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3" r:id="rId39"/>
    <p:sldId id="278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9" autoAdjust="0"/>
    <p:restoredTop sz="94737" autoAdjust="0"/>
  </p:normalViewPr>
  <p:slideViewPr>
    <p:cSldViewPr snapToGrid="0" snapToObjects="1">
      <p:cViewPr varScale="1">
        <p:scale>
          <a:sx n="70" d="100"/>
          <a:sy n="70" d="100"/>
        </p:scale>
        <p:origin x="-3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2C47-2840-9045-93D0-9E56F1EDACA4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6217"/>
            <a:ext cx="7772400" cy="1470025"/>
          </a:xfrm>
        </p:spPr>
        <p:txBody>
          <a:bodyPr/>
          <a:lstStyle/>
          <a:p>
            <a:r>
              <a:rPr lang="en-US" dirty="0" smtClean="0"/>
              <a:t>Ch 2: Hacking the Cellular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052" y="3886199"/>
            <a:ext cx="4052148" cy="248348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CNIT 128: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Hacking Mobile Devices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57" y="3153819"/>
            <a:ext cx="2844800" cy="3492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246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BTS connects to a </a:t>
            </a:r>
            <a:r>
              <a:rPr lang="en-US" b="1" dirty="0" smtClean="0"/>
              <a:t>base</a:t>
            </a:r>
            <a:r>
              <a:rPr lang="en-US" dirty="0" smtClean="0"/>
              <a:t> </a:t>
            </a:r>
            <a:r>
              <a:rPr lang="en-US" b="1" dirty="0" smtClean="0"/>
              <a:t>station</a:t>
            </a:r>
          </a:p>
          <a:p>
            <a:pPr lvl="1"/>
            <a:r>
              <a:rPr lang="en-US" dirty="0" smtClean="0"/>
              <a:t>A rack of equipment that takes the signals the antenna receives and converts them to digital packetized data</a:t>
            </a:r>
          </a:p>
          <a:p>
            <a:pPr lvl="1"/>
            <a:r>
              <a:rPr lang="en-US" b="1" dirty="0" smtClean="0"/>
              <a:t>Base</a:t>
            </a:r>
            <a:r>
              <a:rPr lang="en-US" dirty="0" smtClean="0"/>
              <a:t> </a:t>
            </a:r>
            <a:r>
              <a:rPr lang="en-US" b="1" dirty="0" smtClean="0"/>
              <a:t>station</a:t>
            </a:r>
            <a:r>
              <a:rPr lang="en-US" dirty="0" smtClean="0"/>
              <a:t> has two components</a:t>
            </a:r>
          </a:p>
          <a:p>
            <a:pPr lvl="2"/>
            <a:r>
              <a:rPr lang="en-US" b="1" dirty="0" smtClean="0"/>
              <a:t>Base Station Controller (BSC) </a:t>
            </a:r>
            <a:r>
              <a:rPr lang="en-US" dirty="0" smtClean="0"/>
              <a:t>for voice and control</a:t>
            </a:r>
          </a:p>
          <a:p>
            <a:pPr lvl="2"/>
            <a:r>
              <a:rPr lang="en-US" b="1" dirty="0" smtClean="0"/>
              <a:t>Packet Control Unit (PCU) </a:t>
            </a:r>
            <a:r>
              <a:rPr lang="en-US" dirty="0" smtClean="0"/>
              <a:t>for forwarding IP packets and managing mobile 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232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Station Subsystem (BSS)</a:t>
            </a:r>
          </a:p>
          <a:p>
            <a:pPr lvl="1"/>
            <a:r>
              <a:rPr lang="en-US" dirty="0" smtClean="0"/>
              <a:t>Includes BTS, BSC, and PCU</a:t>
            </a:r>
          </a:p>
          <a:p>
            <a:pPr lvl="1"/>
            <a:r>
              <a:rPr lang="en-US" dirty="0" smtClean="0"/>
              <a:t>Can be owned by people who are not part of a large carrier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Division Multiplexing (TDM)</a:t>
            </a:r>
          </a:p>
          <a:p>
            <a:pPr lvl="1"/>
            <a:r>
              <a:rPr lang="en-US" dirty="0" smtClean="0"/>
              <a:t>Tried-and-true method for dividing radio capacity among many devices</a:t>
            </a:r>
          </a:p>
          <a:p>
            <a:r>
              <a:rPr lang="en-US" dirty="0" smtClean="0"/>
              <a:t>Time Division Multiple Access (TDMA)</a:t>
            </a:r>
          </a:p>
          <a:p>
            <a:pPr lvl="1"/>
            <a:r>
              <a:rPr lang="en-US" dirty="0" smtClean="0"/>
              <a:t>Each device gets time slots</a:t>
            </a:r>
          </a:p>
          <a:p>
            <a:pPr lvl="1"/>
            <a:r>
              <a:rPr lang="en-US" dirty="0" smtClean="0"/>
              <a:t>Very successful for slow and medium bit rates</a:t>
            </a:r>
          </a:p>
          <a:p>
            <a:pPr lvl="1"/>
            <a:r>
              <a:rPr lang="en-US" dirty="0" smtClean="0"/>
              <a:t>Devices 1, 2, and 3 might get these time slots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13406"/>
              </p:ext>
            </p:extLst>
          </p:nvPr>
        </p:nvGraphicFramePr>
        <p:xfrm>
          <a:off x="1172307" y="5557520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3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26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channels</a:t>
            </a:r>
          </a:p>
          <a:p>
            <a:pPr lvl="1"/>
            <a:r>
              <a:rPr lang="en-US" dirty="0" smtClean="0"/>
              <a:t>Carry voice data</a:t>
            </a:r>
          </a:p>
          <a:p>
            <a:r>
              <a:rPr lang="en-US" dirty="0" smtClean="0"/>
              <a:t>Control channels</a:t>
            </a:r>
          </a:p>
          <a:p>
            <a:pPr lvl="1"/>
            <a:r>
              <a:rPr lang="en-US" dirty="0" smtClean="0"/>
              <a:t>Manage association, usage, handoff, and disconnection</a:t>
            </a:r>
          </a:p>
          <a:p>
            <a:r>
              <a:rPr lang="en-US" dirty="0" smtClean="0"/>
              <a:t>Cell phone jammer</a:t>
            </a:r>
          </a:p>
          <a:p>
            <a:pPr lvl="1"/>
            <a:r>
              <a:rPr lang="en-US" dirty="0" smtClean="0"/>
              <a:t>A loud, </a:t>
            </a:r>
            <a:r>
              <a:rPr lang="en-US" dirty="0"/>
              <a:t>b</a:t>
            </a:r>
            <a:r>
              <a:rPr lang="en-US" dirty="0" smtClean="0"/>
              <a:t>adly tuned, transmitter</a:t>
            </a:r>
          </a:p>
          <a:p>
            <a:pPr lvl="1"/>
            <a:r>
              <a:rPr lang="en-US" dirty="0" smtClean="0"/>
              <a:t>Easy to build</a:t>
            </a:r>
          </a:p>
          <a:p>
            <a:pPr lvl="1"/>
            <a:r>
              <a:rPr lang="en-US" dirty="0" smtClean="0"/>
              <a:t>Illegal</a:t>
            </a:r>
          </a:p>
        </p:txBody>
      </p:sp>
    </p:spTree>
    <p:extLst>
      <p:ext uri="{BB962C8B-B14F-4D97-AF65-F5344CB8AC3E}">
        <p14:creationId xmlns:p14="http://schemas.microsoft.com/office/powerpoint/2010/main" val="624660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Broadcast Control Channel:</a:t>
            </a:r>
            <a:br>
              <a:rPr lang="en-US" dirty="0" smtClean="0"/>
            </a:br>
            <a:r>
              <a:rPr lang="en-US" dirty="0" smtClean="0"/>
              <a:t>Learning About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7077"/>
            <a:ext cx="8229600" cy="4309086"/>
          </a:xfrm>
        </p:spPr>
        <p:txBody>
          <a:bodyPr/>
          <a:lstStyle/>
          <a:p>
            <a:r>
              <a:rPr lang="en-US" dirty="0" smtClean="0"/>
              <a:t>When a device first turns on, it listens on standard frequencies</a:t>
            </a:r>
          </a:p>
          <a:p>
            <a:r>
              <a:rPr lang="en-US" dirty="0" smtClean="0"/>
              <a:t>First thing it hears will be BCCH (Broadcast Control Channel)</a:t>
            </a:r>
          </a:p>
          <a:p>
            <a:pPr lvl="1"/>
            <a:r>
              <a:rPr lang="en-US" dirty="0" smtClean="0"/>
              <a:t>Allows the device to synchronize and understand which network it is attaching to</a:t>
            </a:r>
          </a:p>
          <a:p>
            <a:pPr lvl="1"/>
            <a:r>
              <a:rPr lang="en-US" dirty="0" smtClean="0"/>
              <a:t>Features of the network the </a:t>
            </a:r>
            <a:r>
              <a:rPr lang="en-US" dirty="0"/>
              <a:t>BTS (Base Transceiver </a:t>
            </a:r>
            <a:r>
              <a:rPr lang="en-US" dirty="0" smtClean="0"/>
              <a:t>Station) is serving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2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RACH (Random Access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mobile device then knows how to access the RACH</a:t>
            </a:r>
          </a:p>
          <a:p>
            <a:pPr lvl="1"/>
            <a:r>
              <a:rPr lang="en-US" dirty="0" smtClean="0"/>
              <a:t>The first step in a GSM handshake</a:t>
            </a:r>
          </a:p>
          <a:p>
            <a:pPr lvl="1"/>
            <a:r>
              <a:rPr lang="en-US" dirty="0" smtClean="0"/>
              <a:t>How the mobile asks for information</a:t>
            </a:r>
          </a:p>
          <a:p>
            <a:pPr lvl="1"/>
            <a:r>
              <a:rPr lang="en-US" dirty="0" smtClean="0"/>
              <a:t>Mobile sends a cannel request via the RACH</a:t>
            </a:r>
          </a:p>
          <a:p>
            <a:pPr lvl="1"/>
            <a:r>
              <a:rPr lang="en-US" dirty="0" smtClean="0"/>
              <a:t>BTS tries to service the request</a:t>
            </a:r>
          </a:p>
        </p:txBody>
      </p:sp>
    </p:spTree>
    <p:extLst>
      <p:ext uri="{BB962C8B-B14F-4D97-AF65-F5344CB8AC3E}">
        <p14:creationId xmlns:p14="http://schemas.microsoft.com/office/powerpoint/2010/main" val="119847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sz="4000" dirty="0"/>
              <a:t>Standalone Dedicated Control Channel (SDDCH</a:t>
            </a:r>
            <a:r>
              <a:rPr lang="en-US" sz="4000" dirty="0" smtClean="0"/>
              <a:t>) &amp;</a:t>
            </a:r>
            <a:br>
              <a:rPr lang="en-US" sz="4000" dirty="0" smtClean="0"/>
            </a:br>
            <a:r>
              <a:rPr lang="en-US" sz="4000" dirty="0"/>
              <a:t>Access Granted Channel </a:t>
            </a:r>
            <a:r>
              <a:rPr lang="en-US" sz="4000" dirty="0" smtClean="0"/>
              <a:t>(AGCH)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8616"/>
            <a:ext cx="8229600" cy="3527548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If the BTS has slots available, it assigns a control </a:t>
            </a:r>
            <a:r>
              <a:rPr lang="en-US" dirty="0" smtClean="0"/>
              <a:t>channel, called the </a:t>
            </a:r>
            <a:r>
              <a:rPr lang="en-US" b="1" dirty="0" smtClean="0"/>
              <a:t>Standalone Dedicated Control Channel (SDDCH)</a:t>
            </a:r>
            <a:r>
              <a:rPr lang="en-US" dirty="0" smtClean="0"/>
              <a:t> to the mobile device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The BTS tells the mobile about this assignment via the </a:t>
            </a:r>
            <a:r>
              <a:rPr lang="en-US" b="1" dirty="0" smtClean="0"/>
              <a:t>Access Granted Channel (AGCH)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Once the mobile has received a SDCCH, it's a member of the network and can request a </a:t>
            </a:r>
            <a:r>
              <a:rPr lang="en-US" b="1" dirty="0" smtClean="0"/>
              <a:t>location update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4 at 1.3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57"/>
            <a:ext cx="9144000" cy="659834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9084" y="3350847"/>
            <a:ext cx="2002997" cy="1096746"/>
          </a:xfrm>
          <a:prstGeom prst="roundRect">
            <a:avLst/>
          </a:prstGeom>
          <a:noFill/>
          <a:ln w="38100">
            <a:solidFill>
              <a:srgbClr val="29FF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1316" y="4654939"/>
            <a:ext cx="1035538" cy="1157753"/>
          </a:xfrm>
          <a:prstGeom prst="roundRect">
            <a:avLst/>
          </a:prstGeom>
          <a:noFill/>
          <a:ln w="38100">
            <a:solidFill>
              <a:srgbClr val="29FF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2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device is telling the GSM network </a:t>
            </a:r>
            <a:r>
              <a:rPr lang="en-US" dirty="0" err="1" smtClean="0"/>
              <a:t>waat</a:t>
            </a:r>
            <a:r>
              <a:rPr lang="en-US" dirty="0" smtClean="0"/>
              <a:t> area it's in</a:t>
            </a:r>
          </a:p>
          <a:p>
            <a:r>
              <a:rPr lang="en-US" dirty="0" smtClean="0"/>
              <a:t>Requires authentication with the network</a:t>
            </a:r>
          </a:p>
          <a:p>
            <a:r>
              <a:rPr lang="en-US" dirty="0" smtClean="0"/>
              <a:t>Informs the </a:t>
            </a:r>
            <a:r>
              <a:rPr lang="en-US" b="1" dirty="0" smtClean="0"/>
              <a:t>Home Location Register (HLR) </a:t>
            </a:r>
            <a:endParaRPr lang="en-US" dirty="0"/>
          </a:p>
          <a:p>
            <a:pPr lvl="1"/>
            <a:r>
              <a:rPr lang="en-US" dirty="0" smtClean="0"/>
              <a:t>Database of subscriber information</a:t>
            </a:r>
          </a:p>
          <a:p>
            <a:r>
              <a:rPr lang="en-US" dirty="0" smtClean="0"/>
              <a:t>Of the mobile's geographic area</a:t>
            </a:r>
          </a:p>
          <a:p>
            <a:pPr lvl="1"/>
            <a:r>
              <a:rPr lang="en-US" dirty="0" smtClean="0"/>
              <a:t>Hence, which Mobile Switching Center (MSC) a device is located within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5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 mobile device has performed a location update</a:t>
            </a:r>
          </a:p>
          <a:p>
            <a:r>
              <a:rPr lang="en-US" dirty="0" smtClean="0"/>
              <a:t>The BSC tells the mobile to go to sleep</a:t>
            </a:r>
          </a:p>
          <a:p>
            <a:pPr lvl="1"/>
            <a:r>
              <a:rPr lang="en-US" dirty="0" smtClean="0"/>
              <a:t>By deallocating the SDCCH</a:t>
            </a:r>
          </a:p>
          <a:p>
            <a:r>
              <a:rPr lang="en-US" dirty="0" smtClean="0"/>
              <a:t>This maximizes reuse and capacity in dense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4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04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Authentication and A5/1, CAVE, and AKA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A5/* ciphers are used in GSM networks</a:t>
            </a:r>
          </a:p>
          <a:p>
            <a:pPr lvl="1"/>
            <a:r>
              <a:rPr lang="en-US" dirty="0" err="1" smtClean="0"/>
              <a:t>Crackable</a:t>
            </a:r>
            <a:r>
              <a:rPr lang="en-US" dirty="0" smtClean="0"/>
              <a:t> – see link Ch 2a</a:t>
            </a:r>
          </a:p>
          <a:p>
            <a:r>
              <a:rPr lang="en-US" dirty="0" smtClean="0"/>
              <a:t>CAVE and AKA are used in CDMA</a:t>
            </a:r>
          </a:p>
          <a:p>
            <a:endParaRPr lang="en-US" dirty="0"/>
          </a:p>
        </p:txBody>
      </p:sp>
      <p:pic>
        <p:nvPicPr>
          <p:cNvPr id="4" name="Picture 3" descr="Screen Shot 2014-12-24 at 3.0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02" y="3519287"/>
            <a:ext cx="5078606" cy="333871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622844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Trivial hack: default password</a:t>
            </a:r>
          </a:p>
          <a:p>
            <a:pPr lvl="1"/>
            <a:r>
              <a:rPr lang="en-US" dirty="0" smtClean="0"/>
              <a:t>Enough to make a world of trouble for Rupert Murdoch</a:t>
            </a:r>
          </a:p>
          <a:p>
            <a:r>
              <a:rPr lang="en-US" dirty="0" smtClean="0"/>
              <a:t>Many carriers use IP-based voicemail</a:t>
            </a:r>
          </a:p>
          <a:p>
            <a:pPr lvl="1"/>
            <a:r>
              <a:rPr lang="en-US" dirty="0" smtClean="0"/>
              <a:t>Using IMAP servers (originally designed for email)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0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Message Service (SMS)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 via control channel</a:t>
            </a:r>
          </a:p>
          <a:p>
            <a:r>
              <a:rPr lang="en-US" dirty="0" smtClean="0"/>
              <a:t>An SMS flood could DoS voice service for a whole city from a single attacking device</a:t>
            </a:r>
          </a:p>
          <a:p>
            <a:pPr lvl="1"/>
            <a:r>
              <a:rPr lang="en-US" dirty="0" smtClean="0"/>
              <a:t>Link </a:t>
            </a:r>
            <a:r>
              <a:rPr lang="en-US" smtClean="0"/>
              <a:t>Ch 2b2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99317"/>
            <a:ext cx="7764180" cy="26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6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SMS messages are delivered over either</a:t>
            </a:r>
          </a:p>
          <a:p>
            <a:pPr lvl="1"/>
            <a:r>
              <a:rPr lang="en-US" dirty="0" smtClean="0"/>
              <a:t>SDCCH when a user is not on a call</a:t>
            </a:r>
          </a:p>
          <a:p>
            <a:pPr lvl="1"/>
            <a:r>
              <a:rPr lang="en-US" dirty="0" smtClean="0"/>
              <a:t>or the </a:t>
            </a:r>
            <a:r>
              <a:rPr lang="en-US" b="1" dirty="0" smtClean="0"/>
              <a:t>Slow Associated Control Channel (SACCH)</a:t>
            </a:r>
            <a:r>
              <a:rPr lang="en-US" dirty="0" smtClean="0"/>
              <a:t> if the user is talking at the time</a:t>
            </a:r>
          </a:p>
          <a:p>
            <a:r>
              <a:rPr lang="en-US" dirty="0" smtClean="0"/>
              <a:t>Reasonably achievable SMS floods wouldn't stop voice calls in practice</a:t>
            </a:r>
          </a:p>
        </p:txBody>
      </p:sp>
    </p:spTree>
    <p:extLst>
      <p:ext uri="{BB962C8B-B14F-4D97-AF65-F5344CB8AC3E}">
        <p14:creationId xmlns:p14="http://schemas.microsoft.com/office/powerpoint/2010/main" val="313780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 Service </a:t>
            </a:r>
            <a:r>
              <a:rPr lang="en-US" dirty="0" smtClean="0"/>
              <a:t>Center (SMSC)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SMSCs </a:t>
            </a:r>
            <a:r>
              <a:rPr lang="en-US" dirty="0"/>
              <a:t>carry most of the SMS messages when SMS message storm </a:t>
            </a:r>
            <a:r>
              <a:rPr lang="en-US" dirty="0" smtClean="0"/>
              <a:t>happens</a:t>
            </a:r>
          </a:p>
          <a:p>
            <a:r>
              <a:rPr lang="en-US" dirty="0" smtClean="0"/>
              <a:t>It's the hardest working piece of equipment in modern cellular provider networks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4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for SMS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implemented per-application messaging using</a:t>
            </a:r>
          </a:p>
          <a:p>
            <a:r>
              <a:rPr lang="en-US" dirty="0" smtClean="0"/>
              <a:t>Java Mobile Information Device Profile (MIDP) and Connected Limited Device Configuration (CLDC), which use a</a:t>
            </a:r>
          </a:p>
          <a:p>
            <a:r>
              <a:rPr lang="en-US" dirty="0" smtClean="0"/>
              <a:t>User Data Header (UDH) specifying a port to send the message to</a:t>
            </a:r>
          </a:p>
          <a:p>
            <a:pPr lvl="1"/>
            <a:r>
              <a:rPr lang="en-US" dirty="0" smtClean="0"/>
              <a:t>Ports are not UDP or TCP ports, but similar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11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SMS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SMS is used not just between users</a:t>
            </a:r>
          </a:p>
          <a:p>
            <a:r>
              <a:rPr lang="en-US" dirty="0" smtClean="0"/>
              <a:t>But between network elements, like configuration servers</a:t>
            </a:r>
          </a:p>
          <a:p>
            <a:r>
              <a:rPr lang="en-US" dirty="0" smtClean="0"/>
              <a:t>For peer-to-peer Java apps</a:t>
            </a:r>
          </a:p>
          <a:p>
            <a:r>
              <a:rPr lang="en-US" dirty="0" smtClean="0"/>
              <a:t>UDH features</a:t>
            </a:r>
          </a:p>
          <a:p>
            <a:endParaRPr lang="en-US" dirty="0"/>
          </a:p>
        </p:txBody>
      </p:sp>
      <p:pic>
        <p:nvPicPr>
          <p:cNvPr id="4" name="Picture 3" descr="Screen Shot 2014-12-24 at 8.53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6" y="4519368"/>
            <a:ext cx="6680200" cy="2209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99251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Lacks Security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SMS messages have </a:t>
            </a:r>
          </a:p>
          <a:p>
            <a:pPr lvl="1"/>
            <a:r>
              <a:rPr lang="en-US" dirty="0" smtClean="0"/>
              <a:t>No authentication</a:t>
            </a:r>
          </a:p>
          <a:p>
            <a:pPr lvl="1"/>
            <a:r>
              <a:rPr lang="en-US" dirty="0" smtClean="0"/>
              <a:t>No integrity checking</a:t>
            </a:r>
          </a:p>
          <a:p>
            <a:pPr lvl="1"/>
            <a:r>
              <a:rPr lang="en-US" dirty="0" smtClean="0"/>
              <a:t>No confidentiality</a:t>
            </a:r>
          </a:p>
          <a:p>
            <a:r>
              <a:rPr lang="en-US" dirty="0" smtClean="0"/>
              <a:t>So apps shouldn't trust what they get too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84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Origin Spoofing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iOS displays the number in the "reply-to" field in the SMS header as the origin of an SMS message</a:t>
            </a:r>
          </a:p>
          <a:p>
            <a:pPr lvl="1"/>
            <a:r>
              <a:rPr lang="en-US" dirty="0" smtClean="0"/>
              <a:t>Instead of the actual origin number</a:t>
            </a:r>
          </a:p>
          <a:p>
            <a:r>
              <a:rPr lang="en-US" dirty="0" smtClean="0"/>
              <a:t>So it's easy to send SMS messages that appear to come from someone else</a:t>
            </a:r>
          </a:p>
          <a:p>
            <a:pPr lvl="1"/>
            <a:r>
              <a:rPr lang="en-US" dirty="0" smtClean="0"/>
              <a:t>Link Ch 2c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95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SMS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Android, a malicious app can fool your device into displaying a fake SMS message</a:t>
            </a:r>
          </a:p>
          <a:p>
            <a:pPr lvl="1"/>
            <a:r>
              <a:rPr lang="en-US" dirty="0" smtClean="0"/>
              <a:t>Link Ch 2d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9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GSM/CDMA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7954"/>
          </a:xfrm>
        </p:spPr>
        <p:txBody>
          <a:bodyPr/>
          <a:lstStyle/>
          <a:p>
            <a:r>
              <a:rPr lang="en-US" dirty="0" smtClean="0"/>
              <a:t>We'll start with a standard carrier network using</a:t>
            </a:r>
          </a:p>
          <a:p>
            <a:pPr lvl="1"/>
            <a:r>
              <a:rPr lang="en-US" dirty="0" smtClean="0"/>
              <a:t>Global System for Mobile (GSM), or</a:t>
            </a:r>
          </a:p>
          <a:p>
            <a:pPr lvl="1"/>
            <a:r>
              <a:rPr lang="en-US" dirty="0" smtClean="0"/>
              <a:t>Code Division Multiple Access (CDMA)</a:t>
            </a:r>
          </a:p>
          <a:p>
            <a:r>
              <a:rPr lang="en-US" dirty="0" smtClean="0"/>
              <a:t>With these functions</a:t>
            </a:r>
          </a:p>
          <a:p>
            <a:pPr lvl="1"/>
            <a:r>
              <a:rPr lang="en-US" dirty="0" smtClean="0"/>
              <a:t>Phone calls</a:t>
            </a:r>
          </a:p>
          <a:p>
            <a:pPr lvl="1"/>
            <a:r>
              <a:rPr lang="en-US" dirty="0" smtClean="0"/>
              <a:t>Text messages via Short Message Service (SMS)</a:t>
            </a:r>
          </a:p>
          <a:p>
            <a:pPr lvl="1"/>
            <a:r>
              <a:rPr lang="en-US" dirty="0" smtClean="0"/>
              <a:t>Multimedia Messaging Service (MMS)</a:t>
            </a:r>
          </a:p>
          <a:p>
            <a:pPr lvl="1"/>
            <a:r>
              <a:rPr lang="en-US" dirty="0" smtClean="0"/>
              <a:t>Data connectivity via IP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457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Attacks and Countermeasures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68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Hacking Mobile Voicemail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MNOs often configure voicemail accounts insecurely</a:t>
            </a:r>
          </a:p>
          <a:p>
            <a:pPr lvl="1"/>
            <a:r>
              <a:rPr lang="en-US" dirty="0" smtClean="0"/>
              <a:t>No authentication required if the user's own phone is used to fetch the messages</a:t>
            </a:r>
          </a:p>
          <a:p>
            <a:r>
              <a:rPr lang="en-US" dirty="0" smtClean="0"/>
              <a:t>With a PBX sever like Asterisk, anyone can easily spoof any caller ID value</a:t>
            </a:r>
          </a:p>
          <a:p>
            <a:r>
              <a:rPr lang="en-US" dirty="0" smtClean="0"/>
              <a:t>All they need is your phone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88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Spoofing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05417"/>
            <a:ext cx="8229600" cy="531176"/>
          </a:xfrm>
        </p:spPr>
        <p:txBody>
          <a:bodyPr/>
          <a:lstStyle/>
          <a:p>
            <a:r>
              <a:rPr lang="en-US" dirty="0" smtClean="0"/>
              <a:t>Link Ch 2f</a:t>
            </a:r>
            <a:endParaRPr lang="en-US" dirty="0"/>
          </a:p>
        </p:txBody>
      </p:sp>
      <p:pic>
        <p:nvPicPr>
          <p:cNvPr id="4" name="Picture 3" descr="Screen Shot 2014-12-24 at 9.0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04" y="1417638"/>
            <a:ext cx="6235592" cy="397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57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for Mobile Voicemail Hacks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9716"/>
            <a:ext cx="8229600" cy="4046447"/>
          </a:xfrm>
        </p:spPr>
        <p:txBody>
          <a:bodyPr/>
          <a:lstStyle/>
          <a:p>
            <a:r>
              <a:rPr lang="en-US" dirty="0" smtClean="0"/>
              <a:t>Set a voicemail password</a:t>
            </a:r>
          </a:p>
          <a:p>
            <a:r>
              <a:rPr lang="en-US" dirty="0" smtClean="0"/>
              <a:t>Configure access so that entering the password is required from all phones, including yours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61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evil phone could attack the mobile network (theoretical attack only)</a:t>
            </a:r>
          </a:p>
          <a:p>
            <a:r>
              <a:rPr lang="en-US" dirty="0" smtClean="0"/>
              <a:t>Phone OS is not hard to understand, basically</a:t>
            </a:r>
          </a:p>
          <a:p>
            <a:pPr lvl="1"/>
            <a:r>
              <a:rPr lang="en-US" dirty="0" smtClean="0"/>
              <a:t>iOS is BSD</a:t>
            </a:r>
          </a:p>
          <a:p>
            <a:pPr lvl="1"/>
            <a:r>
              <a:rPr lang="en-US" dirty="0" smtClean="0"/>
              <a:t>Android is Linux</a:t>
            </a:r>
          </a:p>
          <a:p>
            <a:r>
              <a:rPr lang="en-US" dirty="0" smtClean="0"/>
              <a:t>A modified phone could jam or modify broadcast signals from a BTS</a:t>
            </a:r>
          </a:p>
          <a:p>
            <a:pPr lvl="1"/>
            <a:r>
              <a:rPr lang="en-US" dirty="0" smtClean="0"/>
              <a:t>But it would only affect a small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09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Mobile Device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4502"/>
            <a:ext cx="8229600" cy="4101661"/>
          </a:xfrm>
        </p:spPr>
        <p:txBody>
          <a:bodyPr/>
          <a:lstStyle/>
          <a:p>
            <a:r>
              <a:rPr lang="en-US" dirty="0" smtClean="0"/>
              <a:t>The cellular network is carved up into many small parts</a:t>
            </a:r>
          </a:p>
          <a:p>
            <a:r>
              <a:rPr lang="en-US" dirty="0" smtClean="0"/>
              <a:t>Radio earshot is only a few hundred yards in a city, or a few miles on flat terrain</a:t>
            </a:r>
          </a:p>
          <a:p>
            <a:r>
              <a:rPr lang="en-US" dirty="0" smtClean="0"/>
              <a:t>Just a normal radio jammer would be more 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53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Rogue Station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Until recently, carriers assumed that attackers lacked the skill to build a base station, so</a:t>
            </a:r>
          </a:p>
          <a:p>
            <a:r>
              <a:rPr lang="en-US" dirty="0" smtClean="0"/>
              <a:t>Network required authentication from the phone, but</a:t>
            </a:r>
          </a:p>
          <a:p>
            <a:r>
              <a:rPr lang="en-US" dirty="0" smtClean="0"/>
              <a:t>Phone didn't require authentication from the network</a:t>
            </a:r>
          </a:p>
          <a:p>
            <a:r>
              <a:rPr lang="en-US" dirty="0" smtClean="0"/>
              <a:t>So it was simple to emulate a cellular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71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in the 1990s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4 at 9.23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2644"/>
            <a:ext cx="8167858" cy="362712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622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12-24 at 9.2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00" y="997498"/>
            <a:ext cx="8570093" cy="51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0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Station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normal cell phone could act as a base station with only a software change</a:t>
            </a:r>
          </a:p>
          <a:p>
            <a:r>
              <a:rPr lang="en-US" dirty="0" smtClean="0"/>
              <a:t>A phone in "engineering mode" could sniff radio traffic on all bands at the same time</a:t>
            </a:r>
          </a:p>
          <a:p>
            <a:r>
              <a:rPr lang="en-US" dirty="0" smtClean="0"/>
              <a:t>Packets can be logged via RS232</a:t>
            </a:r>
          </a:p>
          <a:p>
            <a:r>
              <a:rPr lang="en-US" dirty="0" smtClean="0"/>
              <a:t>You get voice and SMS traffic</a:t>
            </a:r>
          </a:p>
          <a:p>
            <a:r>
              <a:rPr lang="en-US" dirty="0" smtClean="0"/>
              <a:t>Flash phone via USB 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4 at 1.07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692639"/>
            <a:ext cx="84074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0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was all fantastically illegal, of course</a:t>
            </a:r>
          </a:p>
          <a:p>
            <a:r>
              <a:rPr lang="en-US" dirty="0" smtClean="0"/>
              <a:t>Wiretapping laws are scary</a:t>
            </a:r>
          </a:p>
          <a:p>
            <a:r>
              <a:rPr lang="en-US" dirty="0" smtClean="0"/>
              <a:t>We will be careful in this class only to capture our own phone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49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Hacking in 2002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Rhode &amp; Schwartz sold test gear for SMS networks, including BTS emulation</a:t>
            </a:r>
          </a:p>
          <a:p>
            <a:r>
              <a:rPr lang="en-US" dirty="0" smtClean="0"/>
              <a:t>Cost was six </a:t>
            </a:r>
            <a:br>
              <a:rPr lang="en-US" dirty="0" smtClean="0"/>
            </a:br>
            <a:r>
              <a:rPr lang="en-US" dirty="0" smtClean="0"/>
              <a:t>figures</a:t>
            </a:r>
          </a:p>
          <a:p>
            <a:endParaRPr lang="en-US" dirty="0"/>
          </a:p>
        </p:txBody>
      </p:sp>
      <p:pic>
        <p:nvPicPr>
          <p:cNvPr id="4" name="Picture 3" descr="Screen Shot 2014-12-24 at 9.3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6" y="2793649"/>
            <a:ext cx="5472544" cy="37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34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Base Station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182"/>
            <a:ext cx="8229600" cy="4047981"/>
          </a:xfrm>
        </p:spPr>
        <p:txBody>
          <a:bodyPr/>
          <a:lstStyle/>
          <a:p>
            <a:r>
              <a:rPr lang="en-US" dirty="0" smtClean="0"/>
              <a:t>It's up to the carriers to authenticate their networks</a:t>
            </a:r>
          </a:p>
          <a:p>
            <a:r>
              <a:rPr lang="en-US" dirty="0" smtClean="0"/>
              <a:t>There's nothing an end-user can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04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</a:t>
            </a:r>
            <a:r>
              <a:rPr lang="en-US" dirty="0" err="1" smtClean="0"/>
              <a:t>Femtocell</a:t>
            </a:r>
            <a:r>
              <a:rPr lang="en-US" dirty="0" smtClean="0"/>
              <a:t>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OpenBTS</a:t>
            </a:r>
            <a:r>
              <a:rPr lang="en-US" dirty="0" smtClean="0"/>
              <a:t>: free software that can be used to make a fake base station for about $1500 in 2009</a:t>
            </a:r>
          </a:p>
          <a:p>
            <a:r>
              <a:rPr lang="en-US" dirty="0" err="1" smtClean="0"/>
              <a:t>Femtocells</a:t>
            </a:r>
            <a:r>
              <a:rPr lang="en-US" dirty="0" smtClean="0"/>
              <a:t> are even simpler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1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4 at 9.35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526"/>
            <a:ext cx="9144000" cy="63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3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Femtocell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tiny box with connectors for antenna, power, and Ethernet</a:t>
            </a:r>
          </a:p>
          <a:p>
            <a:r>
              <a:rPr lang="en-US" dirty="0" smtClean="0"/>
              <a:t>Generic Linux distribution running several specialized apps</a:t>
            </a:r>
          </a:p>
          <a:p>
            <a:r>
              <a:rPr lang="en-US" dirty="0" smtClean="0"/>
              <a:t>Loads a couple of drivers</a:t>
            </a:r>
          </a:p>
          <a:p>
            <a:r>
              <a:rPr lang="en-US" dirty="0" smtClean="0"/>
              <a:t>Includes some simple radios</a:t>
            </a:r>
          </a:p>
        </p:txBody>
      </p:sp>
    </p:spTree>
    <p:extLst>
      <p:ext uri="{BB962C8B-B14F-4D97-AF65-F5344CB8AC3E}">
        <p14:creationId xmlns:p14="http://schemas.microsoft.com/office/powerpoint/2010/main" val="296867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Femtocell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signaling </a:t>
            </a:r>
          </a:p>
          <a:p>
            <a:pPr lvl="1"/>
            <a:r>
              <a:rPr lang="en-US" dirty="0" smtClean="0"/>
              <a:t>Call setup and teardown and SMS messaging</a:t>
            </a:r>
          </a:p>
          <a:p>
            <a:r>
              <a:rPr lang="en-US" dirty="0" smtClean="0"/>
              <a:t>Converting normal voice calls into real-time protocol streams</a:t>
            </a:r>
          </a:p>
          <a:p>
            <a:r>
              <a:rPr lang="en-US" dirty="0" smtClean="0"/>
              <a:t>Associated SIP setup</a:t>
            </a:r>
          </a:p>
          <a:p>
            <a:r>
              <a:rPr lang="en-US" dirty="0" smtClean="0"/>
              <a:t>Backhaul link uses </a:t>
            </a:r>
            <a:r>
              <a:rPr lang="en-US" dirty="0" err="1" smtClean="0"/>
              <a:t>IPsec</a:t>
            </a:r>
            <a:r>
              <a:rPr lang="en-US" dirty="0" smtClean="0"/>
              <a:t> connections to special security gateways on the mobile network operator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1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Femtocells</a:t>
            </a:r>
            <a:r>
              <a:rPr lang="en-US" dirty="0" smtClean="0"/>
              <a:t> receive raw secrets used to authenticate devices from carriers</a:t>
            </a:r>
          </a:p>
          <a:p>
            <a:r>
              <a:rPr lang="en-US" dirty="0" smtClean="0"/>
              <a:t>They are encrypted in transit with </a:t>
            </a:r>
            <a:r>
              <a:rPr lang="en-US" dirty="0" err="1" smtClean="0"/>
              <a:t>IPsec</a:t>
            </a:r>
            <a:r>
              <a:rPr lang="en-US" dirty="0" smtClean="0"/>
              <a:t>, but they are present in the </a:t>
            </a:r>
            <a:r>
              <a:rPr lang="en-US" dirty="0" err="1" smtClean="0"/>
              <a:t>femtocell's</a:t>
            </a:r>
            <a:r>
              <a:rPr lang="en-US" dirty="0" smtClean="0"/>
              <a:t> software and hardware</a:t>
            </a:r>
          </a:p>
          <a:p>
            <a:pPr lvl="1"/>
            <a:r>
              <a:rPr lang="en-US" dirty="0" smtClean="0"/>
              <a:t>Hacking AT&amp;T </a:t>
            </a:r>
            <a:r>
              <a:rPr lang="en-US" dirty="0" err="1" smtClean="0"/>
              <a:t>Femtocell</a:t>
            </a:r>
            <a:r>
              <a:rPr lang="en-US" dirty="0" smtClean="0"/>
              <a:t> (link Ch 2g)</a:t>
            </a:r>
          </a:p>
          <a:p>
            <a:pPr lvl="1"/>
            <a:r>
              <a:rPr lang="en-US" dirty="0" smtClean="0"/>
              <a:t>Hacking a </a:t>
            </a:r>
            <a:r>
              <a:rPr lang="en-US" dirty="0" err="1" smtClean="0"/>
              <a:t>Vodaphone</a:t>
            </a:r>
            <a:r>
              <a:rPr lang="en-US" dirty="0" smtClean="0"/>
              <a:t> </a:t>
            </a:r>
            <a:r>
              <a:rPr lang="en-US" dirty="0" err="1" smtClean="0"/>
              <a:t>Femtocell</a:t>
            </a:r>
            <a:r>
              <a:rPr lang="en-US" dirty="0" smtClean="0"/>
              <a:t> (link Ch 2h)</a:t>
            </a:r>
          </a:p>
        </p:txBody>
      </p:sp>
    </p:spTree>
    <p:extLst>
      <p:ext uri="{BB962C8B-B14F-4D97-AF65-F5344CB8AC3E}">
        <p14:creationId xmlns:p14="http://schemas.microsoft.com/office/powerpoint/2010/main" val="35795734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12-24 at 9.46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7" y="489229"/>
            <a:ext cx="7907543" cy="59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63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Femtocell</a:t>
            </a:r>
            <a:r>
              <a:rPr lang="en-US" dirty="0" smtClean="0"/>
              <a:t>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Carriers could limit membership to a few cell phones for a single </a:t>
            </a:r>
            <a:r>
              <a:rPr lang="en-US" dirty="0" err="1" smtClean="0"/>
              <a:t>femtocell</a:t>
            </a:r>
            <a:endParaRPr lang="en-US" dirty="0" smtClean="0"/>
          </a:p>
          <a:p>
            <a:r>
              <a:rPr lang="en-US" dirty="0" smtClean="0"/>
              <a:t>But why not let everyone in?  That expands their coverage for free!</a:t>
            </a:r>
          </a:p>
          <a:p>
            <a:r>
              <a:rPr lang="en-US" dirty="0" smtClean="0"/>
              <a:t>But it also means customers are using untrustworthy devices and they have no way to know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4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Cellular Network Functionality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for Rogue </a:t>
            </a:r>
            <a:r>
              <a:rPr lang="en-US" dirty="0" err="1" smtClean="0"/>
              <a:t>Femtocells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2727"/>
            <a:ext cx="8229600" cy="4163436"/>
          </a:xfrm>
        </p:spPr>
        <p:txBody>
          <a:bodyPr/>
          <a:lstStyle/>
          <a:p>
            <a:r>
              <a:rPr lang="en-US" dirty="0" err="1" smtClean="0"/>
              <a:t>Femtocells</a:t>
            </a:r>
            <a:r>
              <a:rPr lang="en-US" dirty="0" smtClean="0"/>
              <a:t> should be more limited in function</a:t>
            </a:r>
          </a:p>
          <a:p>
            <a:r>
              <a:rPr lang="en-US" dirty="0" smtClean="0"/>
              <a:t>Networks need to authenticate themselves to the handsets reliably</a:t>
            </a:r>
          </a:p>
          <a:p>
            <a:r>
              <a:rPr lang="en-US" dirty="0" smtClean="0"/>
              <a:t>SIP and </a:t>
            </a:r>
            <a:r>
              <a:rPr lang="en-US" dirty="0" err="1" smtClean="0"/>
              <a:t>IPsec</a:t>
            </a:r>
            <a:r>
              <a:rPr lang="en-US" dirty="0" smtClean="0"/>
              <a:t> allow for strong authentication</a:t>
            </a:r>
          </a:p>
          <a:p>
            <a:r>
              <a:rPr lang="en-US" dirty="0" smtClean="0"/>
              <a:t>We just need new standards that use them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913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Brave New World of IP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38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IMS (IP Multimedia Subsystem)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Carriers are moving to an IP-only system</a:t>
            </a:r>
          </a:p>
          <a:p>
            <a:r>
              <a:rPr lang="en-US" dirty="0" smtClean="0"/>
              <a:t>No more</a:t>
            </a:r>
          </a:p>
          <a:p>
            <a:pPr lvl="1"/>
            <a:r>
              <a:rPr lang="en-US" dirty="0" smtClean="0"/>
              <a:t>Packetized voice</a:t>
            </a:r>
          </a:p>
          <a:p>
            <a:pPr lvl="1"/>
            <a:r>
              <a:rPr lang="en-US" dirty="0" smtClean="0"/>
              <a:t>Loss of data service while on a phone call</a:t>
            </a:r>
          </a:p>
          <a:p>
            <a:pPr lvl="1"/>
            <a:r>
              <a:rPr lang="en-US" dirty="0" smtClean="0"/>
              <a:t>Low-speed data links</a:t>
            </a:r>
          </a:p>
          <a:p>
            <a:r>
              <a:rPr lang="en-US" dirty="0" smtClean="0"/>
              <a:t>Everything will use a baseband that connects to a high-speed IP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943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4 at 9.55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"/>
          <a:stretch/>
        </p:blipFill>
        <p:spPr>
          <a:xfrm>
            <a:off x="457199" y="2137506"/>
            <a:ext cx="8258397" cy="30206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61613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4 at 9.5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417638"/>
            <a:ext cx="8128000" cy="53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725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Evolution (LTE)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Devices connect via IP networks to services, protected by gateways</a:t>
            </a:r>
          </a:p>
          <a:p>
            <a:r>
              <a:rPr lang="en-US" dirty="0" smtClean="0"/>
              <a:t>As networks move from GSM or CDMA to LTE, these changes occur:</a:t>
            </a:r>
          </a:p>
          <a:p>
            <a:pPr lvl="1"/>
            <a:r>
              <a:rPr lang="en-US" dirty="0" smtClean="0"/>
              <a:t>Unified bearer protocol—IP</a:t>
            </a:r>
          </a:p>
          <a:p>
            <a:pPr lvl="1"/>
            <a:r>
              <a:rPr lang="en-US" dirty="0" smtClean="0"/>
              <a:t>IMS network can service any IP client, including PC, laptop, tablet, smartphone</a:t>
            </a:r>
          </a:p>
          <a:p>
            <a:pPr lvl="1"/>
            <a:r>
              <a:rPr lang="en-US" dirty="0" smtClean="0"/>
              <a:t>All these devices could interoperate and replace one another, someday</a:t>
            </a:r>
          </a:p>
        </p:txBody>
      </p:sp>
    </p:spTree>
    <p:extLst>
      <p:ext uri="{BB962C8B-B14F-4D97-AF65-F5344CB8AC3E}">
        <p14:creationId xmlns:p14="http://schemas.microsoft.com/office/powerpoint/2010/main" val="407123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carriers and connection methods can connect to one another seamlessly</a:t>
            </a:r>
          </a:p>
          <a:p>
            <a:r>
              <a:rPr lang="en-US" dirty="0" smtClean="0"/>
              <a:t>A GSM phone can text or call a CDMA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5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8593"/>
          </a:xfrm>
        </p:spPr>
        <p:txBody>
          <a:bodyPr/>
          <a:lstStyle/>
          <a:p>
            <a:r>
              <a:rPr lang="en-US" dirty="0" smtClean="0"/>
              <a:t>Functions to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770"/>
            <a:ext cx="8229600" cy="4719394"/>
          </a:xfrm>
        </p:spPr>
        <p:txBody>
          <a:bodyPr/>
          <a:lstStyle/>
          <a:p>
            <a:r>
              <a:rPr lang="en-US" dirty="0" smtClean="0"/>
              <a:t>All major cellular networks support</a:t>
            </a:r>
          </a:p>
          <a:p>
            <a:pPr lvl="1"/>
            <a:r>
              <a:rPr lang="en-US" dirty="0" smtClean="0"/>
              <a:t>Voice calls</a:t>
            </a:r>
          </a:p>
          <a:p>
            <a:pPr lvl="1"/>
            <a:r>
              <a:rPr lang="en-US" dirty="0" smtClean="0"/>
              <a:t>Voice mail (VM)</a:t>
            </a:r>
          </a:p>
          <a:p>
            <a:pPr lvl="1"/>
            <a:r>
              <a:rPr lang="en-US" dirty="0" smtClean="0"/>
              <a:t>Short Message Service (SMS)</a:t>
            </a:r>
          </a:p>
          <a:p>
            <a:pPr lvl="1"/>
            <a:r>
              <a:rPr lang="en-US" dirty="0" smtClean="0"/>
              <a:t>Location-based Services (LBS)</a:t>
            </a:r>
          </a:p>
          <a:p>
            <a:pPr lvl="1"/>
            <a:r>
              <a:rPr lang="en-US" dirty="0" smtClean="0"/>
              <a:t>IP Connectivity</a:t>
            </a:r>
          </a:p>
          <a:p>
            <a:r>
              <a:rPr lang="en-US" dirty="0" smtClean="0"/>
              <a:t>Most also support</a:t>
            </a:r>
          </a:p>
          <a:p>
            <a:pPr lvl="1"/>
            <a:r>
              <a:rPr lang="en-US" dirty="0" smtClean="0"/>
              <a:t>Binary configuration messages</a:t>
            </a:r>
          </a:p>
          <a:p>
            <a:pPr lvl="1"/>
            <a:r>
              <a:rPr lang="en-US" dirty="0" smtClean="0"/>
              <a:t>Multimedia messages (MMS)</a:t>
            </a:r>
          </a:p>
          <a:p>
            <a:pPr lvl="1"/>
            <a:r>
              <a:rPr lang="en-US" dirty="0" smtClean="0"/>
              <a:t>Faxing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9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4 at 1.1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2" y="0"/>
            <a:ext cx="9053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7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is on the left</a:t>
            </a:r>
          </a:p>
          <a:p>
            <a:pPr lvl="1"/>
            <a:r>
              <a:rPr lang="en-US" dirty="0" smtClean="0"/>
              <a:t>Known as Mobile Terminals (MTs) in GSM</a:t>
            </a:r>
          </a:p>
          <a:p>
            <a:r>
              <a:rPr lang="en-US" dirty="0" smtClean="0"/>
              <a:t>Connect to antennas</a:t>
            </a:r>
          </a:p>
          <a:p>
            <a:pPr lvl="1"/>
            <a:r>
              <a:rPr lang="en-US" dirty="0" smtClean="0"/>
              <a:t>Called Base Transceiver Stations (BTS)</a:t>
            </a:r>
          </a:p>
          <a:p>
            <a:pPr lvl="1"/>
            <a:r>
              <a:rPr lang="en-US" dirty="0" smtClean="0"/>
              <a:t>The connection from a mobile device to a BTS is called an </a:t>
            </a:r>
            <a:r>
              <a:rPr lang="en-US" b="1" dirty="0" smtClean="0"/>
              <a:t>Um</a:t>
            </a:r>
            <a:r>
              <a:rPr lang="en-US" dirty="0" smtClean="0"/>
              <a:t> (U-channel mobile)</a:t>
            </a:r>
          </a:p>
        </p:txBody>
      </p:sp>
    </p:spTree>
    <p:extLst>
      <p:ext uri="{BB962C8B-B14F-4D97-AF65-F5344CB8AC3E}">
        <p14:creationId xmlns:p14="http://schemas.microsoft.com/office/powerpoint/2010/main" val="125047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1631</Words>
  <Application>Microsoft Macintosh PowerPoint</Application>
  <PresentationFormat>On-screen Show (4:3)</PresentationFormat>
  <Paragraphs>227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Ch 2: Hacking the Cellular Network</vt:lpstr>
      <vt:lpstr>Basics</vt:lpstr>
      <vt:lpstr>GSM/CDMA</vt:lpstr>
      <vt:lpstr>PowerPoint Presentation</vt:lpstr>
      <vt:lpstr>Basic Cellular Network Functionality</vt:lpstr>
      <vt:lpstr>Interoperability</vt:lpstr>
      <vt:lpstr>Functions to Target</vt:lpstr>
      <vt:lpstr>PowerPoint Presentation</vt:lpstr>
      <vt:lpstr>Players</vt:lpstr>
      <vt:lpstr>Players</vt:lpstr>
      <vt:lpstr>Players</vt:lpstr>
      <vt:lpstr>Voice Calls</vt:lpstr>
      <vt:lpstr>Control Channels</vt:lpstr>
      <vt:lpstr>The Broadcast Control Channel: Learning About the Network</vt:lpstr>
      <vt:lpstr>RACH (Random Access Channel)</vt:lpstr>
      <vt:lpstr>Standalone Dedicated Control Channel (SDDCH) &amp; Access Granted Channel (AGCH)</vt:lpstr>
      <vt:lpstr>PowerPoint Presentation</vt:lpstr>
      <vt:lpstr>Location Update</vt:lpstr>
      <vt:lpstr>Sleep</vt:lpstr>
      <vt:lpstr>Authentication and A5/1, CAVE, and AKA</vt:lpstr>
      <vt:lpstr>Voicemail</vt:lpstr>
      <vt:lpstr>Short Message Service (SMS)</vt:lpstr>
      <vt:lpstr>SMS Channels</vt:lpstr>
      <vt:lpstr>SMS Service Center (SMSC)</vt:lpstr>
      <vt:lpstr>Other Uses for SMS Messages</vt:lpstr>
      <vt:lpstr>Other SMS Messages</vt:lpstr>
      <vt:lpstr>SMS Lacks Security Controls</vt:lpstr>
      <vt:lpstr>SMS Origin Spoofing</vt:lpstr>
      <vt:lpstr>Fake SMS Messages</vt:lpstr>
      <vt:lpstr>Attacks and Countermeasures</vt:lpstr>
      <vt:lpstr>Hacking Mobile Voicemail</vt:lpstr>
      <vt:lpstr>Internet Spoofing Services</vt:lpstr>
      <vt:lpstr>Countermeasures for Mobile Voicemail Hacks</vt:lpstr>
      <vt:lpstr>Rogue Mobile Devices</vt:lpstr>
      <vt:lpstr>Rogue Mobile Device Countermeasures</vt:lpstr>
      <vt:lpstr>Early Rogue Station Attacks</vt:lpstr>
      <vt:lpstr>Attacking in the 1990s</vt:lpstr>
      <vt:lpstr>PowerPoint Presentation</vt:lpstr>
      <vt:lpstr>Base Station Hardware</vt:lpstr>
      <vt:lpstr>Legal Warning</vt:lpstr>
      <vt:lpstr>Hacking in 2002</vt:lpstr>
      <vt:lpstr>Rogue Base Station Countermeasures</vt:lpstr>
      <vt:lpstr>Rogue Femtocell Attacks</vt:lpstr>
      <vt:lpstr>PowerPoint Presentation</vt:lpstr>
      <vt:lpstr>Femtocell</vt:lpstr>
      <vt:lpstr>Femtocell Functions</vt:lpstr>
      <vt:lpstr>Information Disclosure</vt:lpstr>
      <vt:lpstr>PowerPoint Presentation</vt:lpstr>
      <vt:lpstr>Femtocell Membership</vt:lpstr>
      <vt:lpstr>Countermeasures for Rogue Femtocells</vt:lpstr>
      <vt:lpstr>The Brave New World of IP</vt:lpstr>
      <vt:lpstr>IMS (IP Multimedia Subsystem)</vt:lpstr>
      <vt:lpstr>Changes to Services</vt:lpstr>
      <vt:lpstr>IMS Architecture</vt:lpstr>
      <vt:lpstr>Long-Term Evolution (LTE)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Bowne</dc:creator>
  <cp:lastModifiedBy>Sam Bowne</cp:lastModifiedBy>
  <cp:revision>236</cp:revision>
  <dcterms:created xsi:type="dcterms:W3CDTF">2014-12-24T16:02:14Z</dcterms:created>
  <dcterms:modified xsi:type="dcterms:W3CDTF">2015-01-22T00:35:31Z</dcterms:modified>
</cp:coreProperties>
</file>