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9" r:id="rId24"/>
    <p:sldId id="278" r:id="rId25"/>
    <p:sldId id="277" r:id="rId26"/>
    <p:sldId id="281" r:id="rId27"/>
    <p:sldId id="283" r:id="rId28"/>
    <p:sldId id="284" r:id="rId29"/>
    <p:sldId id="282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FF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737" autoAdjust="0"/>
  </p:normalViewPr>
  <p:slideViewPr>
    <p:cSldViewPr snapToGrid="0" snapToObjects="1">
      <p:cViewPr varScale="1">
        <p:scale>
          <a:sx n="67" d="100"/>
          <a:sy n="67" d="100"/>
        </p:scale>
        <p:origin x="-1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27377-594C-6F44-97BE-8EF931D5164D}" type="datetimeFigureOut">
              <a:rPr lang="en-US" smtClean="0"/>
              <a:t>2/14/15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09F34-723A-054B-9E24-730575998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3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989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50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16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127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62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610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2/14/15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09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2/14/15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180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2/14/15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854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83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C2C47-2840-9045-93D0-9E56F1EDACA4}" type="datetimeFigureOut">
              <a:rPr lang="en-US" smtClean="0"/>
              <a:t>2/14/15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87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C2C47-2840-9045-93D0-9E56F1EDACA4}" type="datetimeFigureOut">
              <a:rPr lang="en-US" smtClean="0"/>
              <a:t>2/14/15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10226-54FD-4549-BEF3-00EDA0499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6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6217"/>
            <a:ext cx="7772400" cy="1470025"/>
          </a:xfrm>
        </p:spPr>
        <p:txBody>
          <a:bodyPr/>
          <a:lstStyle/>
          <a:p>
            <a:r>
              <a:rPr lang="en-US" dirty="0" smtClean="0"/>
              <a:t>Ch </a:t>
            </a:r>
            <a:r>
              <a:rPr lang="en-US" dirty="0" smtClean="0"/>
              <a:t>5: Mobile Malware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6052" y="3886199"/>
            <a:ext cx="4052148" cy="2483489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CNIT 128: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Hacking Mobile Devices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" name="Picture 3" descr="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657" y="3153819"/>
            <a:ext cx="2844800" cy="3492500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024669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2-14 at 8.53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32261"/>
            <a:ext cx="8343819" cy="520439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410767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DroidDream (2011)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Was primarily distributed by the Google Play store</a:t>
            </a:r>
          </a:p>
          <a:p>
            <a:r>
              <a:rPr lang="en-US" sz="2800" dirty="0" smtClean="0"/>
              <a:t>Legitimate apps were repackaged to include DroidDream and then put back in the Play store</a:t>
            </a:r>
            <a:endParaRPr lang="en-US" sz="2800" dirty="0"/>
          </a:p>
        </p:txBody>
      </p:sp>
      <p:pic>
        <p:nvPicPr>
          <p:cNvPr id="4" name="Picture 3" descr="Screen Shot 2015-02-14 at 9.05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496" y="3484504"/>
            <a:ext cx="5807708" cy="2868774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3117799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Excessive Permissions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36801" cy="4525963"/>
          </a:xfrm>
        </p:spPr>
        <p:txBody>
          <a:bodyPr/>
          <a:lstStyle/>
          <a:p>
            <a:r>
              <a:rPr lang="en-US" dirty="0" smtClean="0"/>
              <a:t>App trojaned by DroidDream asks for too many permissions</a:t>
            </a:r>
            <a:endParaRPr lang="en-US" dirty="0"/>
          </a:p>
        </p:txBody>
      </p:sp>
      <p:pic>
        <p:nvPicPr>
          <p:cNvPr id="4" name="Picture 3" descr="Screen Shot 2015-02-14 at 8.56.57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600200"/>
            <a:ext cx="3048000" cy="505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7261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Theft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it </a:t>
            </a:r>
            <a:r>
              <a:rPr lang="en-US" dirty="0"/>
              <a:t>is </a:t>
            </a:r>
            <a:r>
              <a:rPr lang="en-US" dirty="0" smtClean="0"/>
              <a:t>installed, DroidDream launches a "Setting" </a:t>
            </a:r>
            <a:r>
              <a:rPr lang="en-US" dirty="0"/>
              <a:t>service </a:t>
            </a:r>
            <a:endParaRPr lang="en-US" dirty="0" smtClean="0"/>
          </a:p>
          <a:p>
            <a:r>
              <a:rPr lang="en-US" dirty="0" smtClean="0"/>
              <a:t>Steals private information and sends it to a remote server</a:t>
            </a:r>
          </a:p>
          <a:p>
            <a:pPr lvl="1"/>
            <a:r>
              <a:rPr lang="en-US" dirty="0" smtClean="0"/>
              <a:t>International Mobile Station Equipment Identity (IMEI)</a:t>
            </a:r>
          </a:p>
          <a:p>
            <a:pPr lvl="1"/>
            <a:r>
              <a:rPr lang="en-US" dirty="0" smtClean="0"/>
              <a:t>International Mobile Subscriber Identity (IMSI)</a:t>
            </a:r>
          </a:p>
        </p:txBody>
      </p:sp>
    </p:spTree>
    <p:extLst>
      <p:ext uri="{BB962C8B-B14F-4D97-AF65-F5344CB8AC3E}">
        <p14:creationId xmlns:p14="http://schemas.microsoft.com/office/powerpoint/2010/main" val="3817498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Botted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DroidDream then roots the device </a:t>
            </a:r>
          </a:p>
          <a:p>
            <a:r>
              <a:rPr lang="en-US" dirty="0" smtClean="0"/>
              <a:t>Hijacks the app downloading and installing code</a:t>
            </a:r>
          </a:p>
          <a:p>
            <a:r>
              <a:rPr lang="en-US" dirty="0" smtClean="0"/>
              <a:t>Makes it a bot under remote control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9164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Google's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Google removed the repackaged apps from the Play Store</a:t>
            </a:r>
          </a:p>
          <a:p>
            <a:r>
              <a:rPr lang="en-US" dirty="0" smtClean="0"/>
              <a:t>But 50,000 – 200,000 users were already infected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6818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NickiSpy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5002187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Packaged into other software</a:t>
            </a:r>
          </a:p>
          <a:p>
            <a:r>
              <a:rPr lang="en-US" sz="2800" dirty="0" smtClean="0"/>
              <a:t>At next reboot, it launches the services shown to the right</a:t>
            </a:r>
          </a:p>
          <a:p>
            <a:r>
              <a:rPr lang="en-US" sz="2800" dirty="0" smtClean="0"/>
              <a:t>Steals IMEI, location, SMS messages and records voice phone calls</a:t>
            </a:r>
          </a:p>
          <a:p>
            <a:r>
              <a:rPr lang="en-US" sz="2800" dirty="0" smtClean="0"/>
              <a:t>Records sound when phone is not in use</a:t>
            </a:r>
          </a:p>
        </p:txBody>
      </p:sp>
      <p:pic>
        <p:nvPicPr>
          <p:cNvPr id="4" name="Picture 3" descr="Screen Shot 2015-02-14 at 9.09.0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945" y="1600200"/>
            <a:ext cx="309880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596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Google's Response to </a:t>
            </a:r>
            <a:r>
              <a:rPr lang="en-US" dirty="0" err="1" smtClean="0"/>
              <a:t>NickiSpy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Android 2.3 removed the ability for an application to change the phone state without user interaction</a:t>
            </a:r>
          </a:p>
          <a:p>
            <a:r>
              <a:rPr lang="en-US" dirty="0" smtClean="0"/>
              <a:t>So an app could no longer turn on the microphone as stealthily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7280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SMSZombie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Packaged inside live wallpaper apps in a Chinese marketplace names </a:t>
            </a:r>
            <a:r>
              <a:rPr lang="en-US" dirty="0" err="1" smtClean="0"/>
              <a:t>Gfan</a:t>
            </a:r>
            <a:endParaRPr lang="en-US" dirty="0" smtClean="0"/>
          </a:p>
          <a:p>
            <a:r>
              <a:rPr lang="en-US" dirty="0" smtClean="0"/>
              <a:t>Makes fraudulent payments using China Mobile SMS Payment</a:t>
            </a:r>
          </a:p>
          <a:p>
            <a:r>
              <a:rPr lang="en-US" dirty="0" smtClean="0"/>
              <a:t>No permissions are requested during installation</a:t>
            </a:r>
          </a:p>
          <a:p>
            <a:pPr lvl="1"/>
            <a:r>
              <a:rPr lang="en-US" dirty="0" smtClean="0"/>
              <a:t>No clue to warn the user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90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Malicious App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30202" cy="4525963"/>
          </a:xfrm>
        </p:spPr>
        <p:txBody>
          <a:bodyPr/>
          <a:lstStyle/>
          <a:p>
            <a:r>
              <a:rPr lang="en-US" dirty="0" smtClean="0"/>
              <a:t>It then downloads another app and shows the user a box with only one option "Install" to get "100 points!"</a:t>
            </a:r>
            <a:endParaRPr lang="en-US" dirty="0"/>
          </a:p>
          <a:p>
            <a:r>
              <a:rPr lang="en-US" dirty="0" smtClean="0"/>
              <a:t> That installs another app that does ask for permissions</a:t>
            </a:r>
            <a:endParaRPr lang="en-US" dirty="0"/>
          </a:p>
        </p:txBody>
      </p:sp>
      <p:pic>
        <p:nvPicPr>
          <p:cNvPr id="4" name="Picture 3" descr="Screen Shot 2015-02-14 at 9.14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262" y="1404349"/>
            <a:ext cx="3153839" cy="5220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5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 in Mobile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1631425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From link Ch 5a</a:t>
            </a:r>
            <a:endParaRPr lang="en-US" sz="2400" dirty="0"/>
          </a:p>
        </p:txBody>
      </p:sp>
      <p:pic>
        <p:nvPicPr>
          <p:cNvPr id="4" name="Picture 3" descr="Screen Shot 2015-02-14 at 8.35.2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076" y="1417638"/>
            <a:ext cx="4933332" cy="513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5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Becoming Administrator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2-14 at 9.16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00200"/>
            <a:ext cx="84709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1109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SMSZombie</a:t>
            </a:r>
            <a:r>
              <a:rPr lang="en-US" dirty="0" smtClean="0"/>
              <a:t> sends all SMS messages currently on the device to a target phone #</a:t>
            </a:r>
          </a:p>
          <a:p>
            <a:r>
              <a:rPr lang="en-US" dirty="0" smtClean="0"/>
              <a:t>It then scans all SMS messages to stealthily steal and delete ones that are warning the phone user about fraudulent SMS transactions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48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Banking Malware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5194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Man-in-the-Browser (MITB) Attack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Trojan installed on a PC hooks Windows API networking calls such as </a:t>
            </a:r>
            <a:r>
              <a:rPr lang="en-US" dirty="0" smtClean="0">
                <a:latin typeface="Courier"/>
                <a:cs typeface="Courier"/>
              </a:rPr>
              <a:t>HttpSendRequestW</a:t>
            </a:r>
          </a:p>
          <a:p>
            <a:r>
              <a:rPr lang="en-US" dirty="0" smtClean="0"/>
              <a:t>Allows attacker to intercept and modify HTTP and HTTPS traffic sent by the browser</a:t>
            </a:r>
          </a:p>
          <a:p>
            <a:r>
              <a:rPr lang="en-US" dirty="0" smtClean="0"/>
              <a:t>Can steal banking credentials and display false information to the user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569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Two-Factor Authentication (2FA)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was the response by banks to resist MITB attacks</a:t>
            </a:r>
          </a:p>
          <a:p>
            <a:r>
              <a:rPr lang="en-US" dirty="0" smtClean="0"/>
              <a:t>Use an SMS to a phone as the second factor for 2FA</a:t>
            </a:r>
          </a:p>
          <a:p>
            <a:pPr lvl="1"/>
            <a:r>
              <a:rPr lang="en-US" dirty="0" smtClean="0"/>
              <a:t>Message contains a </a:t>
            </a:r>
            <a:r>
              <a:rPr lang="en-US" i="1" dirty="0" smtClean="0"/>
              <a:t>mobile transaction authentication number (</a:t>
            </a:r>
            <a:r>
              <a:rPr lang="en-US" i="1" dirty="0" err="1" smtClean="0"/>
              <a:t>mTAN</a:t>
            </a:r>
            <a:r>
              <a:rPr lang="en-US" i="1" dirty="0" smtClean="0"/>
              <a:t>)</a:t>
            </a:r>
            <a:endParaRPr lang="en-US" dirty="0" smtClean="0"/>
          </a:p>
          <a:p>
            <a:r>
              <a:rPr lang="en-US" dirty="0" smtClean="0"/>
              <a:t>Customer types </a:t>
            </a:r>
            <a:r>
              <a:rPr lang="en-US" dirty="0" err="1" smtClean="0"/>
              <a:t>mTAN</a:t>
            </a:r>
            <a:r>
              <a:rPr lang="en-US" dirty="0" smtClean="0"/>
              <a:t> into the banking web app on the PC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4571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Zeus and Zitmo Defeat 2FA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64275" cy="4525963"/>
          </a:xfrm>
        </p:spPr>
        <p:txBody>
          <a:bodyPr/>
          <a:lstStyle/>
          <a:p>
            <a:r>
              <a:rPr lang="en-US" dirty="0" smtClean="0"/>
              <a:t>Zeus malware on the PC</a:t>
            </a:r>
          </a:p>
          <a:p>
            <a:pPr lvl="1"/>
            <a:r>
              <a:rPr lang="en-US" dirty="0" smtClean="0"/>
              <a:t>Manipulates HTTPS traffic to encourage user to install fake </a:t>
            </a:r>
            <a:r>
              <a:rPr lang="en-US" dirty="0" err="1" smtClean="0"/>
              <a:t>Trusteer</a:t>
            </a:r>
            <a:r>
              <a:rPr lang="en-US" dirty="0" smtClean="0"/>
              <a:t> mobile security software</a:t>
            </a:r>
          </a:p>
          <a:p>
            <a:pPr lvl="1"/>
            <a:r>
              <a:rPr lang="en-US" dirty="0" smtClean="0"/>
              <a:t>Looks like legitimate security software on the phone</a:t>
            </a:r>
          </a:p>
          <a:p>
            <a:pPr lvl="1"/>
            <a:r>
              <a:rPr lang="en-US" dirty="0" smtClean="0"/>
              <a:t>Steals SMS messages from the phone to defeat 2FA</a:t>
            </a:r>
            <a:endParaRPr lang="en-US" dirty="0"/>
          </a:p>
        </p:txBody>
      </p:sp>
      <p:pic>
        <p:nvPicPr>
          <p:cNvPr id="4" name="Picture 3" descr="Screen Shot 2015-02-14 at 9.26.4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45" y="1417638"/>
            <a:ext cx="2946400" cy="474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209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FakeToken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172793" cy="4525963"/>
          </a:xfrm>
        </p:spPr>
        <p:txBody>
          <a:bodyPr/>
          <a:lstStyle/>
          <a:p>
            <a:r>
              <a:rPr lang="en-US" dirty="0" smtClean="0"/>
              <a:t>User is tricked into installing </a:t>
            </a:r>
            <a:r>
              <a:rPr lang="en-US" b="1" dirty="0" smtClean="0"/>
              <a:t>TokenGenerator</a:t>
            </a:r>
            <a:r>
              <a:rPr lang="en-US" dirty="0" smtClean="0"/>
              <a:t> app</a:t>
            </a:r>
          </a:p>
          <a:p>
            <a:r>
              <a:rPr lang="en-US" dirty="0" smtClean="0"/>
              <a:t>It requests suspicious permissions, including</a:t>
            </a:r>
          </a:p>
          <a:p>
            <a:pPr lvl="1"/>
            <a:r>
              <a:rPr lang="en-US" dirty="0" smtClean="0"/>
              <a:t>Install and delete apps</a:t>
            </a:r>
          </a:p>
          <a:p>
            <a:pPr lvl="2"/>
            <a:r>
              <a:rPr lang="en-US" dirty="0" smtClean="0"/>
              <a:t>An error by the malware designers: only system apps can have that permission</a:t>
            </a:r>
          </a:p>
          <a:p>
            <a:pPr lvl="1"/>
            <a:r>
              <a:rPr lang="en-US" dirty="0" smtClean="0"/>
              <a:t>Send and receive SMS messages</a:t>
            </a:r>
            <a:endParaRPr lang="en-US" dirty="0"/>
          </a:p>
        </p:txBody>
      </p:sp>
      <p:pic>
        <p:nvPicPr>
          <p:cNvPr id="4" name="Picture 3" descr="Screen Shot 2015-02-14 at 9.31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796011"/>
            <a:ext cx="2895600" cy="467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7479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Payload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TakeToken</a:t>
            </a:r>
            <a:r>
              <a:rPr lang="en-US" dirty="0" smtClean="0"/>
              <a:t> steals SMS messages to defeat 2FA</a:t>
            </a:r>
          </a:p>
          <a:p>
            <a:r>
              <a:rPr lang="en-US" dirty="0" smtClean="0"/>
              <a:t>Can also steal contact list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1102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660976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313095-android-troja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8212" y="1409122"/>
            <a:ext cx="2869496" cy="2869496"/>
          </a:xfrm>
          <a:prstGeom prst="rect">
            <a:avLst/>
          </a:prstGeom>
        </p:spPr>
      </p:pic>
      <p:pic>
        <p:nvPicPr>
          <p:cNvPr id="5" name="Picture 4" descr="Screen Shot 2015-02-14 at 9.40.1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98" y="4360862"/>
            <a:ext cx="6821984" cy="2070427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6" name="Picture 5" descr="Screen Shot 2015-02-14 at 9.40.0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5860"/>
            <a:ext cx="8686800" cy="93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67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Bouncer was Hacked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Researchers submitted an app containing a remote shell</a:t>
            </a:r>
          </a:p>
          <a:p>
            <a:r>
              <a:rPr lang="en-US" dirty="0" smtClean="0"/>
              <a:t>When Bouncer ran the app in a virtual machine, it phoned home to the researchers</a:t>
            </a:r>
          </a:p>
          <a:p>
            <a:r>
              <a:rPr lang="en-US" dirty="0" smtClean="0"/>
              <a:t>They explored the VM and exploited Bouncer itself</a:t>
            </a:r>
          </a:p>
          <a:p>
            <a:r>
              <a:rPr lang="en-US" dirty="0" smtClean="0"/>
              <a:t>With a remote shell inside Bouncer, they  explored it and found ways to defeat 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7132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9956" cy="4525963"/>
          </a:xfrm>
        </p:spPr>
        <p:txBody>
          <a:bodyPr/>
          <a:lstStyle/>
          <a:p>
            <a:r>
              <a:rPr lang="en-US" dirty="0" err="1" smtClean="0"/>
              <a:t>LibertyCrack</a:t>
            </a:r>
            <a:r>
              <a:rPr lang="en-US" dirty="0" smtClean="0"/>
              <a:t> (2000)</a:t>
            </a:r>
          </a:p>
          <a:p>
            <a:pPr lvl="1"/>
            <a:r>
              <a:rPr lang="en-US" dirty="0" smtClean="0"/>
              <a:t>Trojan masquerading as pirated software for Palm OS</a:t>
            </a:r>
          </a:p>
          <a:p>
            <a:pPr lvl="1"/>
            <a:r>
              <a:rPr lang="en-US" dirty="0" smtClean="0"/>
              <a:t>Restored device to factory defaults</a:t>
            </a:r>
          </a:p>
        </p:txBody>
      </p:sp>
    </p:spTree>
    <p:extLst>
      <p:ext uri="{BB962C8B-B14F-4D97-AF65-F5344CB8AC3E}">
        <p14:creationId xmlns:p14="http://schemas.microsoft.com/office/powerpoint/2010/main" val="6219568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846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Google Application Verification Service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36675"/>
            <a:ext cx="8229600" cy="4525963"/>
          </a:xfrm>
        </p:spPr>
        <p:txBody>
          <a:bodyPr/>
          <a:lstStyle/>
          <a:p>
            <a:r>
              <a:rPr lang="en-US" dirty="0" smtClean="0"/>
              <a:t>Launched in 2012</a:t>
            </a:r>
          </a:p>
          <a:p>
            <a:r>
              <a:rPr lang="en-US" dirty="0" smtClean="0"/>
              <a:t>Tries to detect malicious apps </a:t>
            </a:r>
          </a:p>
          <a:p>
            <a:r>
              <a:rPr lang="en-US" dirty="0" smtClean="0"/>
              <a:t>Much less effective than 3</a:t>
            </a:r>
            <a:r>
              <a:rPr lang="en-US" baseline="30000" dirty="0" smtClean="0"/>
              <a:t>rd</a:t>
            </a:r>
            <a:r>
              <a:rPr lang="en-US" dirty="0" smtClean="0"/>
              <a:t>-party AV</a:t>
            </a:r>
          </a:p>
          <a:p>
            <a:pPr lvl="1"/>
            <a:r>
              <a:rPr lang="en-US" dirty="0" smtClean="0"/>
              <a:t>Link Ch 5e</a:t>
            </a:r>
            <a:endParaRPr lang="en-US" dirty="0"/>
          </a:p>
        </p:txBody>
      </p:sp>
      <p:pic>
        <p:nvPicPr>
          <p:cNvPr id="4" name="Picture 3" descr="av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83" y="3431370"/>
            <a:ext cx="7871061" cy="3142263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858709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755757" cy="1143000"/>
          </a:xfrm>
        </p:spPr>
        <p:txBody>
          <a:bodyPr/>
          <a:lstStyle/>
          <a:p>
            <a:r>
              <a:rPr lang="en-US" dirty="0" smtClean="0"/>
              <a:t>Moral: Get Real AV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90370" cy="4525963"/>
          </a:xfrm>
        </p:spPr>
        <p:txBody>
          <a:bodyPr/>
          <a:lstStyle/>
          <a:p>
            <a:r>
              <a:rPr lang="en-US" dirty="0" smtClean="0"/>
              <a:t>Avast! won in a review from Feb., 2015</a:t>
            </a:r>
          </a:p>
          <a:p>
            <a:pPr lvl="1"/>
            <a:r>
              <a:rPr lang="en-US" dirty="0" smtClean="0"/>
              <a:t>Link Ch 5g</a:t>
            </a:r>
          </a:p>
          <a:p>
            <a:r>
              <a:rPr lang="en-US" dirty="0" smtClean="0"/>
              <a:t>There are plenty of others, including</a:t>
            </a:r>
          </a:p>
          <a:p>
            <a:pPr lvl="1"/>
            <a:r>
              <a:rPr lang="en-US" sz="2400" dirty="0" smtClean="0"/>
              <a:t>Lookout</a:t>
            </a:r>
          </a:p>
          <a:p>
            <a:pPr lvl="1"/>
            <a:r>
              <a:rPr lang="en-US" sz="2400" dirty="0" smtClean="0"/>
              <a:t>AVG</a:t>
            </a:r>
          </a:p>
          <a:p>
            <a:pPr lvl="1"/>
            <a:r>
              <a:rPr lang="en-US" sz="2400" dirty="0" smtClean="0"/>
              <a:t>Kaspersky</a:t>
            </a:r>
          </a:p>
          <a:p>
            <a:pPr lvl="1"/>
            <a:r>
              <a:rPr lang="en-US" sz="2400" dirty="0" smtClean="0"/>
              <a:t>Norton</a:t>
            </a:r>
          </a:p>
          <a:p>
            <a:pPr lvl="1"/>
            <a:r>
              <a:rPr lang="en-US" sz="2400" dirty="0" smtClean="0"/>
              <a:t>McAfee</a:t>
            </a:r>
            <a:endParaRPr lang="en-US" sz="2400" dirty="0"/>
          </a:p>
        </p:txBody>
      </p:sp>
      <p:pic>
        <p:nvPicPr>
          <p:cNvPr id="4" name="Picture 3" descr="screenshot_super_guitar_solo_smal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667737"/>
            <a:ext cx="36576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13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iOS Malware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iOS malware?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85573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is Very Small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Very few items of malware, very few users actually infected, no real harm done</a:t>
            </a:r>
          </a:p>
          <a:p>
            <a:r>
              <a:rPr lang="en-US" dirty="0" smtClean="0"/>
              <a:t>An academic exercise in theoretical computer security, not a real risk for users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0842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Fake 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"iPhone firmware 1.1.3 prep software"</a:t>
            </a:r>
          </a:p>
          <a:p>
            <a:r>
              <a:rPr lang="en-US" dirty="0" smtClean="0"/>
              <a:t>Only for jailbroken devices</a:t>
            </a:r>
          </a:p>
          <a:p>
            <a:r>
              <a:rPr lang="en-US" dirty="0" smtClean="0"/>
              <a:t>Supposedly written by an 11-year-old</a:t>
            </a:r>
          </a:p>
          <a:p>
            <a:r>
              <a:rPr lang="en-US" dirty="0" smtClean="0"/>
              <a:t>Broke utilities like Doom and SSH</a:t>
            </a:r>
          </a:p>
          <a:p>
            <a:r>
              <a:rPr lang="en-US" dirty="0" smtClean="0"/>
              <a:t>A minor annoyance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647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Jailbroken iPhones with Default SSH 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99110"/>
            <a:ext cx="8229600" cy="3927053"/>
          </a:xfrm>
        </p:spPr>
        <p:txBody>
          <a:bodyPr/>
          <a:lstStyle/>
          <a:p>
            <a:r>
              <a:rPr lang="en-US" dirty="0" smtClean="0"/>
              <a:t>Dutch teenager scanned for iPhones on T-Mobile's 3G IP range</a:t>
            </a:r>
          </a:p>
          <a:p>
            <a:pPr lvl="1"/>
            <a:r>
              <a:rPr lang="en-US" dirty="0" smtClean="0"/>
              <a:t>Pushed </a:t>
            </a:r>
            <a:r>
              <a:rPr lang="en-US" dirty="0" err="1" smtClean="0"/>
              <a:t>ransomware</a:t>
            </a:r>
            <a:r>
              <a:rPr lang="en-US" dirty="0" smtClean="0"/>
              <a:t> onto phones in Nov. 2009</a:t>
            </a:r>
          </a:p>
          <a:p>
            <a:r>
              <a:rPr lang="en-US" dirty="0" smtClean="0"/>
              <a:t>Australian teenager wrote the iKee worm to </a:t>
            </a:r>
            <a:r>
              <a:rPr lang="en-US" dirty="0" err="1" smtClean="0"/>
              <a:t>Rickroll</a:t>
            </a:r>
            <a:r>
              <a:rPr lang="en-US" dirty="0" smtClean="0"/>
              <a:t> iPhones in 2009</a:t>
            </a:r>
          </a:p>
          <a:p>
            <a:pPr lvl="1"/>
            <a:r>
              <a:rPr lang="en-US" dirty="0" smtClean="0"/>
              <a:t>A later version made an iPhone botnet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748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iOS Malware in the Apple App 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09531"/>
            <a:ext cx="8229600" cy="4116632"/>
          </a:xfrm>
        </p:spPr>
        <p:txBody>
          <a:bodyPr/>
          <a:lstStyle/>
          <a:p>
            <a:r>
              <a:rPr lang="en-US" dirty="0" smtClean="0"/>
              <a:t>"Find and Call"</a:t>
            </a:r>
          </a:p>
          <a:p>
            <a:pPr lvl="1"/>
            <a:r>
              <a:rPr lang="en-US" dirty="0"/>
              <a:t>First seen in 2012</a:t>
            </a:r>
          </a:p>
          <a:p>
            <a:pPr lvl="1"/>
            <a:r>
              <a:rPr lang="en-US" dirty="0" smtClean="0"/>
              <a:t>Also in Google Play</a:t>
            </a:r>
          </a:p>
          <a:p>
            <a:pPr lvl="1"/>
            <a:r>
              <a:rPr lang="en-US" dirty="0" smtClean="0"/>
              <a:t>Uploads user's contacts to a Web server</a:t>
            </a:r>
          </a:p>
          <a:p>
            <a:pPr lvl="1"/>
            <a:r>
              <a:rPr lang="en-US" dirty="0" smtClean="0"/>
              <a:t>Sends SMS spam to the contacts with install links</a:t>
            </a:r>
          </a:p>
          <a:p>
            <a:pPr lvl="1"/>
            <a:r>
              <a:rPr lang="en-US" dirty="0" smtClean="0"/>
              <a:t>Spreads but does no other harm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3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Malware Security:</a:t>
            </a:r>
            <a:br>
              <a:rPr lang="en-US" dirty="0" smtClean="0"/>
            </a:br>
            <a:r>
              <a:rPr lang="en-US" dirty="0" smtClean="0"/>
              <a:t>Android v. iOS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661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Huge Difference?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Market share</a:t>
            </a:r>
          </a:p>
          <a:p>
            <a:r>
              <a:rPr lang="en-US" dirty="0" smtClean="0"/>
              <a:t>App approval process</a:t>
            </a:r>
          </a:p>
          <a:p>
            <a:pPr lvl="1"/>
            <a:r>
              <a:rPr lang="en-US" dirty="0" smtClean="0"/>
              <a:t>$25 to register for Google Play</a:t>
            </a:r>
          </a:p>
          <a:p>
            <a:pPr lvl="2"/>
            <a:r>
              <a:rPr lang="en-US" dirty="0" smtClean="0"/>
              <a:t>Apps appear within 15-60 min.</a:t>
            </a:r>
          </a:p>
          <a:p>
            <a:pPr lvl="1"/>
            <a:r>
              <a:rPr lang="en-US" dirty="0" smtClean="0"/>
              <a:t>$99 to register for Apple's App Store</a:t>
            </a:r>
          </a:p>
          <a:p>
            <a:pPr lvl="2"/>
            <a:r>
              <a:rPr lang="en-US" dirty="0" smtClean="0"/>
              <a:t>A week of automated &amp; manual review before app appears in the store</a:t>
            </a:r>
          </a:p>
          <a:p>
            <a:r>
              <a:rPr lang="en-US" dirty="0" smtClean="0"/>
              <a:t>Third-party app stores</a:t>
            </a:r>
          </a:p>
          <a:p>
            <a:pPr lvl="1"/>
            <a:r>
              <a:rPr lang="en-US" dirty="0" smtClean="0"/>
              <a:t>Allowed on Android, but not on iOS (unless you jailbreak)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292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Malware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54484" cy="4525963"/>
          </a:xfrm>
        </p:spPr>
        <p:txBody>
          <a:bodyPr/>
          <a:lstStyle/>
          <a:p>
            <a:r>
              <a:rPr lang="en-US" dirty="0" smtClean="0"/>
              <a:t>Cabir (2004)</a:t>
            </a:r>
          </a:p>
          <a:p>
            <a:pPr lvl="1"/>
            <a:r>
              <a:rPr lang="en-US" dirty="0" smtClean="0"/>
              <a:t>First phone worm</a:t>
            </a:r>
          </a:p>
          <a:p>
            <a:pPr lvl="1"/>
            <a:r>
              <a:rPr lang="en-US" dirty="0" smtClean="0"/>
              <a:t>Infected Symbian phones</a:t>
            </a:r>
          </a:p>
          <a:p>
            <a:pPr lvl="1"/>
            <a:r>
              <a:rPr lang="en-US" dirty="0" smtClean="0"/>
              <a:t>Spread via Bluetooth</a:t>
            </a:r>
          </a:p>
          <a:p>
            <a:pPr lvl="2"/>
            <a:r>
              <a:rPr lang="en-US" sz="2000" dirty="0" smtClean="0"/>
              <a:t>Image from link Ch 5a</a:t>
            </a:r>
            <a:endParaRPr lang="en-US" sz="2000" dirty="0"/>
          </a:p>
        </p:txBody>
      </p:sp>
      <p:pic>
        <p:nvPicPr>
          <p:cNvPr id="4" name="Picture 3" descr="Screen Shot 2015-02-14 at 8.38.1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243" y="1834161"/>
            <a:ext cx="5000646" cy="348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5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Android Malware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53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is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459859"/>
            <a:ext cx="4395589" cy="666304"/>
          </a:xfrm>
        </p:spPr>
        <p:txBody>
          <a:bodyPr/>
          <a:lstStyle/>
          <a:p>
            <a:r>
              <a:rPr lang="en-US" dirty="0" smtClean="0"/>
              <a:t>Link Ch 5b</a:t>
            </a:r>
            <a:endParaRPr lang="en-US" dirty="0"/>
          </a:p>
        </p:txBody>
      </p:sp>
      <p:pic>
        <p:nvPicPr>
          <p:cNvPr id="4" name="Picture 3" descr="Screen Shot 2015-02-14 at 8.46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889" y="1417638"/>
            <a:ext cx="3175000" cy="5207000"/>
          </a:xfrm>
          <a:prstGeom prst="rect">
            <a:avLst/>
          </a:prstGeom>
          <a:ln>
            <a:solidFill>
              <a:srgbClr val="4F81BD"/>
            </a:solidFill>
          </a:ln>
        </p:spPr>
      </p:pic>
      <p:pic>
        <p:nvPicPr>
          <p:cNvPr id="5" name="Picture 4" descr="Screen Shot 2015-02-14 at 8.46.5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5266689" cy="3682022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922380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2-14 at 8.49.4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295" y="246454"/>
            <a:ext cx="3390910" cy="6429518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953611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5-02-14 at 8.50.0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9158"/>
            <a:ext cx="8229600" cy="2459656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188150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2-14 at 8.52.51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71909"/>
            <a:ext cx="8229600" cy="4836989"/>
          </a:xfrm>
          <a:prstGeom prst="rect">
            <a:avLst/>
          </a:prstGeom>
          <a:ln>
            <a:solidFill>
              <a:srgbClr val="4F81BD"/>
            </a:solidFill>
          </a:ln>
        </p:spPr>
      </p:pic>
    </p:spTree>
    <p:extLst>
      <p:ext uri="{BB962C8B-B14F-4D97-AF65-F5344CB8AC3E}">
        <p14:creationId xmlns:p14="http://schemas.microsoft.com/office/powerpoint/2010/main" val="2505622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2300</TotalTime>
  <Words>882</Words>
  <Application>Microsoft Macintosh PowerPoint</Application>
  <PresentationFormat>On-screen Show (4:3)</PresentationFormat>
  <Paragraphs>131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Ch 5: Mobile Malware</vt:lpstr>
      <vt:lpstr>Increase in Mobile Malware</vt:lpstr>
      <vt:lpstr>Early Malware</vt:lpstr>
      <vt:lpstr>Early Malware</vt:lpstr>
      <vt:lpstr>Android Malware</vt:lpstr>
      <vt:lpstr>Android is #1</vt:lpstr>
      <vt:lpstr>PowerPoint Presentation</vt:lpstr>
      <vt:lpstr>PowerPoint Presentation</vt:lpstr>
      <vt:lpstr>PowerPoint Presentation</vt:lpstr>
      <vt:lpstr>PowerPoint Presentation</vt:lpstr>
      <vt:lpstr>DroidDream (2011)</vt:lpstr>
      <vt:lpstr>Excessive Permissions</vt:lpstr>
      <vt:lpstr>Information Theft</vt:lpstr>
      <vt:lpstr>Botted</vt:lpstr>
      <vt:lpstr>Google's Response</vt:lpstr>
      <vt:lpstr>NickiSpy</vt:lpstr>
      <vt:lpstr>Google's Response to NickiSpy</vt:lpstr>
      <vt:lpstr>SMSZombie</vt:lpstr>
      <vt:lpstr>Malicious App</vt:lpstr>
      <vt:lpstr>Becoming Administrator</vt:lpstr>
      <vt:lpstr>Payload</vt:lpstr>
      <vt:lpstr>Banking Malware</vt:lpstr>
      <vt:lpstr>Man-in-the-Browser (MITB) Attack</vt:lpstr>
      <vt:lpstr>Two-Factor Authentication (2FA)</vt:lpstr>
      <vt:lpstr>Zeus and Zitmo Defeat 2FA</vt:lpstr>
      <vt:lpstr>FakeToken</vt:lpstr>
      <vt:lpstr>Payload</vt:lpstr>
      <vt:lpstr>PowerPoint Presentation</vt:lpstr>
      <vt:lpstr>How Bouncer was Hacked</vt:lpstr>
      <vt:lpstr>Google Application Verification Service</vt:lpstr>
      <vt:lpstr>Moral: Get Real AV</vt:lpstr>
      <vt:lpstr>iOS Malware</vt:lpstr>
      <vt:lpstr>Risk is Very Small</vt:lpstr>
      <vt:lpstr>Fake Update</vt:lpstr>
      <vt:lpstr>Jailbroken iPhones with Default SSH Password</vt:lpstr>
      <vt:lpstr>iOS Malware in the Apple App Store</vt:lpstr>
      <vt:lpstr>Malware Security: Android v. iOS</vt:lpstr>
      <vt:lpstr>Why the Huge Difference?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Bowne</dc:creator>
  <cp:lastModifiedBy>Sam Bowne</cp:lastModifiedBy>
  <cp:revision>741</cp:revision>
  <dcterms:created xsi:type="dcterms:W3CDTF">2014-12-24T16:02:14Z</dcterms:created>
  <dcterms:modified xsi:type="dcterms:W3CDTF">2015-02-14T18:08:00Z</dcterms:modified>
</cp:coreProperties>
</file>