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7" r:id="rId10"/>
    <p:sldId id="265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8" r:id="rId19"/>
    <p:sldId id="277" r:id="rId20"/>
    <p:sldId id="276" r:id="rId21"/>
    <p:sldId id="263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9" r:id="rId36"/>
    <p:sldId id="288" r:id="rId37"/>
    <p:sldId id="293" r:id="rId38"/>
    <p:sldId id="294" r:id="rId39"/>
    <p:sldId id="295" r:id="rId40"/>
    <p:sldId id="296" r:id="rId41"/>
    <p:sldId id="298" r:id="rId42"/>
    <p:sldId id="297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92" d="100"/>
          <a:sy n="92" d="100"/>
        </p:scale>
        <p:origin x="-1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3/4/15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2486525"/>
          </a:xfrm>
        </p:spPr>
        <p:txBody>
          <a:bodyPr/>
          <a:lstStyle/>
          <a:p>
            <a:r>
              <a:rPr lang="en-US" dirty="0" smtClean="0"/>
              <a:t>Ch 6: Mobile Services and </a:t>
            </a:r>
            <a:br>
              <a:rPr lang="en-US" dirty="0" smtClean="0"/>
            </a:br>
            <a:r>
              <a:rPr lang="en-US" dirty="0" smtClean="0"/>
              <a:t>Mobile Web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Attacks Against XML-Based Web Services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1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Audit of XML-Based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7"/>
            <a:ext cx="8229600" cy="4263496"/>
          </a:xfrm>
        </p:spPr>
        <p:txBody>
          <a:bodyPr/>
          <a:lstStyle/>
          <a:p>
            <a:r>
              <a:rPr lang="en-US" dirty="0" smtClean="0"/>
              <a:t>Identify web service endpoints</a:t>
            </a:r>
          </a:p>
          <a:p>
            <a:pPr lvl="1"/>
            <a:r>
              <a:rPr lang="en-US" dirty="0" smtClean="0"/>
              <a:t>By examining source code of client</a:t>
            </a:r>
          </a:p>
          <a:p>
            <a:pPr lvl="1"/>
            <a:r>
              <a:rPr lang="en-US" dirty="0" smtClean="0"/>
              <a:t>Or examining Web traffic while client runs</a:t>
            </a:r>
          </a:p>
          <a:p>
            <a:r>
              <a:rPr lang="en-US" dirty="0" smtClean="0"/>
              <a:t>Craft legitimate web service requests</a:t>
            </a:r>
          </a:p>
          <a:p>
            <a:pPr lvl="1"/>
            <a:r>
              <a:rPr lang="en-US" dirty="0" smtClean="0"/>
              <a:t>For all endpoints and operations</a:t>
            </a:r>
          </a:p>
          <a:p>
            <a:r>
              <a:rPr lang="en-US" dirty="0" smtClean="0"/>
              <a:t>Vulnerability Discovery</a:t>
            </a:r>
          </a:p>
          <a:p>
            <a:pPr lvl="1"/>
            <a:r>
              <a:rPr lang="en-US" dirty="0" smtClean="0"/>
              <a:t>By altering structure of contents of XML documents sent to the web service endpoints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7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Description Language (</a:t>
            </a:r>
            <a:r>
              <a:rPr lang="en-US" dirty="0" smtClean="0"/>
              <a:t>WSDL)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080933" cy="4144963"/>
          </a:xfrm>
        </p:spPr>
        <p:txBody>
          <a:bodyPr/>
          <a:lstStyle/>
          <a:p>
            <a:r>
              <a:rPr lang="en-US" dirty="0" smtClean="0"/>
              <a:t>An XML-based interface description language</a:t>
            </a:r>
          </a:p>
          <a:p>
            <a:pPr lvl="1"/>
            <a:r>
              <a:rPr lang="en-US" dirty="0" smtClean="0"/>
              <a:t>Used to describe functionality offered by a Web service</a:t>
            </a:r>
          </a:p>
          <a:p>
            <a:pPr lvl="1"/>
            <a:r>
              <a:rPr lang="en-US" dirty="0" smtClean="0"/>
              <a:t>Image from Wikipedia (link Ch 6f)</a:t>
            </a:r>
          </a:p>
          <a:p>
            <a:endParaRPr lang="en-US" dirty="0"/>
          </a:p>
        </p:txBody>
      </p:sp>
      <p:pic>
        <p:nvPicPr>
          <p:cNvPr id="4" name="Picture 3" descr="420px-WSDL_11vs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2208660"/>
            <a:ext cx="4422987" cy="39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SoapUI </a:t>
            </a:r>
            <a:r>
              <a:rPr lang="en-US" sz="2800" dirty="0" smtClean="0"/>
              <a:t>can build a set of base test cases given a URL to an identified WDSL</a:t>
            </a:r>
          </a:p>
          <a:p>
            <a:pPr lvl="1"/>
            <a:r>
              <a:rPr lang="en-US" sz="2400" dirty="0" smtClean="0"/>
              <a:t>Link Ch 6g</a:t>
            </a:r>
            <a:endParaRPr lang="en-US" sz="2400" dirty="0"/>
          </a:p>
        </p:txBody>
      </p:sp>
      <p:pic>
        <p:nvPicPr>
          <p:cNvPr id="4" name="Picture 3" descr="Screen Shot 2015-03-03 at 2.4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3128963"/>
            <a:ext cx="7590368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Injection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9267"/>
          </a:xfrm>
        </p:spPr>
        <p:txBody>
          <a:bodyPr/>
          <a:lstStyle/>
          <a:p>
            <a:r>
              <a:rPr lang="en-US" dirty="0" smtClean="0"/>
              <a:t>Client sends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&lt;?xml version="1.0"?&gt;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&lt;ProductRequest&gt;</a:t>
            </a:r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&lt;Id&gt;</a:t>
            </a:r>
            <a:r>
              <a:rPr lang="en-US" sz="2000" b="1" dirty="0" smtClean="0">
                <a:latin typeface="Courier"/>
                <a:cs typeface="Courier"/>
              </a:rPr>
              <a:t>584654</a:t>
            </a:r>
            <a:r>
              <a:rPr lang="en-US" sz="2000" dirty="0" smtClean="0">
                <a:latin typeface="Courier"/>
                <a:cs typeface="Courier"/>
              </a:rPr>
              <a:t>&lt;/Id&gt;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&lt;/ProductRequest&gt;</a:t>
            </a:r>
          </a:p>
          <a:p>
            <a:r>
              <a:rPr lang="en-US" dirty="0" smtClean="0"/>
              <a:t>Sever replies, echoing Id from client</a:t>
            </a:r>
            <a:endParaRPr lang="en-US" dirty="0"/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&lt;?xml version="1.0"?&gt;</a:t>
            </a:r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&lt;</a:t>
            </a:r>
            <a:r>
              <a:rPr lang="en-US" sz="2000" dirty="0" smtClean="0">
                <a:latin typeface="Courier"/>
                <a:cs typeface="Courier"/>
              </a:rPr>
              <a:t>ProductResponse&gt;</a:t>
            </a:r>
            <a:endParaRPr lang="en-US" sz="20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	&lt;Id&gt;</a:t>
            </a:r>
            <a:r>
              <a:rPr lang="en-US" sz="2000" b="1" dirty="0">
                <a:latin typeface="Courier"/>
                <a:cs typeface="Courier"/>
              </a:rPr>
              <a:t>584654</a:t>
            </a:r>
            <a:r>
              <a:rPr lang="en-US" sz="2000" dirty="0">
                <a:latin typeface="Courier"/>
                <a:cs typeface="Courier"/>
              </a:rPr>
              <a:t>&lt;/Id&gt;</a:t>
            </a:r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&lt;Price&gt;199.99&lt;/Price&gt;</a:t>
            </a:r>
            <a:endParaRPr lang="en-US" sz="20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smtClean="0">
                <a:latin typeface="Courier"/>
                <a:cs typeface="Courier"/>
              </a:rPr>
              <a:t>ProductResponse&gt;</a:t>
            </a:r>
            <a:endParaRPr lang="en-US" sz="20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</a:p>
          <a:p>
            <a:pPr marL="514350" lvl="1" indent="0">
              <a:buNone/>
            </a:pPr>
            <a:endParaRPr lang="en-US" sz="2400" b="1" dirty="0" smtClean="0">
              <a:latin typeface="Courier"/>
              <a:cs typeface="Courier"/>
            </a:endParaRPr>
          </a:p>
          <a:p>
            <a:pPr marL="5143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100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Injection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9267"/>
          </a:xfrm>
        </p:spPr>
        <p:txBody>
          <a:bodyPr/>
          <a:lstStyle/>
          <a:p>
            <a:r>
              <a:rPr lang="en-US" dirty="0" smtClean="0"/>
              <a:t>Client sends an Id of</a:t>
            </a:r>
          </a:p>
          <a:p>
            <a:pPr marL="914400" lvl="2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584654&lt;/Id&gt;&lt;Price&gt;0.99&lt;/Price&gt;</a:t>
            </a:r>
          </a:p>
          <a:p>
            <a:pPr marL="914400" lvl="2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&lt;/ProductResponse</a:t>
            </a:r>
            <a:r>
              <a:rPr lang="en-US" sz="2000" b="1" dirty="0">
                <a:latin typeface="Courier"/>
                <a:cs typeface="Courier"/>
              </a:rPr>
              <a:t>&gt;</a:t>
            </a:r>
            <a:endParaRPr lang="en-US" sz="2000" b="1" dirty="0" smtClean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</a:t>
            </a:r>
            <a:r>
              <a:rPr lang="en-US" sz="2000" b="1" dirty="0">
                <a:latin typeface="Courier"/>
                <a:cs typeface="Courier"/>
              </a:rPr>
              <a:t>ProductResponse</a:t>
            </a:r>
            <a:r>
              <a:rPr lang="en-US" sz="2000" b="1" dirty="0" smtClean="0">
                <a:latin typeface="Courier"/>
                <a:cs typeface="Courier"/>
              </a:rPr>
              <a:t>&gt;&lt;</a:t>
            </a:r>
            <a:r>
              <a:rPr lang="en-US" sz="2000" b="1" dirty="0">
                <a:latin typeface="Courier"/>
                <a:cs typeface="Courier"/>
              </a:rPr>
              <a:t>Id</a:t>
            </a:r>
            <a:r>
              <a:rPr lang="en-US" sz="2000" b="1" dirty="0" smtClean="0">
                <a:latin typeface="Courier"/>
                <a:cs typeface="Courier"/>
              </a:rPr>
              <a:t>&gt;123</a:t>
            </a:r>
          </a:p>
          <a:p>
            <a:r>
              <a:rPr lang="en-US" dirty="0" smtClean="0"/>
              <a:t>Sever reply becomes</a:t>
            </a:r>
            <a:endParaRPr lang="en-US" dirty="0"/>
          </a:p>
          <a:p>
            <a:pPr marL="914400" lvl="2" indent="0">
              <a:buNone/>
            </a:pPr>
            <a:r>
              <a:rPr lang="en-US" sz="2000" dirty="0">
                <a:latin typeface="Courier"/>
                <a:cs typeface="Courier"/>
              </a:rPr>
              <a:t>&lt;?xml version="1.0"?&gt;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&lt;ProductResponse&gt;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	&lt;Id&gt;</a:t>
            </a:r>
            <a:r>
              <a:rPr lang="en-US" sz="2000" b="1" dirty="0">
                <a:latin typeface="Courier"/>
                <a:cs typeface="Courier"/>
              </a:rPr>
              <a:t>584654&lt;/Id&gt;&lt;Price&gt;0.99&lt;/Price&gt;</a:t>
            </a:r>
          </a:p>
          <a:p>
            <a:pPr marL="914400" lvl="2" indent="0">
              <a:buNone/>
            </a:pPr>
            <a:r>
              <a:rPr lang="en-US" sz="2000" b="1" dirty="0">
                <a:latin typeface="Courier"/>
                <a:cs typeface="Courier"/>
              </a:rPr>
              <a:t>&lt;/ProductResponse&gt;</a:t>
            </a:r>
          </a:p>
          <a:p>
            <a:pPr marL="914400" lvl="2" indent="0">
              <a:buNone/>
            </a:pPr>
            <a:r>
              <a:rPr lang="en-US" sz="2000" b="1" dirty="0">
                <a:latin typeface="Courier"/>
                <a:cs typeface="Courier"/>
              </a:rPr>
              <a:t>&lt;ProductResponse&gt;&lt;Id</a:t>
            </a:r>
            <a:r>
              <a:rPr lang="en-US" sz="2000" b="1" dirty="0" smtClean="0">
                <a:latin typeface="Courier"/>
                <a:cs typeface="Courier"/>
              </a:rPr>
              <a:t>&gt;123</a:t>
            </a:r>
            <a:endParaRPr lang="en-US" sz="2000" b="1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&lt;/Id&gt;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	&lt;Price&gt;199.99&lt;/Price&gt;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Courier"/>
                <a:cs typeface="Courier"/>
              </a:rPr>
              <a:t>&lt;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smtClean="0">
                <a:latin typeface="Courier"/>
                <a:cs typeface="Courier"/>
              </a:rPr>
              <a:t>ProductResponse&gt;</a:t>
            </a:r>
            <a:endParaRPr lang="en-US" sz="20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2000" b="1" dirty="0">
                <a:latin typeface="Courier"/>
                <a:cs typeface="Courier"/>
              </a:rPr>
              <a:t>	</a:t>
            </a:r>
          </a:p>
          <a:p>
            <a:pPr marL="514350" lvl="1" indent="0">
              <a:buNone/>
            </a:pPr>
            <a:endParaRPr lang="en-US" sz="2400" b="1" dirty="0" smtClean="0">
              <a:latin typeface="Courier"/>
              <a:cs typeface="Courier"/>
            </a:endParaRPr>
          </a:p>
          <a:p>
            <a:pPr marL="5143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131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XML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how server handles a strange response like that</a:t>
            </a:r>
          </a:p>
          <a:p>
            <a:r>
              <a:rPr lang="en-US" dirty="0" smtClean="0"/>
              <a:t>Most would accept the first XML portion with the modified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4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Injection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validation</a:t>
            </a:r>
          </a:p>
          <a:p>
            <a:pPr lvl="1"/>
            <a:r>
              <a:rPr lang="en-US" dirty="0" smtClean="0"/>
              <a:t>Best done with whitelisting</a:t>
            </a:r>
          </a:p>
          <a:p>
            <a:r>
              <a:rPr lang="en-US" dirty="0" smtClean="0"/>
              <a:t>Output encoding</a:t>
            </a:r>
          </a:p>
          <a:p>
            <a:pPr lvl="1"/>
            <a:r>
              <a:rPr lang="en-US" dirty="0" smtClean="0"/>
              <a:t>Change "&lt;" to "&amp;gt;"</a:t>
            </a:r>
          </a:p>
          <a:p>
            <a:r>
              <a:rPr lang="en-US" dirty="0" smtClean="0"/>
              <a:t>Use encoding functions from a trusted source, such as OWASP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Entity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Denial-of-Service (DoS) attack using XML entities that expand greatly at process time</a:t>
            </a:r>
          </a:p>
          <a:p>
            <a:r>
              <a:rPr lang="en-US" dirty="0" smtClean="0"/>
              <a:t>The example sends a 662-byte request that expands to 20 MB at the server</a:t>
            </a:r>
          </a:p>
          <a:p>
            <a:r>
              <a:rPr lang="en-US" dirty="0" smtClean="0"/>
              <a:t>Enough of these requests can stop a server by RAM exhaustion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2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&lt;?xml version="1.0"?&gt;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&lt;!DOCTYPE root [ &lt;ENTITY a1 "I've often seen a cat without a grin..."&gt; ]&gt;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&lt;someElement1&gt;&lt;someElement2&gt;&amp;a1;&lt;/someElement2&gt;&lt;/someElement1&gt;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	</a:t>
            </a:r>
            <a:r>
              <a:rPr lang="en-US" sz="2800" b="1" dirty="0" smtClean="0">
                <a:latin typeface="Calibri"/>
                <a:cs typeface="Calibri"/>
              </a:rPr>
              <a:t>Expands to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&lt;?xml version="1.0"?&gt;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</a:t>
            </a:r>
            <a:r>
              <a:rPr lang="en-US" sz="2000" b="1" dirty="0">
                <a:latin typeface="Courier"/>
                <a:cs typeface="Courier"/>
              </a:rPr>
              <a:t>someElement1&gt;&lt;someElement2</a:t>
            </a:r>
            <a:r>
              <a:rPr lang="en-US" sz="2000" b="1" dirty="0" smtClean="0">
                <a:latin typeface="Courier"/>
                <a:cs typeface="Courier"/>
              </a:rPr>
              <a:t>&gt;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I've often seen a cat without a grin...</a:t>
            </a:r>
            <a:r>
              <a:rPr lang="en-US" sz="2000" b="1" dirty="0" smtClean="0">
                <a:latin typeface="Courier"/>
                <a:cs typeface="Courier"/>
              </a:rPr>
              <a:t>&lt;</a:t>
            </a:r>
            <a:r>
              <a:rPr lang="en-US" sz="2000" b="1" dirty="0">
                <a:latin typeface="Courier"/>
                <a:cs typeface="Courier"/>
              </a:rPr>
              <a:t>/someElement2&gt;&lt;/someElement1&gt;</a:t>
            </a:r>
          </a:p>
          <a:p>
            <a:pPr marL="57150" indent="0">
              <a:buNone/>
            </a:pPr>
            <a:endParaRPr lang="en-US" sz="20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3026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(Structured Query Language)</a:t>
            </a:r>
          </a:p>
          <a:p>
            <a:pPr lvl="1"/>
            <a:r>
              <a:rPr lang="en-US" dirty="0" smtClean="0"/>
              <a:t>Servers that manage databases</a:t>
            </a:r>
          </a:p>
          <a:p>
            <a:pPr lvl="1"/>
            <a:r>
              <a:rPr lang="en-US" dirty="0" smtClean="0"/>
              <a:t>Contain SSNs, credit card numbers, sometimes passwords, etc.</a:t>
            </a:r>
          </a:p>
          <a:p>
            <a:r>
              <a:rPr lang="en-US" dirty="0" smtClean="0"/>
              <a:t>SOAP (Simple Object Access Protocol)</a:t>
            </a:r>
          </a:p>
          <a:p>
            <a:pPr lvl="1"/>
            <a:r>
              <a:rPr lang="en-US" dirty="0" smtClean="0"/>
              <a:t>XML-based middleware to exchange data between servers and clients</a:t>
            </a:r>
          </a:p>
          <a:p>
            <a:pPr lvl="1"/>
            <a:r>
              <a:rPr lang="en-US" dirty="0" smtClean="0"/>
              <a:t>Can operate </a:t>
            </a:r>
            <a:r>
              <a:rPr lang="en-US" dirty="0"/>
              <a:t>over any transport protocol such as HTTP, SMTP, TCP, UDP, or </a:t>
            </a:r>
            <a:r>
              <a:rPr lang="en-US" dirty="0" smtClean="0"/>
              <a:t>JMS (link Ch 6a)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9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XML Entity Expansion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74268" cy="53904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POST /SomeWebServiceEndpoint HTTP/1.1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Host: www.example.com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Content-Length: 662</a:t>
            </a:r>
          </a:p>
          <a:p>
            <a:pPr marL="57150" indent="0">
              <a:buNone/>
            </a:pPr>
            <a:endParaRPr lang="en-US" sz="2000" b="1" dirty="0">
              <a:latin typeface="Courier"/>
              <a:cs typeface="Courier"/>
            </a:endParaRP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&lt;?xml version="1.0"?&gt;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&lt;!DOCTYPE root [ 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&lt;ENTITY a1 "I've often seen a cat without a grin..."&gt;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&lt;ENTITY a2 "&amp;a1;&amp;a1;"&gt;&lt;ENTITY a3 "&amp;a2;&amp;a2;"&gt;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&lt;ENTITY a4 "&amp;a3;&amp;a3;"&gt;&lt;ENTITY a5 "&amp;a4;&amp;a4;"</a:t>
            </a:r>
            <a:r>
              <a:rPr lang="en-US" sz="2000" b="1" dirty="0" smtClean="0">
                <a:latin typeface="Courier"/>
                <a:cs typeface="Courier"/>
              </a:rPr>
              <a:t>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...</a:t>
            </a:r>
            <a:endParaRPr lang="en-US" sz="2000" b="1" dirty="0">
              <a:latin typeface="Courier"/>
              <a:cs typeface="Courier"/>
            </a:endParaRP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&lt;ENTITY </a:t>
            </a:r>
            <a:r>
              <a:rPr lang="en-US" sz="2000" b="1" dirty="0" smtClean="0">
                <a:latin typeface="Courier"/>
                <a:cs typeface="Courier"/>
              </a:rPr>
              <a:t>a20 </a:t>
            </a:r>
            <a:r>
              <a:rPr lang="en-US" sz="2000" b="1" dirty="0">
                <a:latin typeface="Courier"/>
                <a:cs typeface="Courier"/>
              </a:rPr>
              <a:t>"&amp;</a:t>
            </a:r>
            <a:r>
              <a:rPr lang="en-US" sz="2000" b="1" dirty="0" smtClean="0">
                <a:latin typeface="Courier"/>
                <a:cs typeface="Courier"/>
              </a:rPr>
              <a:t>a19;</a:t>
            </a:r>
            <a:r>
              <a:rPr lang="en-US" sz="2000" b="1" dirty="0">
                <a:latin typeface="Courier"/>
                <a:cs typeface="Courier"/>
              </a:rPr>
              <a:t>&amp;</a:t>
            </a:r>
            <a:r>
              <a:rPr lang="en-US" sz="2000" b="1" dirty="0" smtClean="0">
                <a:latin typeface="Courier"/>
                <a:cs typeface="Courier"/>
              </a:rPr>
              <a:t>a19;</a:t>
            </a:r>
            <a:r>
              <a:rPr lang="en-US" sz="2000" b="1" dirty="0">
                <a:latin typeface="Courier"/>
                <a:cs typeface="Courier"/>
              </a:rPr>
              <a:t>"&gt;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]&gt;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&lt;someElement1&gt;&lt;someElement2&gt;&amp;</a:t>
            </a:r>
            <a:r>
              <a:rPr lang="en-US" sz="2000" b="1" dirty="0" smtClean="0">
                <a:latin typeface="Courier"/>
                <a:cs typeface="Courier"/>
              </a:rPr>
              <a:t>a20;</a:t>
            </a:r>
            <a:r>
              <a:rPr lang="en-US" sz="2000" b="1" dirty="0">
                <a:latin typeface="Courier"/>
                <a:cs typeface="Courier"/>
              </a:rPr>
              <a:t>&lt;/someElement2&gt;&lt;/someElement1&gt;</a:t>
            </a:r>
          </a:p>
          <a:p>
            <a:pPr marL="57150" indent="0">
              <a:buNone/>
            </a:pPr>
            <a:endParaRPr lang="en-US" sz="2000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9992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Expansion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726"/>
            <a:ext cx="8229600" cy="4770781"/>
          </a:xfrm>
        </p:spPr>
        <p:txBody>
          <a:bodyPr/>
          <a:lstStyle/>
          <a:p>
            <a:r>
              <a:rPr lang="en-US" dirty="0" smtClean="0"/>
              <a:t>Disable Document Type Definitions (DTDs) in the XML parser</a:t>
            </a:r>
          </a:p>
          <a:p>
            <a:r>
              <a:rPr lang="en-US" dirty="0" smtClean="0"/>
              <a:t>Set a limit on the depth of entity expansions in the parser</a:t>
            </a:r>
          </a:p>
          <a:p>
            <a:r>
              <a:rPr lang="en-US" dirty="0" smtClean="0"/>
              <a:t>Note: phones have XML parsers too, and can be attacked the same way</a:t>
            </a:r>
          </a:p>
          <a:p>
            <a:pPr lvl="1"/>
            <a:r>
              <a:rPr lang="en-US" dirty="0" smtClean="0"/>
              <a:t>The iOS NSXMLParser parser is protected</a:t>
            </a:r>
          </a:p>
          <a:p>
            <a:pPr lvl="1"/>
            <a:r>
              <a:rPr lang="en-US" dirty="0" smtClean="0"/>
              <a:t>But not Android's </a:t>
            </a:r>
            <a:r>
              <a:rPr lang="en-US" dirty="0" err="1" smtClean="0"/>
              <a:t>SAXParser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5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Abuse XML entities to acquire the contents of files on the Web server</a:t>
            </a:r>
          </a:p>
          <a:p>
            <a:r>
              <a:rPr lang="en-US" dirty="0" smtClean="0"/>
              <a:t>The example on the next page defines an external entity reference "fileContents" that points to the host file on Windows and uses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2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XML Entity Reference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74268" cy="5390444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POST /SomeWebServiceEndpoint HTTP/1.1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Host: www.example.com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Content-Length: 196</a:t>
            </a:r>
          </a:p>
          <a:p>
            <a:pPr marL="57150" indent="0">
              <a:buNone/>
            </a:pPr>
            <a:endParaRPr lang="en-US" sz="2000" b="1" dirty="0">
              <a:latin typeface="Courier"/>
              <a:cs typeface="Courier"/>
            </a:endParaRP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&lt;?xml version="1.0"?&gt;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&lt;!DOCTYPE </a:t>
            </a:r>
            <a:r>
              <a:rPr lang="en-US" sz="2000" b="1" dirty="0" err="1" smtClean="0">
                <a:latin typeface="Courier"/>
                <a:cs typeface="Courier"/>
              </a:rPr>
              <a:t>fileDocType</a:t>
            </a:r>
            <a:r>
              <a:rPr lang="en-US" sz="2000" b="1" dirty="0" smtClean="0">
                <a:latin typeface="Courier"/>
                <a:cs typeface="Courier"/>
              </a:rPr>
              <a:t> = [ 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</a:t>
            </a:r>
            <a:r>
              <a:rPr lang="en-US" sz="2000" b="1" dirty="0" smtClean="0">
                <a:latin typeface="Courier"/>
                <a:cs typeface="Courier"/>
              </a:rPr>
              <a:t>ENTITY fileContents SYSTEM "C:\Windows\System32\drivers\etc\</a:t>
            </a:r>
            <a:r>
              <a:rPr lang="en-US" sz="2000" b="1" dirty="0" err="1" smtClean="0">
                <a:latin typeface="Courier"/>
                <a:cs typeface="Courier"/>
              </a:rPr>
              <a:t>bosts</a:t>
            </a:r>
            <a:r>
              <a:rPr lang="en-US" sz="2000" b="1" dirty="0" smtClean="0">
                <a:latin typeface="Courier"/>
                <a:cs typeface="Courier"/>
              </a:rPr>
              <a:t>"</a:t>
            </a:r>
            <a:r>
              <a:rPr lang="en-US" sz="2000" b="1" dirty="0">
                <a:latin typeface="Courier"/>
                <a:cs typeface="Courier"/>
              </a:rPr>
              <a:t>&gt;</a:t>
            </a:r>
          </a:p>
          <a:p>
            <a:pPr marL="5715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]&gt;</a:t>
            </a:r>
          </a:p>
          <a:p>
            <a:pPr marL="57150" indent="0">
              <a:buNone/>
            </a:pPr>
            <a:r>
              <a:rPr lang="en-US" sz="2000" b="1" dirty="0">
                <a:latin typeface="Courier"/>
                <a:cs typeface="Courier"/>
              </a:rPr>
              <a:t>&lt;someElement1&gt;&lt;someElement2&gt;</a:t>
            </a:r>
            <a:r>
              <a:rPr lang="en-US" sz="2000" b="1" dirty="0" smtClean="0">
                <a:latin typeface="Courier"/>
                <a:cs typeface="Courier"/>
              </a:rPr>
              <a:t>&amp;fileContents;</a:t>
            </a:r>
            <a:r>
              <a:rPr lang="en-US" sz="2000" b="1" dirty="0">
                <a:latin typeface="Courier"/>
                <a:cs typeface="Courier"/>
              </a:rPr>
              <a:t>&lt;/someElement2&gt;&lt;/someElement1&gt;</a:t>
            </a:r>
          </a:p>
          <a:p>
            <a:pPr marL="57150" indent="0">
              <a:buNone/>
            </a:pPr>
            <a:endParaRPr lang="en-US" sz="2000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3461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XML parser supports DTDs with external entities</a:t>
            </a:r>
          </a:p>
          <a:p>
            <a:pPr lvl="1"/>
            <a:r>
              <a:rPr lang="en-US" dirty="0" smtClean="0"/>
              <a:t>Many parsers do by default</a:t>
            </a:r>
          </a:p>
          <a:p>
            <a:pPr lvl="1"/>
            <a:r>
              <a:rPr lang="en-US" dirty="0" smtClean="0"/>
              <a:t>The parser will fetch the host file and may display the file in the XML response to the attacker</a:t>
            </a:r>
          </a:p>
          <a:p>
            <a:pPr lvl="1"/>
            <a:r>
              <a:rPr lang="en-US" dirty="0" smtClean="0"/>
              <a:t>It's limited only be file permissions</a:t>
            </a:r>
          </a:p>
          <a:p>
            <a:pPr lvl="1"/>
            <a:r>
              <a:rPr lang="en-US" dirty="0" smtClean="0"/>
              <a:t>If the Web service runs as root, it can read any file</a:t>
            </a:r>
          </a:p>
        </p:txBody>
      </p:sp>
    </p:spTree>
    <p:extLst>
      <p:ext uri="{BB962C8B-B14F-4D97-AF65-F5344CB8AC3E}">
        <p14:creationId xmlns:p14="http://schemas.microsoft.com/office/powerpoint/2010/main" val="81738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for DoS by </a:t>
            </a:r>
          </a:p>
          <a:p>
            <a:pPr lvl="1"/>
            <a:r>
              <a:rPr lang="en-US" dirty="0" smtClean="0"/>
              <a:t>Requesting a special device file, or </a:t>
            </a:r>
          </a:p>
          <a:p>
            <a:pPr lvl="1"/>
            <a:r>
              <a:rPr lang="en-US" dirty="0" smtClean="0"/>
              <a:t>Forcing the parser to make many HTTP requests to remote resources, exhausting the network connection pool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2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Reference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152"/>
            <a:ext cx="8229600" cy="4128011"/>
          </a:xfrm>
        </p:spPr>
        <p:txBody>
          <a:bodyPr/>
          <a:lstStyle/>
          <a:p>
            <a:r>
              <a:rPr lang="en-US" dirty="0" smtClean="0"/>
              <a:t>Disable DTDs altogether if you don't need them</a:t>
            </a:r>
          </a:p>
          <a:p>
            <a:r>
              <a:rPr lang="en-US" dirty="0" smtClean="0"/>
              <a:t>Allow DTDs that contain general entities, but</a:t>
            </a:r>
          </a:p>
          <a:p>
            <a:pPr lvl="1"/>
            <a:r>
              <a:rPr lang="en-US" dirty="0" smtClean="0"/>
              <a:t>Prevent the processing of external entities</a:t>
            </a:r>
          </a:p>
          <a:p>
            <a:r>
              <a:rPr lang="en-US" dirty="0" smtClean="0"/>
              <a:t>Set up an </a:t>
            </a:r>
            <a:r>
              <a:rPr lang="en-US" dirty="0" err="1" smtClean="0"/>
              <a:t>EntityResolver</a:t>
            </a:r>
            <a:r>
              <a:rPr lang="en-US" dirty="0" smtClean="0"/>
              <a:t> object to limit access to a whitelist of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12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Entity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attack phones too</a:t>
            </a:r>
          </a:p>
          <a:p>
            <a:pPr lvl="1"/>
            <a:r>
              <a:rPr lang="en-US" dirty="0" smtClean="0"/>
              <a:t>Android is vulnerable and same countermeasures apply</a:t>
            </a:r>
          </a:p>
          <a:p>
            <a:pPr lvl="1"/>
            <a:r>
              <a:rPr lang="en-US" dirty="0" smtClean="0"/>
              <a:t>The iOS NSXMLParser class does not handle external entities by default, but a developer an enable this dangerous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87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Authentication and Authorization Frameworks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apps typically authenticate with passwords</a:t>
            </a:r>
          </a:p>
          <a:p>
            <a:pPr lvl="1"/>
            <a:r>
              <a:rPr lang="en-US" dirty="0" smtClean="0"/>
              <a:t>So do mobile apps</a:t>
            </a:r>
          </a:p>
          <a:p>
            <a:r>
              <a:rPr lang="en-US" dirty="0" smtClean="0"/>
              <a:t>Users don't want to type in the password every time they use an app</a:t>
            </a:r>
          </a:p>
          <a:p>
            <a:pPr lvl="1"/>
            <a:r>
              <a:rPr lang="en-US" dirty="0" smtClean="0"/>
              <a:t>Storing user's credentials in plaintext is unwise</a:t>
            </a:r>
          </a:p>
        </p:txBody>
      </p:sp>
    </p:spTree>
    <p:extLst>
      <p:ext uri="{BB962C8B-B14F-4D97-AF65-F5344CB8AC3E}">
        <p14:creationId xmlns:p14="http://schemas.microsoft.com/office/powerpoint/2010/main" val="420338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(JavaScript Object Notation)</a:t>
            </a:r>
          </a:p>
          <a:p>
            <a:pPr lvl="1"/>
            <a:r>
              <a:rPr lang="en-US" dirty="0" smtClean="0"/>
              <a:t>Lightweight data-interchange format</a:t>
            </a:r>
          </a:p>
          <a:p>
            <a:pPr lvl="1"/>
            <a:r>
              <a:rPr lang="en-US" dirty="0" smtClean="0"/>
              <a:t>An alternative to XML (link Ch 6b)</a:t>
            </a:r>
          </a:p>
          <a:p>
            <a:r>
              <a:rPr lang="en-US" dirty="0" smtClean="0"/>
              <a:t>ReST (Representational State Transfer)</a:t>
            </a:r>
          </a:p>
          <a:p>
            <a:pPr lvl="1"/>
            <a:r>
              <a:rPr lang="en-US" dirty="0" smtClean="0"/>
              <a:t>Uses HTTP to transfer data between machines</a:t>
            </a:r>
          </a:p>
          <a:p>
            <a:pPr lvl="1"/>
            <a:r>
              <a:rPr lang="en-US" dirty="0" smtClean="0"/>
              <a:t>The World Wide Web can be viewed as a REST-based architecture (link Ch 6c)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6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Storage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965"/>
          </a:xfrm>
        </p:spPr>
        <p:txBody>
          <a:bodyPr/>
          <a:lstStyle/>
          <a:p>
            <a:r>
              <a:rPr lang="en-US" dirty="0" smtClean="0"/>
              <a:t>Secure Element (SE)</a:t>
            </a:r>
          </a:p>
          <a:p>
            <a:pPr lvl="1"/>
            <a:r>
              <a:rPr lang="en-US" dirty="0" smtClean="0"/>
              <a:t>A special tamper-resistant hardware component</a:t>
            </a:r>
          </a:p>
          <a:p>
            <a:pPr lvl="1"/>
            <a:r>
              <a:rPr lang="en-US" dirty="0" smtClean="0"/>
              <a:t>Not present in all phones, although some have one for NFC payment (link Ch 6h)</a:t>
            </a:r>
          </a:p>
          <a:p>
            <a:r>
              <a:rPr lang="en-US" dirty="0" smtClean="0"/>
              <a:t>Authorization Framework</a:t>
            </a:r>
          </a:p>
          <a:p>
            <a:pPr lvl="1"/>
            <a:r>
              <a:rPr lang="en-US" dirty="0" smtClean="0"/>
              <a:t>Such as OAuth</a:t>
            </a:r>
          </a:p>
          <a:p>
            <a:pPr lvl="1"/>
            <a:r>
              <a:rPr lang="en-US" dirty="0" smtClean="0"/>
              <a:t>First authenticates a user with a password</a:t>
            </a:r>
          </a:p>
          <a:p>
            <a:pPr lvl="1"/>
            <a:r>
              <a:rPr lang="en-US" dirty="0" smtClean="0"/>
              <a:t>Creates a </a:t>
            </a:r>
            <a:r>
              <a:rPr lang="en-US" b="1" dirty="0" smtClean="0"/>
              <a:t>token</a:t>
            </a:r>
            <a:r>
              <a:rPr lang="en-US" dirty="0" smtClean="0"/>
              <a:t> to be stored on the phone</a:t>
            </a:r>
          </a:p>
          <a:p>
            <a:pPr lvl="1"/>
            <a:r>
              <a:rPr lang="en-US" dirty="0" smtClean="0"/>
              <a:t>Less valuable than a password to an attacker</a:t>
            </a:r>
          </a:p>
        </p:txBody>
      </p:sp>
    </p:spTree>
    <p:extLst>
      <p:ext uri="{BB962C8B-B14F-4D97-AF65-F5344CB8AC3E}">
        <p14:creationId xmlns:p14="http://schemas.microsoft.com/office/powerpoint/2010/main" val="3938889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can be made less dangerous</a:t>
            </a:r>
          </a:p>
          <a:p>
            <a:pPr lvl="1"/>
            <a:r>
              <a:rPr lang="en-US" dirty="0" smtClean="0"/>
              <a:t>Set reasonable expiration dates</a:t>
            </a:r>
          </a:p>
          <a:p>
            <a:pPr lvl="1"/>
            <a:r>
              <a:rPr lang="en-US" dirty="0" smtClean="0"/>
              <a:t>Restrict token's scope</a:t>
            </a:r>
          </a:p>
          <a:p>
            <a:pPr lvl="1"/>
            <a:r>
              <a:rPr lang="en-US" dirty="0" smtClean="0"/>
              <a:t>Revoke tokens that are known to be compromised</a:t>
            </a:r>
          </a:p>
          <a:p>
            <a:r>
              <a:rPr lang="en-US" dirty="0" smtClean="0"/>
              <a:t>For financial apps</a:t>
            </a:r>
          </a:p>
          <a:p>
            <a:pPr lvl="1"/>
            <a:r>
              <a:rPr lang="en-US" dirty="0" smtClean="0"/>
              <a:t>Don't store any token at all on client-side</a:t>
            </a:r>
          </a:p>
          <a:p>
            <a:pPr lvl="1"/>
            <a:r>
              <a:rPr lang="en-US" dirty="0" smtClean="0"/>
              <a:t>Force the user to authenticate each time the app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93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2 </a:t>
            </a:r>
            <a:br>
              <a:rPr lang="en-US" dirty="0" smtClean="0"/>
            </a:br>
            <a:r>
              <a:rPr lang="en-US" dirty="0" smtClean="0"/>
              <a:t>Open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642"/>
            <a:ext cx="8229600" cy="4112521"/>
          </a:xfrm>
        </p:spPr>
        <p:txBody>
          <a:bodyPr/>
          <a:lstStyle/>
          <a:p>
            <a:r>
              <a:rPr lang="en-US" dirty="0" smtClean="0"/>
              <a:t>Popular</a:t>
            </a:r>
          </a:p>
          <a:p>
            <a:pPr lvl="1"/>
            <a:r>
              <a:rPr lang="en-US" dirty="0" smtClean="0"/>
              <a:t>Used by Google, Facebook, Yahoo!, LinkedIn, and PayPal</a:t>
            </a:r>
          </a:p>
          <a:p>
            <a:r>
              <a:rPr lang="en-US" dirty="0" smtClean="0"/>
              <a:t>Allows one app to access protected resources in another app without knowing the user's credentials</a:t>
            </a:r>
          </a:p>
          <a:p>
            <a:pPr lvl="1"/>
            <a:r>
              <a:rPr lang="en-US" dirty="0" smtClean="0"/>
              <a:t>Like Microsoft's Federated Identity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06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Actors in OAuth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owner</a:t>
            </a:r>
          </a:p>
          <a:p>
            <a:pPr lvl="1"/>
            <a:r>
              <a:rPr lang="en-US" dirty="0" smtClean="0"/>
              <a:t>End-user with access to credentials, who owns the protected resources</a:t>
            </a:r>
          </a:p>
          <a:p>
            <a:r>
              <a:rPr lang="en-US" dirty="0" smtClean="0"/>
              <a:t>Resource server</a:t>
            </a:r>
          </a:p>
          <a:p>
            <a:pPr lvl="1"/>
            <a:r>
              <a:rPr lang="en-US" dirty="0" smtClean="0"/>
              <a:t>Server hosting protected resources</a:t>
            </a:r>
          </a:p>
          <a:p>
            <a:pPr lvl="1"/>
            <a:r>
              <a:rPr lang="en-US" dirty="0" smtClean="0"/>
              <a:t>Allows client access to the protected resources when provided a valid access token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43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Actors in OAuth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App seeking to access protected resources</a:t>
            </a:r>
          </a:p>
          <a:p>
            <a:pPr lvl="1"/>
            <a:r>
              <a:rPr lang="en-US" dirty="0" smtClean="0"/>
              <a:t>Typically a mobile app or web app</a:t>
            </a:r>
          </a:p>
          <a:p>
            <a:r>
              <a:rPr lang="en-US" dirty="0" smtClean="0"/>
              <a:t>Authorization Server</a:t>
            </a:r>
          </a:p>
          <a:p>
            <a:pPr lvl="1"/>
            <a:r>
              <a:rPr lang="en-US" dirty="0" smtClean="0"/>
              <a:t>Server that provides the client application with access tokens</a:t>
            </a:r>
          </a:p>
          <a:p>
            <a:pPr lvl="2"/>
            <a:r>
              <a:rPr lang="en-US" dirty="0" smtClean="0"/>
              <a:t>After the resource owner has provided valid 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7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2 has Four Grant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Authorization Code </a:t>
            </a:r>
          </a:p>
          <a:p>
            <a:r>
              <a:rPr lang="en-US" dirty="0" smtClean="0"/>
              <a:t>Implicit</a:t>
            </a:r>
          </a:p>
          <a:p>
            <a:r>
              <a:rPr lang="en-US" dirty="0" smtClean="0"/>
              <a:t>Resource Owner Password Credentials</a:t>
            </a:r>
          </a:p>
          <a:p>
            <a:r>
              <a:rPr lang="en-US" dirty="0" smtClean="0"/>
              <a:t>Client 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0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OAuth Authorization Code Grant 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04 at 8.3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67174"/>
            <a:ext cx="8128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OAuth Authorization Code Grant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Client directs user-agent (browser or WebView component) to authorization endpoint</a:t>
            </a:r>
          </a:p>
          <a:p>
            <a:r>
              <a:rPr lang="en-US" dirty="0" smtClean="0"/>
              <a:t>Request includes</a:t>
            </a:r>
          </a:p>
          <a:p>
            <a:pPr lvl="1"/>
            <a:r>
              <a:rPr lang="en-US" dirty="0" smtClean="0"/>
              <a:t>Client identifier</a:t>
            </a:r>
          </a:p>
          <a:p>
            <a:pPr lvl="1"/>
            <a:r>
              <a:rPr lang="en-US" dirty="0" smtClean="0"/>
              <a:t>Requested scope</a:t>
            </a:r>
          </a:p>
          <a:p>
            <a:pPr lvl="1"/>
            <a:r>
              <a:rPr lang="en-US" dirty="0" smtClean="0"/>
              <a:t>Local state</a:t>
            </a:r>
          </a:p>
          <a:p>
            <a:pPr lvl="1"/>
            <a:r>
              <a:rPr lang="en-US" dirty="0" smtClean="0"/>
              <a:t>Redirection 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Mobile WebView to Steal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726"/>
            <a:ext cx="8229600" cy="4236437"/>
          </a:xfrm>
        </p:spPr>
        <p:txBody>
          <a:bodyPr/>
          <a:lstStyle/>
          <a:p>
            <a:r>
              <a:rPr lang="en-US" dirty="0" smtClean="0"/>
              <a:t>In theory, client app cannot access resource owner's credentials</a:t>
            </a:r>
          </a:p>
          <a:p>
            <a:pPr lvl="1"/>
            <a:r>
              <a:rPr lang="en-US" dirty="0" smtClean="0"/>
              <a:t>Because resource owner types credentials on the authorization server's web page</a:t>
            </a:r>
          </a:p>
          <a:p>
            <a:pPr lvl="1"/>
            <a:r>
              <a:rPr lang="en-US" dirty="0" smtClean="0"/>
              <a:t>Via user-agent, typically a browser</a:t>
            </a:r>
          </a:p>
          <a:p>
            <a:r>
              <a:rPr lang="en-US" dirty="0" smtClean="0"/>
              <a:t>If a mobile app uses a WebView  component instead of an external mobile browser</a:t>
            </a:r>
          </a:p>
          <a:p>
            <a:pPr lvl="1"/>
            <a:r>
              <a:rPr lang="en-US" dirty="0" smtClean="0"/>
              <a:t>Client app can steal credentials with malicious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3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Redirection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URI in steps 1 and 4 could be malicious, sending the client to a dangerous website</a:t>
            </a:r>
          </a:p>
          <a:p>
            <a:pPr lvl="1"/>
            <a:r>
              <a:rPr lang="en-US" dirty="0" smtClean="0"/>
              <a:t>This could phish users, or steal tokens</a:t>
            </a:r>
          </a:p>
          <a:p>
            <a:r>
              <a:rPr lang="en-US" dirty="0" smtClean="0"/>
              <a:t>URIs should be validated, and enforced to be equal in steps 1 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7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 far more data than client-side vulnerabilities</a:t>
            </a:r>
          </a:p>
          <a:p>
            <a:r>
              <a:rPr lang="en-US" dirty="0" smtClean="0"/>
              <a:t>Larger attack surface than client</a:t>
            </a:r>
          </a:p>
          <a:p>
            <a:pPr lvl="1"/>
            <a:r>
              <a:rPr lang="en-US" dirty="0" smtClean="0"/>
              <a:t>Server runs services, some for clients, others for business logic, internal interfaces, databases, partner interfaces,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7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Implicit Grant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04 at 8.4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681163"/>
            <a:ext cx="793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https://samsclass.info/128/128_S15.shtml#projects</a:t>
            </a:r>
          </a:p>
          <a:p>
            <a:r>
              <a:rPr lang="en-US" sz="2800" dirty="0" smtClean="0"/>
              <a:t>The "#projects" is a </a:t>
            </a:r>
            <a:r>
              <a:rPr lang="en-US" sz="2800" b="1" dirty="0" smtClean="0"/>
              <a:t>fragment</a:t>
            </a:r>
            <a:endParaRPr lang="en-US" sz="2800" dirty="0" smtClean="0"/>
          </a:p>
          <a:p>
            <a:r>
              <a:rPr lang="en-US" sz="2800" dirty="0" smtClean="0"/>
              <a:t>Not sent to server in HTTP request</a:t>
            </a:r>
          </a:p>
          <a:p>
            <a:pPr lvl="1"/>
            <a:r>
              <a:rPr lang="en-US" sz="2400" dirty="0" smtClean="0"/>
              <a:t>Used only by the browser to display the specified potion of the page</a:t>
            </a:r>
          </a:p>
          <a:p>
            <a:pPr lvl="1"/>
            <a:r>
              <a:rPr lang="en-US" dirty="0" smtClean="0"/>
              <a:t>Link Ch 6i</a:t>
            </a:r>
            <a:endParaRPr lang="en-US" dirty="0"/>
          </a:p>
        </p:txBody>
      </p:sp>
      <p:pic>
        <p:nvPicPr>
          <p:cNvPr id="4" name="Picture 3" descr="Screen Shot 2015-03-04 at 8.49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0609"/>
            <a:ext cx="8229600" cy="94028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9269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Implicit Grant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not sent to server in step 4</a:t>
            </a:r>
          </a:p>
          <a:p>
            <a:r>
              <a:rPr lang="en-US" dirty="0" smtClean="0"/>
              <a:t>In step 5, server sends JavaScript to get the token</a:t>
            </a:r>
          </a:p>
          <a:p>
            <a:r>
              <a:rPr lang="en-US" dirty="0" smtClean="0"/>
              <a:t>Intermediate servers cannot see data stored in the fragment</a:t>
            </a:r>
          </a:p>
          <a:p>
            <a:r>
              <a:rPr lang="en-US" dirty="0" smtClean="0"/>
              <a:t>Fragment does not appear in an unencrypted form in client or web server logs</a:t>
            </a:r>
          </a:p>
          <a:p>
            <a:pPr lvl="1"/>
            <a:r>
              <a:rPr lang="en-US" dirty="0" smtClean="0"/>
              <a:t>Limits some information leakage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11420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</a:t>
            </a:r>
            <a:r>
              <a:rPr lang="en-US" dirty="0"/>
              <a:t>Resource Owner Password </a:t>
            </a:r>
            <a:r>
              <a:rPr lang="en-US" dirty="0" smtClean="0"/>
              <a:t>Credentials Grant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5827"/>
            <a:ext cx="8229600" cy="1490336"/>
          </a:xfrm>
        </p:spPr>
        <p:txBody>
          <a:bodyPr/>
          <a:lstStyle/>
          <a:p>
            <a:r>
              <a:rPr lang="en-US" dirty="0" smtClean="0"/>
              <a:t>App is trusted with credentials, but need not save them</a:t>
            </a:r>
          </a:p>
          <a:p>
            <a:r>
              <a:rPr lang="en-US" dirty="0" smtClean="0"/>
              <a:t>It can save the token instead</a:t>
            </a:r>
            <a:endParaRPr lang="en-US" dirty="0"/>
          </a:p>
        </p:txBody>
      </p:sp>
      <p:pic>
        <p:nvPicPr>
          <p:cNvPr id="5" name="Picture 4" descr="Screen Shot 2015-03-04 at 9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45910"/>
            <a:ext cx="795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 Resource Owner Password Credentials Grant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642"/>
            <a:ext cx="8229600" cy="4231521"/>
          </a:xfrm>
        </p:spPr>
        <p:txBody>
          <a:bodyPr/>
          <a:lstStyle/>
          <a:p>
            <a:r>
              <a:rPr lang="en-US" dirty="0" smtClean="0"/>
              <a:t>OK if</a:t>
            </a:r>
          </a:p>
          <a:p>
            <a:pPr lvl="1"/>
            <a:r>
              <a:rPr lang="en-US" dirty="0" smtClean="0"/>
              <a:t>Client app is trusted not to leak credentials to a third party</a:t>
            </a:r>
          </a:p>
          <a:p>
            <a:pPr lvl="1"/>
            <a:r>
              <a:rPr lang="en-US" dirty="0" smtClean="0"/>
              <a:t>Same entity controls authorization server, resource server, and client app</a:t>
            </a:r>
          </a:p>
          <a:p>
            <a:r>
              <a:rPr lang="en-US" dirty="0" smtClean="0"/>
              <a:t>Better than storing credentials in plaintext on the mobile device and submitting them in every HTTP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2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Client Credentials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2244"/>
            <a:ext cx="8229600" cy="1953919"/>
          </a:xfrm>
        </p:spPr>
        <p:txBody>
          <a:bodyPr/>
          <a:lstStyle/>
          <a:p>
            <a:r>
              <a:rPr lang="en-US" dirty="0" smtClean="0"/>
              <a:t>Should only be used for confidential clients</a:t>
            </a:r>
          </a:p>
          <a:p>
            <a:pPr lvl="1"/>
            <a:r>
              <a:rPr lang="en-US" dirty="0" smtClean="0"/>
              <a:t>That can maintain the confidentiality of their credentials</a:t>
            </a:r>
          </a:p>
          <a:p>
            <a:r>
              <a:rPr lang="en-US" dirty="0" smtClean="0"/>
              <a:t>Not usually appropriate for mobile devices because of device theft</a:t>
            </a:r>
            <a:endParaRPr lang="en-US" dirty="0"/>
          </a:p>
        </p:txBody>
      </p:sp>
      <p:pic>
        <p:nvPicPr>
          <p:cNvPr id="4" name="Picture 3" descr="Screen Shot 2015-03-04 at 9.06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76" y="1600200"/>
            <a:ext cx="4089400" cy="2032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2683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Client Credentials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150"/>
            <a:ext cx="8229600" cy="4554013"/>
          </a:xfrm>
        </p:spPr>
        <p:txBody>
          <a:bodyPr/>
          <a:lstStyle/>
          <a:p>
            <a:r>
              <a:rPr lang="en-US" dirty="0" smtClean="0"/>
              <a:t>OK if mobile app has access to a Secure Element (SE)</a:t>
            </a:r>
          </a:p>
          <a:p>
            <a:pPr lvl="1"/>
            <a:r>
              <a:rPr lang="en-US" dirty="0" smtClean="0"/>
              <a:t>But most mobile apps cannot interface with a SE</a:t>
            </a:r>
          </a:p>
          <a:p>
            <a:r>
              <a:rPr lang="en-US" dirty="0" smtClean="0"/>
              <a:t>This grant type should be avoided</a:t>
            </a:r>
          </a:p>
          <a:p>
            <a:pPr lvl="1"/>
            <a:r>
              <a:rPr lang="en-US" dirty="0" smtClean="0"/>
              <a:t>Unless app takes additional steps to protect authentication info</a:t>
            </a:r>
          </a:p>
          <a:p>
            <a:pPr lvl="1"/>
            <a:r>
              <a:rPr lang="en-US" dirty="0" smtClean="0"/>
              <a:t>Such as forcing user to enter a complex password every time the app launches</a:t>
            </a:r>
          </a:p>
          <a:p>
            <a:pPr lvl="1"/>
            <a:r>
              <a:rPr lang="en-US" dirty="0" smtClean="0"/>
              <a:t>Password used to encrypt/decrypt authentication 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8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OAuth Threats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4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TLS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OAuth does not support message-level confidentiality or integrity</a:t>
            </a:r>
          </a:p>
          <a:p>
            <a:r>
              <a:rPr lang="en-US" dirty="0" smtClean="0"/>
              <a:t>Must use TLS to prevent sniffing of</a:t>
            </a:r>
          </a:p>
          <a:p>
            <a:pPr lvl="1"/>
            <a:r>
              <a:rPr lang="en-US" dirty="0" smtClean="0"/>
              <a:t>Authorization tokens</a:t>
            </a:r>
          </a:p>
          <a:p>
            <a:pPr lvl="1"/>
            <a:r>
              <a:rPr lang="en-US" dirty="0" smtClean="0"/>
              <a:t>Refresh tokens</a:t>
            </a:r>
          </a:p>
          <a:p>
            <a:pPr lvl="1"/>
            <a:r>
              <a:rPr lang="en-US" dirty="0" smtClean="0"/>
              <a:t>Access tokens</a:t>
            </a:r>
          </a:p>
          <a:p>
            <a:pPr lvl="1"/>
            <a:r>
              <a:rPr lang="en-US" dirty="0" smtClean="0"/>
              <a:t>Resource owner credentials</a:t>
            </a:r>
          </a:p>
        </p:txBody>
      </p:sp>
    </p:spTree>
    <p:extLst>
      <p:ext uri="{BB962C8B-B14F-4D97-AF65-F5344CB8AC3E}">
        <p14:creationId xmlns:p14="http://schemas.microsoft.com/office/powerpoint/2010/main" val="2705246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 (CSRF)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can steal a token by tricking the user into visiting a malicious URL like</a:t>
            </a:r>
          </a:p>
          <a:p>
            <a:pPr marL="457200" lvl="1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="http://www.example.com/</a:t>
            </a:r>
            <a:r>
              <a:rPr lang="en-US" dirty="0" err="1" smtClean="0"/>
              <a:t>oauth_endpoint?code</a:t>
            </a:r>
            <a:r>
              <a:rPr lang="en-US" dirty="0" smtClean="0"/>
              <a:t>=</a:t>
            </a:r>
            <a:r>
              <a:rPr lang="en-US" dirty="0" err="1" smtClean="0"/>
              <a:t>attaker_code</a:t>
            </a:r>
            <a:r>
              <a:rPr lang="en-US" dirty="0" smtClean="0"/>
              <a:t>"&gt;</a:t>
            </a:r>
          </a:p>
          <a:p>
            <a:r>
              <a:rPr lang="en-US" dirty="0" smtClean="0"/>
              <a:t>Will steal token</a:t>
            </a:r>
          </a:p>
          <a:p>
            <a:r>
              <a:rPr lang="en-US" dirty="0" smtClean="0"/>
              <a:t>Tokens can be re-used, unless optional "state" parameter is enabled in OAuth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8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Web Service Security Guidelines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27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Improper Storage of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Server-side has many tokens and credentials</a:t>
            </a:r>
          </a:p>
          <a:p>
            <a:r>
              <a:rPr lang="en-US" dirty="0" smtClean="0"/>
              <a:t>Must be secured against attack with cryptographic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6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Overly Scoped Access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Scope: level of access a token grants</a:t>
            </a:r>
          </a:p>
          <a:p>
            <a:r>
              <a:rPr lang="en-US" dirty="0" smtClean="0"/>
              <a:t>Token may enable</a:t>
            </a:r>
          </a:p>
          <a:p>
            <a:pPr lvl="1"/>
            <a:r>
              <a:rPr lang="en-US" dirty="0" smtClean="0"/>
              <a:t>Sending social networking messages on your behalf, or </a:t>
            </a:r>
          </a:p>
          <a:p>
            <a:pPr lvl="1"/>
            <a:r>
              <a:rPr lang="en-US" dirty="0" smtClean="0"/>
              <a:t>Merely viewing portions of your social messaging profile</a:t>
            </a:r>
          </a:p>
          <a:p>
            <a:r>
              <a:rPr lang="en-US" dirty="0" smtClean="0"/>
              <a:t>Follow principle of least privilege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6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Token Expiration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Tokens that don't expire and are overly scoped are almost as good as stealing credentials</a:t>
            </a:r>
          </a:p>
          <a:p>
            <a:pPr lvl="1"/>
            <a:r>
              <a:rPr lang="en-US" dirty="0" smtClean="0"/>
              <a:t>Sometimes even better</a:t>
            </a:r>
          </a:p>
          <a:p>
            <a:pPr lvl="1"/>
            <a:r>
              <a:rPr lang="en-US" dirty="0" smtClean="0"/>
              <a:t>A password reset may not cause old tokens to expire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9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03 at 2.2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3" y="639763"/>
            <a:ext cx="5549900" cy="5486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2043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3-03 at 2.27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03 at 2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54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0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1836</Words>
  <Application>Microsoft Macintosh PowerPoint</Application>
  <PresentationFormat>On-screen Show (4:3)</PresentationFormat>
  <Paragraphs>264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 6: Mobile Services and  Mobile Web Part 1</vt:lpstr>
      <vt:lpstr>Server-Side Technologies</vt:lpstr>
      <vt:lpstr>Server-Side Technologies</vt:lpstr>
      <vt:lpstr>Server-Side Vulnerabilities</vt:lpstr>
      <vt:lpstr>General Web Service Security Guidelines</vt:lpstr>
      <vt:lpstr>PowerPoint Presentation</vt:lpstr>
      <vt:lpstr>PowerPoint Presentation</vt:lpstr>
      <vt:lpstr>PowerPoint Presentation</vt:lpstr>
      <vt:lpstr>PowerPoint Presentation</vt:lpstr>
      <vt:lpstr>Attacks Against XML-Based Web Services</vt:lpstr>
      <vt:lpstr>Security Audit of XML-Based Web Service</vt:lpstr>
      <vt:lpstr>Web Services Description Language (WSDL)</vt:lpstr>
      <vt:lpstr>SoapUI</vt:lpstr>
      <vt:lpstr>XML Injection Example</vt:lpstr>
      <vt:lpstr>XML Injection Example</vt:lpstr>
      <vt:lpstr>Effect of XML Injection</vt:lpstr>
      <vt:lpstr>XML Injection Countermeasures</vt:lpstr>
      <vt:lpstr>XML Entity Expansion</vt:lpstr>
      <vt:lpstr>XML Entity Expansion</vt:lpstr>
      <vt:lpstr>XML Entity Expansion Example</vt:lpstr>
      <vt:lpstr>XML Entity Expansion Countermeasures</vt:lpstr>
      <vt:lpstr>XML Entity Reference</vt:lpstr>
      <vt:lpstr>XML Entity Reference Example</vt:lpstr>
      <vt:lpstr>XML Entity Reference</vt:lpstr>
      <vt:lpstr>XML Entity Reference</vt:lpstr>
      <vt:lpstr>XML Entity Reference Countermeasures</vt:lpstr>
      <vt:lpstr>XML Entity Reference</vt:lpstr>
      <vt:lpstr>Common Authentication and Authorization Frameworks</vt:lpstr>
      <vt:lpstr>Authentication Issues</vt:lpstr>
      <vt:lpstr>Credential Storage Options</vt:lpstr>
      <vt:lpstr>Recommendations</vt:lpstr>
      <vt:lpstr>OAuth 2  Open Authorization</vt:lpstr>
      <vt:lpstr>Main Actors in OAuth 2</vt:lpstr>
      <vt:lpstr>Main Actors in OAuth 2</vt:lpstr>
      <vt:lpstr>OAuth 2 has Four Grant Types</vt:lpstr>
      <vt:lpstr>OAuth Authorization Code Grant Type</vt:lpstr>
      <vt:lpstr>OAuth Authorization Code Grant Type</vt:lpstr>
      <vt:lpstr>Using Mobile WebView to Steal Credentials</vt:lpstr>
      <vt:lpstr>URL Redirection Attacks</vt:lpstr>
      <vt:lpstr>OAuth Implicit Grant Type</vt:lpstr>
      <vt:lpstr>PowerPoint Presentation</vt:lpstr>
      <vt:lpstr>OAuth Implicit Grant Type</vt:lpstr>
      <vt:lpstr>OAuth Resource Owner Password Credentials Grant Type</vt:lpstr>
      <vt:lpstr>OAuth Resource Owner Password Credentials Grant Type</vt:lpstr>
      <vt:lpstr>OAuth Client Credentials Grant</vt:lpstr>
      <vt:lpstr>OAuth Client Credentials Grant</vt:lpstr>
      <vt:lpstr>General OAuth Threats</vt:lpstr>
      <vt:lpstr>Lack of TLS Enforcement</vt:lpstr>
      <vt:lpstr>Cross-Site Request Forgery (CSRF)</vt:lpstr>
      <vt:lpstr>Improper Storage of Sensitive Data</vt:lpstr>
      <vt:lpstr>Overly Scoped Access Tokens</vt:lpstr>
      <vt:lpstr>Lack of Token Expiration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817</cp:revision>
  <dcterms:created xsi:type="dcterms:W3CDTF">2014-12-24T16:02:14Z</dcterms:created>
  <dcterms:modified xsi:type="dcterms:W3CDTF">2015-03-04T18:09:17Z</dcterms:modified>
</cp:coreProperties>
</file>