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81" r:id="rId24"/>
    <p:sldId id="276" r:id="rId25"/>
    <p:sldId id="279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6" r:id="rId46"/>
    <p:sldId id="300" r:id="rId47"/>
    <p:sldId id="301" r:id="rId48"/>
    <p:sldId id="302" r:id="rId49"/>
    <p:sldId id="303" r:id="rId50"/>
    <p:sldId id="304" r:id="rId51"/>
    <p:sldId id="305" r:id="rId52"/>
    <p:sldId id="308" r:id="rId53"/>
    <p:sldId id="309" r:id="rId54"/>
    <p:sldId id="307" r:id="rId55"/>
    <p:sldId id="310" r:id="rId56"/>
    <p:sldId id="312" r:id="rId5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F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99" autoAdjust="0"/>
    <p:restoredTop sz="94737" autoAdjust="0"/>
  </p:normalViewPr>
  <p:slideViewPr>
    <p:cSldViewPr snapToGrid="0" snapToObjects="1">
      <p:cViewPr varScale="1">
        <p:scale>
          <a:sx n="97" d="100"/>
          <a:sy n="97" d="100"/>
        </p:scale>
        <p:origin x="-9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4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5" d="100"/>
        <a:sy n="95" d="100"/>
      </p:scale>
      <p:origin x="0" y="88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notesMaster" Target="notesMasters/notesMaster1.xml"/><Relationship Id="rId59" Type="http://schemas.openxmlformats.org/officeDocument/2006/relationships/printerSettings" Target="printerSettings/printerSettings1.bin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esProps" Target="presProps.xml"/><Relationship Id="rId61" Type="http://schemas.openxmlformats.org/officeDocument/2006/relationships/viewProps" Target="viewProps.xml"/><Relationship Id="rId62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27377-594C-6F44-97BE-8EF931D5164D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09F34-723A-054B-9E24-730575998F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639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989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05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16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12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62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1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00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180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854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8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887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C2C47-2840-9045-93D0-9E56F1EDACA4}" type="datetimeFigureOut">
              <a:rPr lang="en-US" smtClean="0"/>
              <a:t>3/11/15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10226-54FD-4549-BEF3-00EDA0499A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6217"/>
            <a:ext cx="7772400" cy="1470025"/>
          </a:xfrm>
        </p:spPr>
        <p:txBody>
          <a:bodyPr/>
          <a:lstStyle/>
          <a:p>
            <a:r>
              <a:rPr lang="en-US" dirty="0" smtClean="0"/>
              <a:t>Ch 6: Mobile Services and Mobile Web (Part 2</a:t>
            </a:r>
            <a:r>
              <a:rPr lang="en-US" dirty="0"/>
              <a:t>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06052" y="3886199"/>
            <a:ext cx="4052148" cy="2483489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CNIT 128: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Hacking Mobile Devices</a:t>
            </a:r>
            <a:endParaRPr lang="en-US" sz="4400" dirty="0">
              <a:solidFill>
                <a:schemeClr val="tx1"/>
              </a:solidFill>
            </a:endParaRPr>
          </a:p>
        </p:txBody>
      </p:sp>
      <p:pic>
        <p:nvPicPr>
          <p:cNvPr id="4" name="Picture 3" descr="tex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657" y="3153819"/>
            <a:ext cx="2844800" cy="34925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4024669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SAML Assertion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Attacker changes a SAML assertion passed to a SP</a:t>
            </a:r>
          </a:p>
          <a:p>
            <a:r>
              <a:rPr lang="en-US" dirty="0" smtClean="0"/>
              <a:t>Normally, SP can detect this by verifying the XML signature</a:t>
            </a:r>
          </a:p>
          <a:p>
            <a:r>
              <a:rPr lang="en-US" dirty="0" smtClean="0"/>
              <a:t>SP may have implementation bugs that weaken signature validation and processing</a:t>
            </a:r>
          </a:p>
          <a:p>
            <a:r>
              <a:rPr lang="en-US" dirty="0" smtClean="0"/>
              <a:t>Such as XML Signature Wrapping (XSW) vulnerabilities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88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 </a:t>
            </a:r>
            <a:r>
              <a:rPr lang="en-US" dirty="0"/>
              <a:t>Signature </a:t>
            </a:r>
            <a:r>
              <a:rPr lang="en-US" dirty="0" smtClean="0"/>
              <a:t>Wrapping (XSW) Attacks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3824"/>
            <a:ext cx="8229600" cy="4282339"/>
          </a:xfrm>
        </p:spPr>
        <p:txBody>
          <a:bodyPr/>
          <a:lstStyle/>
          <a:p>
            <a:r>
              <a:rPr lang="en-US" dirty="0" smtClean="0"/>
              <a:t>Attacker modifies SAML assertion, such as</a:t>
            </a:r>
          </a:p>
          <a:p>
            <a:pPr lvl="1"/>
            <a:r>
              <a:rPr lang="en-US" dirty="0" smtClean="0"/>
              <a:t>Modifying Subject portion to be an administrator</a:t>
            </a:r>
          </a:p>
          <a:p>
            <a:r>
              <a:rPr lang="en-US" dirty="0" smtClean="0"/>
              <a:t>In 2012, most popular SAML frameworks had this vulnerability (11 out of 14)</a:t>
            </a:r>
          </a:p>
        </p:txBody>
      </p:sp>
    </p:spTree>
    <p:extLst>
      <p:ext uri="{BB962C8B-B14F-4D97-AF65-F5344CB8AC3E}">
        <p14:creationId xmlns:p14="http://schemas.microsoft.com/office/powerpoint/2010/main" val="3591288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Structure of a Normal SAML Response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5-03-09 at 9.13.5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980" y="1417638"/>
            <a:ext cx="6460463" cy="530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258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 Signature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Signature validation module</a:t>
            </a:r>
          </a:p>
          <a:p>
            <a:pPr lvl="1"/>
            <a:r>
              <a:rPr lang="en-US" dirty="0" smtClean="0"/>
              <a:t>Is the assertion properly signed?</a:t>
            </a:r>
          </a:p>
          <a:p>
            <a:pPr lvl="1"/>
            <a:r>
              <a:rPr lang="en-US" dirty="0" smtClean="0"/>
              <a:t>Test requires the IdP's public key</a:t>
            </a:r>
          </a:p>
          <a:p>
            <a:r>
              <a:rPr lang="en-US" dirty="0" smtClean="0"/>
              <a:t>Business logic processing module</a:t>
            </a:r>
          </a:p>
          <a:p>
            <a:pPr lvl="1"/>
            <a:r>
              <a:rPr lang="en-US" dirty="0" smtClean="0"/>
              <a:t>Extracts the assertion</a:t>
            </a:r>
          </a:p>
          <a:p>
            <a:pPr lvl="1"/>
            <a:r>
              <a:rPr lang="en-US" dirty="0" smtClean="0"/>
              <a:t>Provides the app with identification information contained within the signed assertion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994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Signature Exclusion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 signature element</a:t>
            </a:r>
          </a:p>
          <a:p>
            <a:r>
              <a:rPr lang="en-US" dirty="0" smtClean="0"/>
              <a:t>Easiest attack</a:t>
            </a:r>
          </a:p>
          <a:p>
            <a:r>
              <a:rPr lang="en-US" dirty="0" smtClean="0"/>
              <a:t>Apache Axis 2 and OpenAthens were vulnerable</a:t>
            </a:r>
          </a:p>
          <a:p>
            <a:pPr lvl="1"/>
            <a:r>
              <a:rPr lang="en-US" dirty="0" smtClean="0"/>
              <a:t>Missing signature was interpreted as a valid signature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3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Assertions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Attacker adds more assertions</a:t>
            </a:r>
          </a:p>
          <a:p>
            <a:pPr lvl="1"/>
            <a:r>
              <a:rPr lang="en-US" dirty="0" smtClean="0"/>
              <a:t>They are not signed at all</a:t>
            </a:r>
          </a:p>
          <a:p>
            <a:r>
              <a:rPr lang="en-US" dirty="0" smtClean="0"/>
              <a:t>Vulnerable frameworks will report them as signed because the original assertion's signature was valid</a:t>
            </a:r>
          </a:p>
          <a:p>
            <a:r>
              <a:rPr lang="en-US" dirty="0" smtClean="0"/>
              <a:t>Vulnerable systems</a:t>
            </a:r>
          </a:p>
          <a:p>
            <a:pPr lvl="1"/>
            <a:r>
              <a:rPr lang="en-US" dirty="0" smtClean="0"/>
              <a:t>Higgins</a:t>
            </a:r>
          </a:p>
          <a:p>
            <a:pPr lvl="1"/>
            <a:r>
              <a:rPr lang="en-US" dirty="0" smtClean="0"/>
              <a:t>Apache Axis2</a:t>
            </a:r>
          </a:p>
          <a:p>
            <a:pPr lvl="1"/>
            <a:r>
              <a:rPr lang="en-US" dirty="0" smtClean="0"/>
              <a:t>IBM XS 40 Security Gateway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208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5-03-09 at 9.23.1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666" y="0"/>
            <a:ext cx="70813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784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Safest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2012 study, only two systems were not vulnerable</a:t>
            </a:r>
          </a:p>
          <a:p>
            <a:pPr lvl="1"/>
            <a:r>
              <a:rPr lang="en-US" dirty="0" smtClean="0"/>
              <a:t>Microsoft's Windows Identity Foundation</a:t>
            </a:r>
          </a:p>
          <a:p>
            <a:pPr lvl="1"/>
            <a:r>
              <a:rPr lang="en-US" dirty="0" smtClean="0"/>
              <a:t>SimpleSAMLphp</a:t>
            </a:r>
          </a:p>
          <a:p>
            <a:r>
              <a:rPr lang="en-US" dirty="0" smtClean="0"/>
              <a:t>SimpleSAMLphp</a:t>
            </a:r>
          </a:p>
          <a:p>
            <a:pPr lvl="1"/>
            <a:r>
              <a:rPr lang="en-US" dirty="0" smtClean="0"/>
              <a:t>Extracts each assertion into a separate DOM tree</a:t>
            </a:r>
          </a:p>
          <a:p>
            <a:pPr lvl="1"/>
            <a:r>
              <a:rPr lang="en-US" dirty="0" smtClean="0"/>
              <a:t>Verifies signature for every assertion</a:t>
            </a:r>
          </a:p>
        </p:txBody>
      </p:sp>
    </p:spTree>
    <p:extLst>
      <p:ext uri="{BB962C8B-B14F-4D97-AF65-F5344CB8AC3E}">
        <p14:creationId xmlns:p14="http://schemas.microsoft.com/office/powerpoint/2010/main" val="14078199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 Signature Wrapping Countermeasures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4311"/>
            <a:ext cx="8229600" cy="4261852"/>
          </a:xfrm>
        </p:spPr>
        <p:txBody>
          <a:bodyPr/>
          <a:lstStyle/>
          <a:p>
            <a:r>
              <a:rPr lang="en-US" dirty="0" smtClean="0"/>
              <a:t>Use the latest version of your framework</a:t>
            </a:r>
          </a:p>
          <a:p>
            <a:r>
              <a:rPr lang="en-US" dirty="0" smtClean="0"/>
              <a:t>These vulnerabilities were patched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306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Mobile Web Browser and WebView Security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431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SAML</a:t>
            </a:r>
            <a:br>
              <a:rPr lang="en-US" dirty="0" smtClean="0"/>
            </a:br>
            <a:r>
              <a:rPr lang="en-US" dirty="0" smtClean="0"/>
              <a:t>Security Assertion Markup Language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712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Cross-Platform Development Frameworks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016009"/>
          </a:xfrm>
        </p:spPr>
        <p:txBody>
          <a:bodyPr/>
          <a:lstStyle/>
          <a:p>
            <a:r>
              <a:rPr lang="en-US" dirty="0" smtClean="0"/>
              <a:t>Each device has its own mobile web browser</a:t>
            </a:r>
          </a:p>
          <a:p>
            <a:pPr lvl="1"/>
            <a:r>
              <a:rPr lang="en-US" dirty="0" smtClean="0"/>
              <a:t>Android and iOS both use the WebView component</a:t>
            </a:r>
          </a:p>
          <a:p>
            <a:r>
              <a:rPr lang="en-US" dirty="0" smtClean="0"/>
              <a:t>Organizations often wish to support many platforms</a:t>
            </a:r>
          </a:p>
          <a:p>
            <a:pPr lvl="1"/>
            <a:r>
              <a:rPr lang="en-US" dirty="0" smtClean="0"/>
              <a:t>iOS, Android, Blackberry, Windows Mobile</a:t>
            </a:r>
          </a:p>
          <a:p>
            <a:r>
              <a:rPr lang="en-US" dirty="0" smtClean="0"/>
              <a:t>Developers seek cross-platform development frameworks, such as HTML 5 and JavaScript bridges (see Ch. 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7166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pages use </a:t>
            </a:r>
            <a:r>
              <a:rPr lang="en-US" b="1" dirty="0" smtClean="0">
                <a:latin typeface="Courier"/>
                <a:cs typeface="Courier"/>
              </a:rPr>
              <a:t>http:</a:t>
            </a:r>
            <a:r>
              <a:rPr lang="en-US" dirty="0" smtClean="0"/>
              <a:t> or </a:t>
            </a:r>
            <a:r>
              <a:rPr lang="en-US" b="1" dirty="0" smtClean="0">
                <a:latin typeface="Courier"/>
                <a:cs typeface="Courier"/>
              </a:rPr>
              <a:t>https:</a:t>
            </a:r>
            <a:endParaRPr lang="en-US" dirty="0" smtClean="0"/>
          </a:p>
          <a:p>
            <a:r>
              <a:rPr lang="en-US" dirty="0" smtClean="0"/>
              <a:t>Other schemes are provided by the OS, such as </a:t>
            </a:r>
            <a:r>
              <a:rPr lang="en-US" b="1" dirty="0" smtClean="0">
                <a:latin typeface="Courier"/>
                <a:cs typeface="Courier"/>
              </a:rPr>
              <a:t>tel:</a:t>
            </a:r>
          </a:p>
          <a:p>
            <a:pPr lvl="1"/>
            <a:r>
              <a:rPr lang="en-US" dirty="0" smtClean="0"/>
              <a:t>Launches a dialer for a telephone call</a:t>
            </a:r>
          </a:p>
          <a:p>
            <a:pPr lvl="1"/>
            <a:r>
              <a:rPr lang="en-US" dirty="0" smtClean="0"/>
              <a:t>From within a web page in the mobile web browser</a:t>
            </a:r>
          </a:p>
          <a:p>
            <a:pPr lvl="1"/>
            <a:r>
              <a:rPr lang="en-US" dirty="0" smtClean="0"/>
              <a:t>Both iOS and Android require a click from the user before actually making a call</a:t>
            </a:r>
          </a:p>
        </p:txBody>
      </p:sp>
    </p:spTree>
    <p:extLst>
      <p:ext uri="{BB962C8B-B14F-4D97-AF65-F5344CB8AC3E}">
        <p14:creationId xmlns:p14="http://schemas.microsoft.com/office/powerpoint/2010/main" val="712180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85851"/>
          </a:xfrm>
        </p:spPr>
        <p:txBody>
          <a:bodyPr/>
          <a:lstStyle/>
          <a:p>
            <a:r>
              <a:rPr lang="en-US" b="1" dirty="0" smtClean="0">
                <a:latin typeface="Courier"/>
                <a:cs typeface="Courier"/>
              </a:rPr>
              <a:t>tel:</a:t>
            </a:r>
            <a:r>
              <a:rPr lang="en-US" dirty="0" smtClean="0"/>
              <a:t> on 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478624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Courier"/>
                <a:cs typeface="Courier"/>
              </a:rPr>
              <a:t>&lt;html&gt;&lt;body&gt;</a:t>
            </a:r>
          </a:p>
          <a:p>
            <a:pPr marL="0" indent="0">
              <a:buNone/>
            </a:pPr>
            <a:r>
              <a:rPr lang="en-US" sz="2800" b="1" dirty="0">
                <a:latin typeface="Courier"/>
                <a:cs typeface="Courier"/>
              </a:rPr>
              <a:t>&lt;iframe </a:t>
            </a:r>
            <a:endParaRPr lang="en-US" sz="2800" b="1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800" b="1" dirty="0" smtClean="0">
                <a:latin typeface="Courier"/>
                <a:cs typeface="Courier"/>
              </a:rPr>
              <a:t>src</a:t>
            </a:r>
            <a:r>
              <a:rPr lang="en-US" sz="2800" b="1" dirty="0">
                <a:latin typeface="Courier"/>
                <a:cs typeface="Courier"/>
              </a:rPr>
              <a:t>="tel:5555555555"&gt;</a:t>
            </a:r>
          </a:p>
          <a:p>
            <a:pPr marL="0" indent="0">
              <a:buNone/>
            </a:pPr>
            <a:r>
              <a:rPr lang="en-US" sz="2800" b="1" dirty="0">
                <a:latin typeface="Courier"/>
                <a:cs typeface="Courier"/>
              </a:rPr>
              <a:t>&lt;/iframe&gt;</a:t>
            </a:r>
          </a:p>
          <a:p>
            <a:pPr marL="0" indent="0">
              <a:buNone/>
            </a:pPr>
            <a:r>
              <a:rPr lang="en-US" sz="2800" b="1" dirty="0">
                <a:latin typeface="Courier"/>
                <a:cs typeface="Courier"/>
              </a:rPr>
              <a:t>&lt;/body&gt;&lt;/html&gt;</a:t>
            </a:r>
            <a:endParaRPr lang="en-US" sz="2800" dirty="0"/>
          </a:p>
          <a:p>
            <a:endParaRPr lang="en-US" sz="2800" dirty="0"/>
          </a:p>
        </p:txBody>
      </p:sp>
      <p:pic>
        <p:nvPicPr>
          <p:cNvPr id="4" name="Picture 3" descr="Screen Shot 2015-03-09 at 9.37.4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3449" y="1403898"/>
            <a:ext cx="369570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896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85851"/>
          </a:xfrm>
        </p:spPr>
        <p:txBody>
          <a:bodyPr/>
          <a:lstStyle/>
          <a:p>
            <a:r>
              <a:rPr lang="en-US" b="1" dirty="0" smtClean="0">
                <a:latin typeface="Courier"/>
                <a:cs typeface="Courier"/>
              </a:rPr>
              <a:t>tel:</a:t>
            </a:r>
            <a:r>
              <a:rPr lang="en-US" dirty="0" smtClean="0"/>
              <a:t> on Android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478624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Courier"/>
                <a:cs typeface="Courier"/>
              </a:rPr>
              <a:t>&lt;html&gt;&lt;body&gt;</a:t>
            </a:r>
          </a:p>
          <a:p>
            <a:pPr marL="0" indent="0">
              <a:buNone/>
            </a:pPr>
            <a:r>
              <a:rPr lang="en-US" sz="2800" b="1" dirty="0">
                <a:latin typeface="Courier"/>
                <a:cs typeface="Courier"/>
              </a:rPr>
              <a:t>&lt;iframe </a:t>
            </a:r>
            <a:endParaRPr lang="en-US" sz="2800" b="1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800" b="1" dirty="0" smtClean="0">
                <a:latin typeface="Courier"/>
                <a:cs typeface="Courier"/>
              </a:rPr>
              <a:t>src</a:t>
            </a:r>
            <a:r>
              <a:rPr lang="en-US" sz="2800" b="1" dirty="0">
                <a:latin typeface="Courier"/>
                <a:cs typeface="Courier"/>
              </a:rPr>
              <a:t>="tel:5555555555"&gt;</a:t>
            </a:r>
          </a:p>
          <a:p>
            <a:pPr marL="0" indent="0">
              <a:buNone/>
            </a:pPr>
            <a:r>
              <a:rPr lang="en-US" sz="2800" b="1" dirty="0">
                <a:latin typeface="Courier"/>
                <a:cs typeface="Courier"/>
              </a:rPr>
              <a:t>&lt;/iframe&gt;</a:t>
            </a:r>
          </a:p>
          <a:p>
            <a:pPr marL="0" indent="0">
              <a:buNone/>
            </a:pPr>
            <a:r>
              <a:rPr lang="en-US" sz="2800" b="1" dirty="0">
                <a:latin typeface="Courier"/>
                <a:cs typeface="Courier"/>
              </a:rPr>
              <a:t>&lt;/body&gt;&lt;/html&gt;</a:t>
            </a:r>
            <a:endParaRPr lang="en-US" sz="2800" dirty="0"/>
          </a:p>
          <a:p>
            <a:endParaRPr lang="en-US" sz="2800" dirty="0"/>
          </a:p>
        </p:txBody>
      </p:sp>
      <p:pic>
        <p:nvPicPr>
          <p:cNvPr id="5" name="Picture 4" descr="Screen Shot 2015-03-09 at 9.45.0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3448" y="1193800"/>
            <a:ext cx="3302000" cy="566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9927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Custom URI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iOS and Android allow apps to define custom URI schemes</a:t>
            </a:r>
          </a:p>
          <a:p>
            <a:pPr lvl="1"/>
            <a:r>
              <a:rPr lang="en-US" dirty="0" smtClean="0"/>
              <a:t>Can be triggered within mobile browser</a:t>
            </a:r>
          </a:p>
          <a:p>
            <a:pPr lvl="1"/>
            <a:r>
              <a:rPr lang="en-US" dirty="0" smtClean="0"/>
              <a:t>Or within another app, such as an email client</a:t>
            </a:r>
          </a:p>
          <a:p>
            <a:pPr lvl="1"/>
            <a:r>
              <a:rPr lang="en-US" dirty="0" smtClean="0"/>
              <a:t>As an IPC (Inter-Process Communication) mechanism</a:t>
            </a:r>
          </a:p>
          <a:p>
            <a:r>
              <a:rPr lang="en-US" dirty="0" smtClean="0"/>
              <a:t>Over 600 custom URI schemes are known</a:t>
            </a:r>
          </a:p>
        </p:txBody>
      </p:sp>
    </p:spTree>
    <p:extLst>
      <p:ext uri="{BB962C8B-B14F-4D97-AF65-F5344CB8AC3E}">
        <p14:creationId xmlns:p14="http://schemas.microsoft.com/office/powerpoint/2010/main" val="1459317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Custom URI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Malicious JavaScript or HTML code can invoke native mobile functionality</a:t>
            </a:r>
          </a:p>
          <a:p>
            <a:pPr lvl="1"/>
            <a:r>
              <a:rPr lang="en-US" dirty="0" smtClean="0"/>
              <a:t>Exploits trust between the browser and the target mobile app</a:t>
            </a:r>
          </a:p>
          <a:p>
            <a:r>
              <a:rPr lang="en-US" dirty="0" smtClean="0"/>
              <a:t>Similar to Cross-Site Request Forgery (CSRF)</a:t>
            </a:r>
          </a:p>
          <a:p>
            <a:pPr lvl="1"/>
            <a:r>
              <a:rPr lang="en-US" dirty="0" smtClean="0"/>
              <a:t>Exploits trust between browser and the target site</a:t>
            </a:r>
          </a:p>
        </p:txBody>
      </p:sp>
    </p:spTree>
    <p:extLst>
      <p:ext uri="{BB962C8B-B14F-4D97-AF65-F5344CB8AC3E}">
        <p14:creationId xmlns:p14="http://schemas.microsoft.com/office/powerpoint/2010/main" val="25167260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Custom URI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Attacker may send an email or SMS</a:t>
            </a:r>
          </a:p>
          <a:p>
            <a:pPr lvl="1"/>
            <a:r>
              <a:rPr lang="en-US" dirty="0" smtClean="0"/>
              <a:t>Containing a malicious URL</a:t>
            </a:r>
          </a:p>
          <a:p>
            <a:r>
              <a:rPr lang="en-US" dirty="0" smtClean="0"/>
              <a:t>May use this functionality when crafting an XSS exploit</a:t>
            </a:r>
          </a:p>
        </p:txBody>
      </p:sp>
    </p:spTree>
    <p:extLst>
      <p:ext uri="{BB962C8B-B14F-4D97-AF65-F5344CB8AC3E}">
        <p14:creationId xmlns:p14="http://schemas.microsoft.com/office/powerpoint/2010/main" val="2217769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Abusing Custom URI Schemes via Skype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9180"/>
            <a:ext cx="8229600" cy="4056983"/>
          </a:xfrm>
        </p:spPr>
        <p:txBody>
          <a:bodyPr/>
          <a:lstStyle/>
          <a:p>
            <a:r>
              <a:rPr lang="en-US" dirty="0" smtClean="0"/>
              <a:t>In 2010, Skype supported a custom URI scheme </a:t>
            </a:r>
            <a:r>
              <a:rPr lang="en-US" b="1" dirty="0" smtClean="0">
                <a:latin typeface="Courier"/>
                <a:cs typeface="Courier"/>
              </a:rPr>
              <a:t>skype:</a:t>
            </a:r>
          </a:p>
          <a:p>
            <a:r>
              <a:rPr lang="en-US" dirty="0" smtClean="0"/>
              <a:t>But failed to prompt user before dialing a phone number, so this web page placed a call immediately</a:t>
            </a:r>
          </a:p>
          <a:p>
            <a:pPr marL="0" indent="0">
              <a:buNone/>
            </a:pPr>
            <a:r>
              <a:rPr lang="en-US" sz="2400" b="1" dirty="0">
                <a:latin typeface="Courier"/>
                <a:cs typeface="Courier"/>
              </a:rPr>
              <a:t>&lt;html&gt;&lt;body</a:t>
            </a:r>
            <a:r>
              <a:rPr lang="en-US" sz="2400" b="1" dirty="0" smtClean="0">
                <a:latin typeface="Courier"/>
                <a:cs typeface="Courier"/>
              </a:rPr>
              <a:t>&gt;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"/>
                <a:cs typeface="Courier"/>
              </a:rPr>
              <a:t>&lt;</a:t>
            </a:r>
            <a:r>
              <a:rPr lang="en-US" sz="2400" b="1" dirty="0">
                <a:latin typeface="Courier"/>
                <a:cs typeface="Courier"/>
              </a:rPr>
              <a:t>iframe </a:t>
            </a:r>
            <a:r>
              <a:rPr lang="en-US" sz="2400" b="1" dirty="0" smtClean="0">
                <a:latin typeface="Courier"/>
                <a:cs typeface="Courier"/>
              </a:rPr>
              <a:t>src</a:t>
            </a:r>
            <a:r>
              <a:rPr lang="en-US" sz="2400" b="1" dirty="0">
                <a:latin typeface="Courier"/>
                <a:cs typeface="Courier"/>
              </a:rPr>
              <a:t>=</a:t>
            </a:r>
            <a:r>
              <a:rPr lang="en-US" sz="2400" b="1" dirty="0" smtClean="0">
                <a:latin typeface="Courier"/>
                <a:cs typeface="Courier"/>
              </a:rPr>
              <a:t>"skype:15555555555?call"</a:t>
            </a:r>
            <a:r>
              <a:rPr lang="en-US" sz="2400" b="1" dirty="0">
                <a:latin typeface="Courier"/>
                <a:cs typeface="Courier"/>
              </a:rPr>
              <a:t>&gt;</a:t>
            </a:r>
          </a:p>
          <a:p>
            <a:pPr marL="0" indent="0">
              <a:buNone/>
            </a:pPr>
            <a:r>
              <a:rPr lang="en-US" sz="2400" b="1" dirty="0">
                <a:latin typeface="Courier"/>
                <a:cs typeface="Courier"/>
              </a:rPr>
              <a:t>&lt;/iframe</a:t>
            </a:r>
            <a:r>
              <a:rPr lang="en-US" sz="2400" b="1" dirty="0" smtClean="0">
                <a:latin typeface="Courier"/>
                <a:cs typeface="Courier"/>
              </a:rPr>
              <a:t>&gt;&lt;</a:t>
            </a:r>
            <a:r>
              <a:rPr lang="en-US" sz="2400" b="1" dirty="0">
                <a:latin typeface="Courier"/>
                <a:cs typeface="Courier"/>
              </a:rPr>
              <a:t>/body&gt;&lt;/html</a:t>
            </a:r>
            <a:r>
              <a:rPr lang="en-US" sz="2400" b="1" dirty="0" smtClean="0">
                <a:latin typeface="Courier"/>
                <a:cs typeface="Courier"/>
              </a:rPr>
              <a:t>&gt;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922983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Abusing USSD (Unstructured Supplementary Service Data) Codes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3525"/>
            <a:ext cx="8229600" cy="4152638"/>
          </a:xfrm>
        </p:spPr>
        <p:txBody>
          <a:bodyPr/>
          <a:lstStyle/>
          <a:p>
            <a:r>
              <a:rPr lang="en-US" dirty="0" smtClean="0"/>
              <a:t>USSD codes are used to communicate with manufacturers and Mobile Network Operators (MNOs)</a:t>
            </a:r>
          </a:p>
          <a:p>
            <a:r>
              <a:rPr lang="en-US" dirty="0" smtClean="0"/>
              <a:t>T-Mobile uses these USSD codes:</a:t>
            </a:r>
          </a:p>
          <a:p>
            <a:pPr lvl="1"/>
            <a:r>
              <a:rPr lang="en-US" dirty="0" smtClean="0"/>
              <a:t>#686# returns your phone number</a:t>
            </a:r>
          </a:p>
          <a:p>
            <a:pPr lvl="1"/>
            <a:r>
              <a:rPr lang="en-US" dirty="0" smtClean="0"/>
              <a:t>#225# returns your account balance</a:t>
            </a:r>
          </a:p>
          <a:p>
            <a:pPr lvl="1"/>
            <a:r>
              <a:rPr lang="en-US" dirty="0" smtClean="0"/>
              <a:t>#793# resets your voicemail password to the last four digits of your phone number</a:t>
            </a:r>
          </a:p>
        </p:txBody>
      </p:sp>
    </p:spTree>
    <p:extLst>
      <p:ext uri="{BB962C8B-B14F-4D97-AF65-F5344CB8AC3E}">
        <p14:creationId xmlns:p14="http://schemas.microsoft.com/office/powerpoint/2010/main" val="7758105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for USSD Vulnerability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09096" cy="4525963"/>
          </a:xfrm>
        </p:spPr>
        <p:txBody>
          <a:bodyPr/>
          <a:lstStyle/>
          <a:p>
            <a:r>
              <a:rPr lang="en-US" dirty="0" smtClean="0"/>
              <a:t>Type this into your mobile browser</a:t>
            </a:r>
          </a:p>
          <a:p>
            <a:pPr marL="457200" lvl="1" indent="0">
              <a:buNone/>
            </a:pPr>
            <a:r>
              <a:rPr lang="en-US" sz="3600" b="1" dirty="0" smtClean="0"/>
              <a:t>tel:*%2309%23</a:t>
            </a:r>
          </a:p>
          <a:p>
            <a:pPr lvl="1"/>
            <a:r>
              <a:rPr lang="en-US" dirty="0" smtClean="0"/>
              <a:t>%23 is URL-encoding for #</a:t>
            </a:r>
          </a:p>
          <a:p>
            <a:r>
              <a:rPr lang="en-US" dirty="0" smtClean="0"/>
              <a:t>See if it dials without user interaction</a:t>
            </a:r>
          </a:p>
          <a:p>
            <a:r>
              <a:rPr lang="en-US" dirty="0" smtClean="0"/>
              <a:t>It will display your IMEI #</a:t>
            </a:r>
          </a:p>
        </p:txBody>
      </p:sp>
      <p:pic>
        <p:nvPicPr>
          <p:cNvPr id="4" name="Picture 3" descr="Screen Shot 2015-03-09 at 4.19.4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600200"/>
            <a:ext cx="2819400" cy="485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787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SAML Does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XML-based framework</a:t>
            </a:r>
          </a:p>
          <a:p>
            <a:r>
              <a:rPr lang="en-US" dirty="0" smtClean="0"/>
              <a:t>Exchanges authentication and authorization data between</a:t>
            </a:r>
          </a:p>
          <a:p>
            <a:pPr lvl="1"/>
            <a:r>
              <a:rPr lang="en-US" dirty="0" smtClean="0"/>
              <a:t>An </a:t>
            </a:r>
            <a:r>
              <a:rPr lang="en-US" b="1" dirty="0" smtClean="0"/>
              <a:t>identity provider (IdP)</a:t>
            </a:r>
            <a:r>
              <a:rPr lang="en-US" dirty="0" smtClean="0"/>
              <a:t> and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service provider (SP)</a:t>
            </a:r>
          </a:p>
          <a:p>
            <a:r>
              <a:rPr lang="en-US" dirty="0" smtClean="0"/>
              <a:t>Used by many organizations and mobile web apps for </a:t>
            </a:r>
            <a:r>
              <a:rPr lang="en-US" b="1" dirty="0" smtClean="0"/>
              <a:t>single sign-on (SSO)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97113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Exploits Abusing USSD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Factory reset on some Samsung devices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&lt;html&gt;&lt;body&gt;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&lt;iframe 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src="tel</a:t>
            </a:r>
            <a:r>
              <a:rPr lang="en-US" b="1" dirty="0" smtClean="0">
                <a:latin typeface="Courier"/>
                <a:cs typeface="Courier"/>
              </a:rPr>
              <a:t>:*2767*3855%23"</a:t>
            </a:r>
            <a:r>
              <a:rPr lang="en-US" b="1" dirty="0">
                <a:latin typeface="Courier"/>
                <a:cs typeface="Courier"/>
              </a:rPr>
              <a:t>&gt;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&lt;/iframe&gt;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&lt;/body&gt;&lt;/html&gt;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8968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URI Schemes in Android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Intents are the primary IPC (Inter-Process Communication) method</a:t>
            </a:r>
          </a:p>
          <a:p>
            <a:r>
              <a:rPr lang="en-US" dirty="0" smtClean="0"/>
              <a:t>Apps can declare custom URI schemes in the AndroidManifest.xml file</a:t>
            </a:r>
          </a:p>
          <a:p>
            <a:r>
              <a:rPr lang="en-US" dirty="0" smtClean="0"/>
              <a:t>The new activity is available to other apps on the system, not just the browser</a:t>
            </a:r>
          </a:p>
          <a:p>
            <a:pPr lvl="1"/>
            <a:r>
              <a:rPr lang="en-US" dirty="0" smtClean="0"/>
              <a:t>Unless android:exported is set to false</a:t>
            </a:r>
          </a:p>
          <a:p>
            <a:r>
              <a:rPr lang="en-US" dirty="0" smtClean="0"/>
              <a:t>New activity could send an SMS, for example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297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Defines a someapp: Scheme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19453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&lt;activity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android:name=".MainActivity"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android:label="@string/title_activity_main"&gt;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&lt;intent-filter&gt;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	&lt;action android:name="android.intent.action.MAIN" /&gt;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	&lt;category andriod:name="android.intent.category.LAUNCHER" /&gt;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&lt;/intent-filter&gt;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&lt;intent-filter&gt;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	&lt;action android:name="android.intent.action.VIEW" /&gt;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	&lt;category andriod:name="android.intent.category.DEFAULT" /&gt;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	&lt;category andriod:name="android.intent.category.BROWSABLE" /&gt;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	&lt;data andriod:scheme="someapp" /&gt;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&lt;/intent-filter&gt;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&lt;/activity&gt;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69912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Malicious Webpage to Send an SMS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urier"/>
                <a:cs typeface="Courier"/>
              </a:rPr>
              <a:t>&lt;</a:t>
            </a:r>
            <a:r>
              <a:rPr lang="en-US" sz="2400" b="1" dirty="0">
                <a:latin typeface="Courier"/>
                <a:cs typeface="Courier"/>
              </a:rPr>
              <a:t>html&gt;&lt;body&gt;</a:t>
            </a:r>
          </a:p>
          <a:p>
            <a:pPr marL="0" indent="0">
              <a:buNone/>
            </a:pPr>
            <a:r>
              <a:rPr lang="en-US" sz="2400" b="1" dirty="0">
                <a:latin typeface="Courier"/>
                <a:cs typeface="Courier"/>
              </a:rPr>
              <a:t>&lt;iframe </a:t>
            </a:r>
          </a:p>
          <a:p>
            <a:pPr marL="0" indent="0">
              <a:buNone/>
            </a:pPr>
            <a:r>
              <a:rPr lang="en-US" sz="2400" b="1" dirty="0">
                <a:latin typeface="Courier"/>
                <a:cs typeface="Courier"/>
              </a:rPr>
              <a:t>src=</a:t>
            </a:r>
            <a:r>
              <a:rPr lang="en-US" sz="2400" b="1" dirty="0" smtClean="0">
                <a:latin typeface="Courier"/>
                <a:cs typeface="Courier"/>
              </a:rPr>
              <a:t>"someapp://junk/junk?mdn=5555555555&amp;msg=Hello%20World!" width="1" height="1"&gt;</a:t>
            </a:r>
            <a:endParaRPr lang="en-US" sz="2400" b="1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400" b="1" dirty="0">
                <a:latin typeface="Courier"/>
                <a:cs typeface="Courier"/>
              </a:rPr>
              <a:t>&lt;/iframe&gt;</a:t>
            </a:r>
          </a:p>
          <a:p>
            <a:pPr marL="0" indent="0">
              <a:buNone/>
            </a:pPr>
            <a:r>
              <a:rPr lang="en-US" sz="2400" b="1" dirty="0">
                <a:latin typeface="Courier"/>
                <a:cs typeface="Courier"/>
              </a:rPr>
              <a:t>&lt;/body&gt;&lt;/html&gt;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6051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Custom URI Scheme Countermeasures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4753"/>
            <a:ext cx="8229600" cy="4341410"/>
          </a:xfrm>
        </p:spPr>
        <p:txBody>
          <a:bodyPr/>
          <a:lstStyle/>
          <a:p>
            <a:r>
              <a:rPr lang="en-US" dirty="0" smtClean="0"/>
              <a:t>Similar to preventing intent-based attacks</a:t>
            </a:r>
          </a:p>
          <a:p>
            <a:r>
              <a:rPr lang="en-US" dirty="0" smtClean="0"/>
              <a:t>Restrict access to the component via the android:exported attribute in the AndroidManifest.xml file</a:t>
            </a:r>
          </a:p>
          <a:p>
            <a:r>
              <a:rPr lang="en-US" dirty="0" smtClean="0"/>
              <a:t>Perform input validation on all data received from intents</a:t>
            </a:r>
          </a:p>
          <a:p>
            <a:r>
              <a:rPr lang="en-US" dirty="0" smtClean="0"/>
              <a:t>Use signature-level permissions if you need to allow an IPC mechanism between two trusted apps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0099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URI Schemes on 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 URI schemes are the primary means of IPC on iOS</a:t>
            </a:r>
          </a:p>
          <a:p>
            <a:r>
              <a:rPr lang="en-US" dirty="0" smtClean="0"/>
              <a:t>To see custom URI schemes, look at Info.plist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"/>
                <a:cs typeface="Courier"/>
              </a:rPr>
              <a:t>CFBundleURLTypes = (</a:t>
            </a:r>
          </a:p>
          <a:p>
            <a:pPr marL="400050" lvl="1" indent="0">
              <a:buNone/>
            </a:pPr>
            <a:r>
              <a:rPr lang="en-US" sz="2400" b="1" dirty="0">
                <a:latin typeface="Courier"/>
                <a:cs typeface="Courier"/>
              </a:rPr>
              <a:t>	</a:t>
            </a:r>
            <a:r>
              <a:rPr lang="en-US" sz="2400" b="1" dirty="0" smtClean="0">
                <a:latin typeface="Courier"/>
                <a:cs typeface="Courier"/>
              </a:rPr>
              <a:t>	{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"/>
                <a:cs typeface="Courier"/>
              </a:rPr>
              <a:t>			CFBundleURLSchemes = (</a:t>
            </a:r>
          </a:p>
          <a:p>
            <a:pPr marL="400050" lvl="1" indent="0">
              <a:buNone/>
            </a:pPr>
            <a:r>
              <a:rPr lang="en-US" sz="2400" b="1" dirty="0">
                <a:latin typeface="Courier"/>
                <a:cs typeface="Courier"/>
              </a:rPr>
              <a:t>	</a:t>
            </a:r>
            <a:r>
              <a:rPr lang="en-US" sz="2400" b="1" dirty="0" smtClean="0">
                <a:latin typeface="Courier"/>
                <a:cs typeface="Courier"/>
              </a:rPr>
              <a:t>			someapp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"/>
                <a:cs typeface="Courier"/>
              </a:rPr>
              <a:t>			);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"/>
                <a:cs typeface="Courier"/>
              </a:rPr>
              <a:t>		}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"/>
                <a:cs typeface="Courier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6450788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the Custom Scheme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an app defines a handleOpenURL method that creates a new file</a:t>
            </a:r>
          </a:p>
          <a:p>
            <a:r>
              <a:rPr lang="en-US" dirty="0" smtClean="0"/>
              <a:t>Attacker can trick a user into visiting a hostile Web page and create a new file</a:t>
            </a:r>
          </a:p>
          <a:p>
            <a:pPr marL="0" indent="0">
              <a:buNone/>
            </a:pPr>
            <a:r>
              <a:rPr lang="en-US" sz="2400" b="1" dirty="0">
                <a:latin typeface="Courier"/>
                <a:cs typeface="Courier"/>
              </a:rPr>
              <a:t>&lt;html&gt;&lt;body&gt;</a:t>
            </a:r>
          </a:p>
          <a:p>
            <a:pPr marL="0" indent="0">
              <a:buNone/>
            </a:pPr>
            <a:r>
              <a:rPr lang="en-US" sz="2400" b="1" dirty="0">
                <a:latin typeface="Courier"/>
                <a:cs typeface="Courier"/>
              </a:rPr>
              <a:t>&lt;iframe </a:t>
            </a:r>
          </a:p>
          <a:p>
            <a:pPr marL="0" indent="0">
              <a:buNone/>
            </a:pPr>
            <a:r>
              <a:rPr lang="en-US" sz="2400" b="1" dirty="0">
                <a:latin typeface="Courier"/>
                <a:cs typeface="Courier"/>
              </a:rPr>
              <a:t>src="someapp://junk/junk</a:t>
            </a:r>
            <a:r>
              <a:rPr lang="en-US" sz="2400" b="1" dirty="0" smtClean="0">
                <a:latin typeface="Courier"/>
                <a:cs typeface="Courier"/>
              </a:rPr>
              <a:t>?path=/tmp/lulz&amp;contents=pwned" </a:t>
            </a:r>
            <a:r>
              <a:rPr lang="en-US" sz="2400" b="1" dirty="0">
                <a:latin typeface="Courier"/>
                <a:cs typeface="Courier"/>
              </a:rPr>
              <a:t>width="1" height="1"&gt;</a:t>
            </a:r>
          </a:p>
          <a:p>
            <a:pPr marL="0" indent="0">
              <a:buNone/>
            </a:pPr>
            <a:r>
              <a:rPr lang="en-US" sz="2400" b="1" dirty="0">
                <a:latin typeface="Courier"/>
                <a:cs typeface="Courier"/>
              </a:rPr>
              <a:t>&lt;/iframe&gt;</a:t>
            </a:r>
          </a:p>
          <a:p>
            <a:pPr marL="0" indent="0">
              <a:buNone/>
            </a:pPr>
            <a:r>
              <a:rPr lang="en-US" sz="2400" b="1" dirty="0">
                <a:latin typeface="Courier"/>
                <a:cs typeface="Courier"/>
              </a:rPr>
              <a:t>&lt;/body&gt;&lt;/html&gt;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7726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iOS Custom URI Scheme Countermeasures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2042"/>
            <a:ext cx="8229600" cy="4204121"/>
          </a:xfrm>
        </p:spPr>
        <p:txBody>
          <a:bodyPr/>
          <a:lstStyle/>
          <a:p>
            <a:r>
              <a:rPr lang="en-US" dirty="0" smtClean="0"/>
              <a:t>Input validation on the provided URL</a:t>
            </a:r>
          </a:p>
          <a:p>
            <a:r>
              <a:rPr lang="en-US" dirty="0" smtClean="0"/>
              <a:t>Move away from deprecated </a:t>
            </a:r>
            <a:r>
              <a:rPr lang="en-US" b="1" dirty="0" smtClean="0"/>
              <a:t>handleOpenURL</a:t>
            </a:r>
            <a:r>
              <a:rPr lang="en-US" dirty="0" smtClean="0"/>
              <a:t> method 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smtClean="0"/>
              <a:t>openURL</a:t>
            </a:r>
            <a:r>
              <a:rPr lang="en-US" dirty="0" smtClean="0"/>
              <a:t> method instead, which has two additional arguments that could be validated</a:t>
            </a:r>
          </a:p>
          <a:p>
            <a:pPr lvl="1"/>
            <a:r>
              <a:rPr lang="en-US" b="1" dirty="0" smtClean="0"/>
              <a:t>sourceApplication</a:t>
            </a:r>
            <a:r>
              <a:rPr lang="en-US" dirty="0" smtClean="0"/>
              <a:t> (bundle identifier of the requesting app)</a:t>
            </a:r>
          </a:p>
          <a:p>
            <a:pPr lvl="1"/>
            <a:r>
              <a:rPr lang="en-US" b="1" dirty="0" smtClean="0"/>
              <a:t>annotation </a:t>
            </a:r>
            <a:r>
              <a:rPr lang="en-US" dirty="0" smtClean="0"/>
              <a:t>(a propertylist object defined by the requesting app_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0591034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Exploiting JavaScript Bridges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5616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Both Android and iOS apps often use WebView</a:t>
            </a:r>
          </a:p>
          <a:p>
            <a:r>
              <a:rPr lang="en-US" dirty="0" smtClean="0"/>
              <a:t>To display mobile web content within an app</a:t>
            </a:r>
          </a:p>
          <a:p>
            <a:r>
              <a:rPr lang="en-US" dirty="0" smtClean="0"/>
              <a:t>This code displays Google on Android</a:t>
            </a:r>
          </a:p>
          <a:p>
            <a:pPr marL="57150" indent="0">
              <a:buNone/>
            </a:pPr>
            <a:endParaRPr lang="en-US" sz="2200" dirty="0" smtClean="0">
              <a:latin typeface="Courier"/>
              <a:cs typeface="Courier"/>
            </a:endParaRPr>
          </a:p>
          <a:p>
            <a:pPr marL="57150" indent="0">
              <a:buNone/>
            </a:pPr>
            <a:r>
              <a:rPr lang="en-US" sz="2200" dirty="0" smtClean="0">
                <a:latin typeface="Courier"/>
                <a:cs typeface="Courier"/>
              </a:rPr>
              <a:t>WebView webView = new WebView(R.id.webView1);</a:t>
            </a:r>
          </a:p>
          <a:p>
            <a:pPr marL="57150" indent="0">
              <a:buNone/>
            </a:pPr>
            <a:r>
              <a:rPr lang="en-US" sz="2200" dirty="0" smtClean="0">
                <a:latin typeface="Courier"/>
                <a:cs typeface="Courier"/>
              </a:rPr>
              <a:t>webView.getSettings().setJavaScriptEnabled(true);</a:t>
            </a:r>
          </a:p>
          <a:p>
            <a:pPr marL="57150" indent="0">
              <a:buNone/>
            </a:pPr>
            <a:r>
              <a:rPr lang="en-US" sz="2200" dirty="0" smtClean="0">
                <a:latin typeface="Courier"/>
                <a:cs typeface="Courier"/>
              </a:rPr>
              <a:t>webView.loadUrl("http://www.google.com");</a:t>
            </a:r>
            <a:endParaRPr lang="en-US" sz="22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504655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1656"/>
          </a:xfrm>
        </p:spPr>
        <p:txBody>
          <a:bodyPr/>
          <a:lstStyle/>
          <a:p>
            <a:r>
              <a:rPr lang="en-US" dirty="0" smtClean="0"/>
              <a:t>Three Use Cases for SAML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190"/>
            <a:ext cx="8229600" cy="4855973"/>
          </a:xfrm>
        </p:spPr>
        <p:txBody>
          <a:bodyPr/>
          <a:lstStyle/>
          <a:p>
            <a:r>
              <a:rPr lang="en-US" dirty="0" smtClean="0"/>
              <a:t>Single sign-on</a:t>
            </a:r>
          </a:p>
          <a:p>
            <a:pPr lvl="1"/>
            <a:r>
              <a:rPr lang="en-US" dirty="0" smtClean="0"/>
              <a:t>User logs into one system</a:t>
            </a:r>
          </a:p>
          <a:p>
            <a:pPr lvl="1"/>
            <a:r>
              <a:rPr lang="en-US" dirty="0" smtClean="0"/>
              <a:t>Other systems share the authentication/authorization information</a:t>
            </a:r>
          </a:p>
          <a:p>
            <a:pPr lvl="1"/>
            <a:r>
              <a:rPr lang="en-US" dirty="0" smtClean="0"/>
              <a:t>No need to log in again</a:t>
            </a:r>
          </a:p>
          <a:p>
            <a:r>
              <a:rPr lang="en-US" dirty="0" smtClean="0"/>
              <a:t>Federated identity</a:t>
            </a:r>
          </a:p>
          <a:p>
            <a:pPr lvl="1"/>
            <a:r>
              <a:rPr lang="en-US" dirty="0" smtClean="0"/>
              <a:t>Multiple systems agree to use the same name identifier for a user</a:t>
            </a:r>
          </a:p>
          <a:p>
            <a:r>
              <a:rPr lang="en-US" dirty="0" smtClean="0"/>
              <a:t>Web service security</a:t>
            </a:r>
          </a:p>
          <a:p>
            <a:pPr lvl="1"/>
            <a:r>
              <a:rPr lang="en-US" dirty="0" smtClean="0"/>
              <a:t>SAML can be used to protect SOAP-based Web services</a:t>
            </a:r>
          </a:p>
        </p:txBody>
      </p:sp>
    </p:spTree>
    <p:extLst>
      <p:ext uri="{BB962C8B-B14F-4D97-AF65-F5344CB8AC3E}">
        <p14:creationId xmlns:p14="http://schemas.microsoft.com/office/powerpoint/2010/main" val="1987134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Bridges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iOS and Android allow developers</a:t>
            </a:r>
          </a:p>
          <a:p>
            <a:r>
              <a:rPr lang="en-US" dirty="0" smtClean="0"/>
              <a:t>To adjust WebView's settings and expose native mobile functionality to JavaScript executing within WebView</a:t>
            </a:r>
          </a:p>
          <a:p>
            <a:r>
              <a:rPr lang="en-US" dirty="0" smtClean="0"/>
              <a:t>These bridges can be exploited with</a:t>
            </a:r>
          </a:p>
          <a:p>
            <a:pPr lvl="1"/>
            <a:r>
              <a:rPr lang="en-US" dirty="0" smtClean="0"/>
              <a:t>XSS, URL redirection, MiTM, or IPC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9950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507119"/>
          </a:xfrm>
        </p:spPr>
        <p:txBody>
          <a:bodyPr/>
          <a:lstStyle/>
          <a:p>
            <a:r>
              <a:rPr lang="en-US" dirty="0" smtClean="0"/>
              <a:t>Android addJavaScriptInterface WebView Injection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733"/>
            <a:ext cx="8229600" cy="456906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urier"/>
                <a:cs typeface="Courier"/>
              </a:rPr>
              <a:t>addJavaScriptInterface </a:t>
            </a:r>
            <a:r>
              <a:rPr lang="en-US" dirty="0" smtClean="0"/>
              <a:t>function</a:t>
            </a:r>
          </a:p>
          <a:p>
            <a:pPr lvl="1"/>
            <a:r>
              <a:rPr lang="en-US" dirty="0" smtClean="0"/>
              <a:t>Injects Java objects  into WebView</a:t>
            </a:r>
          </a:p>
          <a:p>
            <a:pPr lvl="1"/>
            <a:r>
              <a:rPr lang="en-US" dirty="0" smtClean="0"/>
              <a:t>Allows JavaScript to call the public methods of the injected Java object</a:t>
            </a:r>
          </a:p>
          <a:p>
            <a:r>
              <a:rPr lang="en-US" dirty="0" smtClean="0"/>
              <a:t>Could allow JavaScript to invoke native phone functionality</a:t>
            </a:r>
          </a:p>
          <a:p>
            <a:pPr lvl="1"/>
            <a:r>
              <a:rPr lang="en-US" dirty="0" smtClean="0"/>
              <a:t>Sending SMS messages</a:t>
            </a:r>
          </a:p>
          <a:p>
            <a:pPr lvl="1"/>
            <a:r>
              <a:rPr lang="en-US" dirty="0" smtClean="0"/>
              <a:t>Accessing account information</a:t>
            </a:r>
          </a:p>
          <a:p>
            <a:pPr lvl="1"/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9548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Origin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Browsers restrict content by the domain name</a:t>
            </a:r>
          </a:p>
          <a:p>
            <a:pPr lvl="1"/>
            <a:r>
              <a:rPr lang="en-US" dirty="0" smtClean="0"/>
              <a:t>A yahoo.com cookie can't be read by microsoft.com</a:t>
            </a:r>
          </a:p>
          <a:p>
            <a:r>
              <a:rPr lang="en-US" dirty="0" smtClean="0"/>
              <a:t>JavaScript can be used to subvert the same origin 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1499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urier"/>
                <a:cs typeface="Courier"/>
              </a:rPr>
              <a:t>FileUtils</a:t>
            </a:r>
            <a:r>
              <a:rPr lang="en-US" dirty="0" smtClean="0"/>
              <a:t>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an app injects a </a:t>
            </a:r>
            <a:r>
              <a:rPr lang="en-US" dirty="0" smtClean="0">
                <a:latin typeface="Courier"/>
                <a:cs typeface="Courier"/>
              </a:rPr>
              <a:t>FileUtils</a:t>
            </a:r>
            <a:r>
              <a:rPr lang="en-US" dirty="0" smtClean="0"/>
              <a:t> object into JavaScript</a:t>
            </a:r>
          </a:p>
          <a:p>
            <a:r>
              <a:rPr lang="en-US" dirty="0" smtClean="0"/>
              <a:t>That allows JavaScript to write to the file system</a:t>
            </a:r>
          </a:p>
          <a:p>
            <a:r>
              <a:rPr lang="en-US" dirty="0" smtClean="0"/>
              <a:t>30% of Android apps use </a:t>
            </a:r>
            <a:r>
              <a:rPr lang="en-US" dirty="0" smtClean="0">
                <a:latin typeface="Courier"/>
                <a:cs typeface="Courier"/>
              </a:rPr>
              <a:t>addJavaScriptInterface</a:t>
            </a:r>
          </a:p>
          <a:p>
            <a:pPr lvl="1"/>
            <a:r>
              <a:rPr lang="en-US" dirty="0" smtClean="0"/>
              <a:t>Android documentation warns against using this feature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5390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Severity of the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 to Android 4.2, no </a:t>
            </a:r>
            <a:r>
              <a:rPr lang="en-US" dirty="0" smtClean="0">
                <a:latin typeface="Courier"/>
                <a:cs typeface="Courier"/>
              </a:rPr>
              <a:t>addJavaScriptInterface</a:t>
            </a:r>
            <a:r>
              <a:rPr lang="en-US" dirty="0" smtClean="0"/>
              <a:t> is safe</a:t>
            </a:r>
          </a:p>
          <a:p>
            <a:r>
              <a:rPr lang="en-US" dirty="0" smtClean="0"/>
              <a:t>Attacker can write an arbitrary ARM executable to the target app's data directory and execute it</a:t>
            </a:r>
          </a:p>
          <a:p>
            <a:pPr lvl="1"/>
            <a:r>
              <a:rPr lang="en-US" dirty="0" smtClean="0"/>
              <a:t>A "reflection" attack</a:t>
            </a:r>
          </a:p>
          <a:p>
            <a:r>
              <a:rPr lang="en-US" dirty="0" smtClean="0"/>
              <a:t>Could root the device</a:t>
            </a:r>
          </a:p>
          <a:p>
            <a:r>
              <a:rPr lang="en-US" dirty="0" smtClean="0"/>
              <a:t>Therefore, could break out of sandbox and do anything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355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form of self-modifying code</a:t>
            </a:r>
          </a:p>
          <a:p>
            <a:r>
              <a:rPr lang="en-US" dirty="0" smtClean="0"/>
              <a:t>A class or object can examine itself</a:t>
            </a:r>
          </a:p>
          <a:p>
            <a:r>
              <a:rPr lang="en-US" dirty="0" smtClean="0"/>
              <a:t>And alter itself at runtime</a:t>
            </a:r>
          </a:p>
          <a:p>
            <a:r>
              <a:rPr lang="en-US" dirty="0" smtClean="0"/>
              <a:t>Powerful but dangerous</a:t>
            </a:r>
          </a:p>
          <a:p>
            <a:pPr lvl="1"/>
            <a:r>
              <a:rPr lang="en-US" dirty="0" smtClean="0"/>
              <a:t>Link Ch 6j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4296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WebView Injection Countermeasures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245"/>
            <a:ext cx="8229600" cy="4220918"/>
          </a:xfrm>
        </p:spPr>
        <p:txBody>
          <a:bodyPr/>
          <a:lstStyle/>
          <a:p>
            <a:r>
              <a:rPr lang="en-US" dirty="0" smtClean="0"/>
              <a:t>Android 4.2 and later require programmers to annotate exposed functions, lowering this risk</a:t>
            </a:r>
          </a:p>
          <a:p>
            <a:pPr lvl="1"/>
            <a:r>
              <a:rPr lang="en-US" dirty="0" smtClean="0"/>
              <a:t>This was about half of Android devices in 2014</a:t>
            </a:r>
          </a:p>
          <a:p>
            <a:r>
              <a:rPr lang="en-US" dirty="0" smtClean="0"/>
              <a:t>Only use </a:t>
            </a:r>
            <a:r>
              <a:rPr lang="en-US" dirty="0">
                <a:latin typeface="Courier"/>
                <a:cs typeface="Courier"/>
              </a:rPr>
              <a:t>addJavaScriptInterface</a:t>
            </a:r>
            <a:r>
              <a:rPr lang="en-US" dirty="0"/>
              <a:t> </a:t>
            </a:r>
            <a:r>
              <a:rPr lang="en-US" dirty="0" smtClean="0"/>
              <a:t> to load trusted content, not anything acquired over the network or via an IPC mechanism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9156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WebView Injection Countermeasures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245"/>
            <a:ext cx="8229600" cy="4220918"/>
          </a:xfrm>
        </p:spPr>
        <p:txBody>
          <a:bodyPr/>
          <a:lstStyle/>
          <a:p>
            <a:r>
              <a:rPr lang="en-US" dirty="0" smtClean="0"/>
              <a:t>Use the </a:t>
            </a:r>
            <a:r>
              <a:rPr lang="en-US" dirty="0" smtClean="0">
                <a:latin typeface="Courier"/>
                <a:cs typeface="Courier"/>
              </a:rPr>
              <a:t>shouldOverrideUrlLoading </a:t>
            </a:r>
            <a:r>
              <a:rPr lang="en-US" dirty="0" smtClean="0"/>
              <a:t>function to limit bridging</a:t>
            </a:r>
          </a:p>
          <a:p>
            <a:r>
              <a:rPr lang="en-US" dirty="0" smtClean="0"/>
              <a:t>Avoid bridging JavaScript and Java altogether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4799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732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Android WebView JavaScript Bridge Exploitation </a:t>
            </a:r>
            <a:r>
              <a:rPr lang="en-US" sz="3600" dirty="0"/>
              <a:t>v</a:t>
            </a:r>
            <a:r>
              <a:rPr lang="en-US" sz="3600" dirty="0" smtClean="0"/>
              <a:t>ia shouldInterceptRequest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0628"/>
            <a:ext cx="8229600" cy="4485535"/>
          </a:xfrm>
        </p:spPr>
        <p:txBody>
          <a:bodyPr/>
          <a:lstStyle/>
          <a:p>
            <a:r>
              <a:rPr lang="en-US" dirty="0" smtClean="0"/>
              <a:t>An app can override the WebViewClient's shouldInterceptRequest function</a:t>
            </a:r>
          </a:p>
          <a:p>
            <a:r>
              <a:rPr lang="en-US" dirty="0" smtClean="0"/>
              <a:t>If the URI scheme matches the target,</a:t>
            </a:r>
          </a:p>
          <a:p>
            <a:r>
              <a:rPr lang="en-US" dirty="0" smtClean="0"/>
              <a:t>App can use reflection to acquire an instance of an object</a:t>
            </a:r>
          </a:p>
          <a:p>
            <a:r>
              <a:rPr lang="en-US" dirty="0" smtClean="0"/>
              <a:t>Invoke a function using parameters from the query string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034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Writes to the SD card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"/>
                <a:cs typeface="Courier"/>
              </a:rPr>
              <a:t>&lt;html&gt;&lt;body&gt;&lt;iframe src="someapp://junk/junk?c=java.lang.Runtime&amp;m1=getRuntime&amp;m2=exec&amp;a=touch%20%2fmnt%2fsdcard%2fhello" width="1" height="1"&gt;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"/>
                <a:cs typeface="Courier"/>
              </a:rPr>
              <a:t>&lt;/iframe&gt;&lt;/body&gt;&lt;/html&gt;</a:t>
            </a:r>
          </a:p>
        </p:txBody>
      </p:sp>
    </p:spTree>
    <p:extLst>
      <p:ext uri="{BB962C8B-B14F-4D97-AF65-F5344CB8AC3E}">
        <p14:creationId xmlns:p14="http://schemas.microsoft.com/office/powerpoint/2010/main" val="2011482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SAML SP-Initiated Web Browser SSO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5-03-09 at 8.56.3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68463"/>
            <a:ext cx="7975600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098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Android WebView JavaScript Bridge Exploitation </a:t>
            </a:r>
            <a:r>
              <a:rPr lang="en-US" sz="4000" dirty="0" smtClean="0"/>
              <a:t>Countermeasures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1757"/>
            <a:ext cx="8229600" cy="4344406"/>
          </a:xfrm>
        </p:spPr>
        <p:txBody>
          <a:bodyPr/>
          <a:lstStyle/>
          <a:p>
            <a:r>
              <a:rPr lang="en-US" dirty="0" smtClean="0"/>
              <a:t>An app that uses a custom URI scheme should be careful about what functionality is exposed</a:t>
            </a:r>
          </a:p>
          <a:p>
            <a:r>
              <a:rPr lang="en-US" dirty="0" smtClean="0"/>
              <a:t>Use input validation and output encoding to prevent injection attacks</a:t>
            </a:r>
          </a:p>
          <a:p>
            <a:r>
              <a:rPr lang="en-US" dirty="0" smtClean="0"/>
              <a:t>Exposing the ability to use reflection to untrusted content is very dangerous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7298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542401"/>
          </a:xfrm>
        </p:spPr>
        <p:txBody>
          <a:bodyPr/>
          <a:lstStyle/>
          <a:p>
            <a:r>
              <a:rPr lang="en-US" dirty="0" smtClean="0"/>
              <a:t>iOS UIWebView JavaScript Bridge Exploitation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6374"/>
            <a:ext cx="8229600" cy="4079789"/>
          </a:xfrm>
        </p:spPr>
        <p:txBody>
          <a:bodyPr/>
          <a:lstStyle/>
          <a:p>
            <a:r>
              <a:rPr lang="en-US" dirty="0" smtClean="0"/>
              <a:t>iOS doesn't support explicit JavaScript bridges like Android</a:t>
            </a:r>
          </a:p>
          <a:p>
            <a:r>
              <a:rPr lang="en-US" dirty="0" smtClean="0"/>
              <a:t>But an iOS app can intercept URL requests by defining a </a:t>
            </a:r>
            <a:r>
              <a:rPr lang="en-US" dirty="0" smtClean="0">
                <a:latin typeface="Courier"/>
                <a:cs typeface="Courier"/>
              </a:rPr>
              <a:t>shouldStartLoadWithRequest</a:t>
            </a:r>
            <a:r>
              <a:rPr lang="en-US" dirty="0" smtClean="0"/>
              <a:t> method</a:t>
            </a:r>
          </a:p>
          <a:p>
            <a:r>
              <a:rPr lang="en-US" dirty="0" smtClean="0"/>
              <a:t>Can use reflection to acquire an instance of a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18434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app can use data from the URL, such as JSON payload, in the reflection</a:t>
            </a:r>
          </a:p>
          <a:p>
            <a:r>
              <a:rPr lang="en-US" dirty="0" smtClean="0"/>
              <a:t>Allows the attacker to execute commands injected into the JSON payload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6090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Adds records into a SQLite database</a:t>
            </a:r>
          </a:p>
          <a:p>
            <a:pPr marL="400050" lvl="1" indent="0">
              <a:buNone/>
            </a:pPr>
            <a:endParaRPr lang="en-US" sz="2400" b="1" dirty="0" smtClean="0"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en-US" sz="2400" b="1" dirty="0" smtClean="0">
                <a:latin typeface="Courier"/>
                <a:cs typeface="Courier"/>
              </a:rPr>
              <a:t>&lt;html&gt;&lt;body&gt;&lt;iframe src="someapp://junk/junk?("cn":"cigObAccess", "mn":"executeQuery:", "args":["INSERT INTO someTable(col1,col2) VALUES(\"Wee an insert\",667);"]}' /&gt;</a:t>
            </a:r>
          </a:p>
          <a:p>
            <a:pPr marL="400050" lvl="1" indent="0">
              <a:buNone/>
            </a:pPr>
            <a:r>
              <a:rPr lang="en-US" sz="2400" b="1" dirty="0" smtClean="0">
                <a:latin typeface="Courier"/>
                <a:cs typeface="Courier"/>
              </a:rPr>
              <a:t>&lt;/iframe&gt;&lt;/body&gt;&lt;/html&gt;</a:t>
            </a:r>
          </a:p>
        </p:txBody>
      </p:sp>
    </p:spTree>
    <p:extLst>
      <p:ext uri="{BB962C8B-B14F-4D97-AF65-F5344CB8AC3E}">
        <p14:creationId xmlns:p14="http://schemas.microsoft.com/office/powerpoint/2010/main" val="274458015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iOS UIWebView JavaScript Bridge </a:t>
            </a:r>
            <a:r>
              <a:rPr lang="en-US" dirty="0" smtClean="0"/>
              <a:t>Countermeasures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7604"/>
            <a:ext cx="8229600" cy="4238559"/>
          </a:xfrm>
        </p:spPr>
        <p:txBody>
          <a:bodyPr/>
          <a:lstStyle/>
          <a:p>
            <a:r>
              <a:rPr lang="en-US" dirty="0" smtClean="0"/>
              <a:t>Input validation and output encoding of user input</a:t>
            </a:r>
          </a:p>
          <a:p>
            <a:r>
              <a:rPr lang="en-US" dirty="0" smtClean="0"/>
              <a:t>Be wary of code that performs reflection using tainted input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43123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Mozilla Rhino JavaScript Bridges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Developers want to use the same codebase for iOS, Android, and BlackBerry</a:t>
            </a:r>
          </a:p>
          <a:p>
            <a:r>
              <a:rPr lang="en-US" dirty="0" smtClean="0"/>
              <a:t>One way to do that is to use JavaScript</a:t>
            </a:r>
          </a:p>
          <a:p>
            <a:r>
              <a:rPr lang="en-US" dirty="0" smtClean="0"/>
              <a:t>One way to use JavaScript is with the Mozilla Rhino JavaScript engine</a:t>
            </a:r>
          </a:p>
          <a:p>
            <a:pPr lvl="1"/>
            <a:r>
              <a:rPr lang="en-US" dirty="0" smtClean="0"/>
              <a:t>Licensed to Sun</a:t>
            </a:r>
          </a:p>
          <a:p>
            <a:pPr lvl="1"/>
            <a:r>
              <a:rPr lang="en-US" dirty="0" smtClean="0"/>
              <a:t>Has LiveConnect which allows JavaScript to interact with Java objects directly</a:t>
            </a:r>
          </a:p>
          <a:p>
            <a:pPr lvl="1"/>
            <a:r>
              <a:rPr lang="en-US" dirty="0" smtClean="0"/>
              <a:t>Convenient but insecure; can run code based on user inputs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211677" y="192288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46145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Mozilla Rhino JavaScript Bridges Countermeasures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92218"/>
            <a:ext cx="8229600" cy="3833945"/>
          </a:xfrm>
        </p:spPr>
        <p:txBody>
          <a:bodyPr/>
          <a:lstStyle/>
          <a:p>
            <a:r>
              <a:rPr lang="en-US" dirty="0" smtClean="0"/>
              <a:t>Developers who use Rhino must sandbox their code</a:t>
            </a:r>
          </a:p>
          <a:p>
            <a:r>
              <a:rPr lang="en-US" dirty="0" smtClean="0"/>
              <a:t>It's possible to whitelist based on full class names, and to limit accessible fields</a:t>
            </a:r>
          </a:p>
          <a:p>
            <a:r>
              <a:rPr lang="en-US" dirty="0" smtClean="0"/>
              <a:t>But developers have to include custom code to do it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211677" y="192288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742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 of SSO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 is a HTTP redirect (302 or 303) that redirects to the IdP</a:t>
            </a:r>
          </a:p>
          <a:p>
            <a:r>
              <a:rPr lang="en-US" dirty="0" smtClean="0"/>
              <a:t>5. After successful authentication, the IdP builds a SAML assertion</a:t>
            </a:r>
          </a:p>
          <a:p>
            <a:pPr lvl="1"/>
            <a:r>
              <a:rPr lang="en-US" dirty="0" smtClean="0"/>
              <a:t>Describing who the user is and relevant authorization information</a:t>
            </a:r>
          </a:p>
          <a:p>
            <a:pPr lvl="1"/>
            <a:r>
              <a:rPr lang="en-US" dirty="0" smtClean="0"/>
              <a:t>Signed via XML Signature 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442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SAML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Collusion</a:t>
            </a:r>
          </a:p>
          <a:p>
            <a:pPr lvl="1"/>
            <a:r>
              <a:rPr lang="en-US" dirty="0" smtClean="0"/>
              <a:t>Two or more systems (such as SPs) may collude against users or the IdP</a:t>
            </a:r>
          </a:p>
          <a:p>
            <a:r>
              <a:rPr lang="en-US" dirty="0" smtClean="0"/>
              <a:t>Denial of Service</a:t>
            </a:r>
          </a:p>
          <a:p>
            <a:pPr lvl="1"/>
            <a:r>
              <a:rPr lang="en-US" dirty="0" smtClean="0"/>
              <a:t>XML-based attacks could bring down the servers</a:t>
            </a:r>
          </a:p>
        </p:txBody>
      </p:sp>
    </p:spTree>
    <p:extLst>
      <p:ext uri="{BB962C8B-B14F-4D97-AF65-F5344CB8AC3E}">
        <p14:creationId xmlns:p14="http://schemas.microsoft.com/office/powerpoint/2010/main" val="2010166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SAML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Man-in-the-middle</a:t>
            </a:r>
          </a:p>
          <a:p>
            <a:pPr lvl="1"/>
            <a:r>
              <a:rPr lang="en-US" dirty="0" smtClean="0"/>
              <a:t>Attacker could intercept SAML assertions, user credentials, or session identifiers and hijack accounts</a:t>
            </a:r>
          </a:p>
          <a:p>
            <a:pPr lvl="1"/>
            <a:r>
              <a:rPr lang="en-US" dirty="0" smtClean="0"/>
              <a:t>Mitigation: use TLS or IPsec, or </a:t>
            </a:r>
          </a:p>
          <a:p>
            <a:pPr lvl="1"/>
            <a:r>
              <a:rPr lang="en-US" dirty="0" smtClean="0"/>
              <a:t>Message-level encryption and integrity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43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8248"/>
          </a:xfrm>
        </p:spPr>
        <p:txBody>
          <a:bodyPr/>
          <a:lstStyle/>
          <a:p>
            <a:r>
              <a:rPr lang="en-US" dirty="0" smtClean="0"/>
              <a:t>General SAML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6782"/>
            <a:ext cx="8229600" cy="4999382"/>
          </a:xfrm>
        </p:spPr>
        <p:txBody>
          <a:bodyPr/>
          <a:lstStyle/>
          <a:p>
            <a:r>
              <a:rPr lang="en-US" dirty="0" smtClean="0"/>
              <a:t>Replay attacks</a:t>
            </a:r>
          </a:p>
          <a:p>
            <a:pPr lvl="1"/>
            <a:r>
              <a:rPr lang="en-US" dirty="0" smtClean="0"/>
              <a:t>Hostile SP could replay a received SAML assertion from a user/IdP to a second SP</a:t>
            </a:r>
          </a:p>
          <a:p>
            <a:pPr lvl="1"/>
            <a:r>
              <a:rPr lang="en-US" dirty="0" smtClean="0"/>
              <a:t>If the second SP accepts the assertion, the hostile SP can impersonate the victim</a:t>
            </a:r>
          </a:p>
          <a:p>
            <a:r>
              <a:rPr lang="en-US" dirty="0" smtClean="0"/>
              <a:t>Session hijacking</a:t>
            </a:r>
          </a:p>
          <a:p>
            <a:pPr lvl="1"/>
            <a:r>
              <a:rPr lang="en-US" dirty="0" smtClean="0"/>
              <a:t>Attacker acquires or predicts the session identifier</a:t>
            </a:r>
          </a:p>
          <a:p>
            <a:pPr lvl="1"/>
            <a:r>
              <a:rPr lang="en-US" dirty="0" smtClean="0"/>
              <a:t>May steal session identifier with MITM or XSS</a:t>
            </a:r>
          </a:p>
          <a:p>
            <a:pPr lvl="1"/>
            <a:r>
              <a:rPr lang="en-US" dirty="0" smtClean="0"/>
              <a:t>Session fixation vulnerability may allow an attacker to fixate the session identifier to a fixed 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058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2424</TotalTime>
  <Words>2152</Words>
  <Application>Microsoft Macintosh PowerPoint</Application>
  <PresentationFormat>On-screen Show (4:3)</PresentationFormat>
  <Paragraphs>294</Paragraphs>
  <Slides>56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Office Theme</vt:lpstr>
      <vt:lpstr>Ch 6: Mobile Services and Mobile Web (Part 2)</vt:lpstr>
      <vt:lpstr>SAML Security Assertion Markup Language</vt:lpstr>
      <vt:lpstr>What SAML Does</vt:lpstr>
      <vt:lpstr>Three Use Cases for SAML</vt:lpstr>
      <vt:lpstr>SAML SP-Initiated Web Browser SSO</vt:lpstr>
      <vt:lpstr>Details of SSO</vt:lpstr>
      <vt:lpstr>General SAML Threats</vt:lpstr>
      <vt:lpstr>General SAML Threats</vt:lpstr>
      <vt:lpstr>General SAML Threats</vt:lpstr>
      <vt:lpstr>Modified SAML Assertion</vt:lpstr>
      <vt:lpstr>XML Signature Wrapping (XSW) Attacks </vt:lpstr>
      <vt:lpstr>Structure of a Normal SAML Response</vt:lpstr>
      <vt:lpstr>XML Signature Processing</vt:lpstr>
      <vt:lpstr>Signature Exclusion Attack</vt:lpstr>
      <vt:lpstr>Adding Assertions</vt:lpstr>
      <vt:lpstr>PowerPoint Presentation</vt:lpstr>
      <vt:lpstr>Safest Systems</vt:lpstr>
      <vt:lpstr>XML Signature Wrapping Countermeasures</vt:lpstr>
      <vt:lpstr>Mobile Web Browser and WebView Security</vt:lpstr>
      <vt:lpstr>Cross-Platform Development Frameworks</vt:lpstr>
      <vt:lpstr>URI Schemes</vt:lpstr>
      <vt:lpstr>tel: on iOS</vt:lpstr>
      <vt:lpstr>tel: on Android</vt:lpstr>
      <vt:lpstr>Exploiting Custom URI Schemes</vt:lpstr>
      <vt:lpstr>Exploiting Custom URI Schemes</vt:lpstr>
      <vt:lpstr>Exploiting Custom URI Schemes</vt:lpstr>
      <vt:lpstr>Abusing Custom URI Schemes via Skype</vt:lpstr>
      <vt:lpstr>Abusing USSD (Unstructured Supplementary Service Data) Codes</vt:lpstr>
      <vt:lpstr>Testing for USSD Vulnerability</vt:lpstr>
      <vt:lpstr>Exploits Abusing USSD Codes</vt:lpstr>
      <vt:lpstr>Custom URI Schemes in Android</vt:lpstr>
      <vt:lpstr>Defines a someapp: Scheme</vt:lpstr>
      <vt:lpstr>Malicious Webpage to Send an SMS</vt:lpstr>
      <vt:lpstr>Android Custom URI Scheme Countermeasures</vt:lpstr>
      <vt:lpstr>Custom URI Schemes on iOS</vt:lpstr>
      <vt:lpstr>Effects of the Custom Scheme</vt:lpstr>
      <vt:lpstr>iOS Custom URI Scheme Countermeasures</vt:lpstr>
      <vt:lpstr>Exploiting JavaScript Bridges</vt:lpstr>
      <vt:lpstr>WebView</vt:lpstr>
      <vt:lpstr>JavaScript Bridges</vt:lpstr>
      <vt:lpstr>Android addJavaScriptInterface WebView Injection</vt:lpstr>
      <vt:lpstr>Same Origin Policy</vt:lpstr>
      <vt:lpstr>FileUtils Object</vt:lpstr>
      <vt:lpstr>Severity of the Risk</vt:lpstr>
      <vt:lpstr>Reflection</vt:lpstr>
      <vt:lpstr>Android WebView Injection Countermeasures</vt:lpstr>
      <vt:lpstr>Android WebView Injection Countermeasures</vt:lpstr>
      <vt:lpstr>Android WebView JavaScript Bridge Exploitation via shouldInterceptRequest</vt:lpstr>
      <vt:lpstr>Exploit Code</vt:lpstr>
      <vt:lpstr>Android WebView JavaScript Bridge Exploitation Countermeasures</vt:lpstr>
      <vt:lpstr>iOS UIWebView JavaScript Bridge Exploitation</vt:lpstr>
      <vt:lpstr>Reflection Attack</vt:lpstr>
      <vt:lpstr>Exploit Code</vt:lpstr>
      <vt:lpstr>iOS UIWebView JavaScript Bridge Countermeasures</vt:lpstr>
      <vt:lpstr>Mozilla Rhino JavaScript Bridges</vt:lpstr>
      <vt:lpstr>Mozilla Rhino JavaScript Bridges Countermeasures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Bowne</dc:creator>
  <cp:lastModifiedBy>Sam Bowne</cp:lastModifiedBy>
  <cp:revision>820</cp:revision>
  <dcterms:created xsi:type="dcterms:W3CDTF">2014-12-24T16:02:14Z</dcterms:created>
  <dcterms:modified xsi:type="dcterms:W3CDTF">2015-03-11T22:10:53Z</dcterms:modified>
</cp:coreProperties>
</file>