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60" r:id="rId5"/>
    <p:sldId id="259" r:id="rId6"/>
    <p:sldId id="287" r:id="rId7"/>
    <p:sldId id="288" r:id="rId8"/>
    <p:sldId id="289" r:id="rId9"/>
    <p:sldId id="290" r:id="rId10"/>
    <p:sldId id="291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77" r:id="rId29"/>
    <p:sldId id="281" r:id="rId30"/>
    <p:sldId id="279" r:id="rId31"/>
    <p:sldId id="280" r:id="rId32"/>
    <p:sldId id="282" r:id="rId33"/>
    <p:sldId id="283" r:id="rId34"/>
    <p:sldId id="284" r:id="rId35"/>
    <p:sldId id="285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6" r:id="rId50"/>
    <p:sldId id="305" r:id="rId51"/>
    <p:sldId id="307" r:id="rId52"/>
    <p:sldId id="309" r:id="rId53"/>
    <p:sldId id="310" r:id="rId54"/>
    <p:sldId id="308" r:id="rId55"/>
    <p:sldId id="311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9" autoAdjust="0"/>
    <p:restoredTop sz="94737" autoAdjust="0"/>
  </p:normalViewPr>
  <p:slideViewPr>
    <p:cSldViewPr snapToGrid="0" snapToObjects="1">
      <p:cViewPr varScale="1">
        <p:scale>
          <a:sx n="73" d="100"/>
          <a:sy n="73" d="100"/>
        </p:scale>
        <p:origin x="-7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38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7377-594C-6F44-97BE-8EF931D5164D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F34-723A-054B-9E24-730575998F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3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2C47-2840-9045-93D0-9E56F1EDACA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6217"/>
            <a:ext cx="7772400" cy="1470025"/>
          </a:xfrm>
        </p:spPr>
        <p:txBody>
          <a:bodyPr/>
          <a:lstStyle/>
          <a:p>
            <a:r>
              <a:rPr lang="en-US" dirty="0" smtClean="0"/>
              <a:t>Ch 7: Mobile Device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052" y="3886199"/>
            <a:ext cx="4052148" cy="248348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CNIT 128: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Hacking Mobile Devices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57" y="3153819"/>
            <a:ext cx="2844800" cy="3492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11: MaaS360 from IBM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as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416431" cy="46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0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Categories of MDM Frameworks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</a:t>
            </a:r>
            <a:r>
              <a:rPr lang="en-US" dirty="0" smtClean="0"/>
              <a:t>-Centric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088"/>
            <a:ext cx="8229600" cy="4525963"/>
          </a:xfrm>
        </p:spPr>
        <p:txBody>
          <a:bodyPr/>
          <a:lstStyle/>
          <a:p>
            <a:r>
              <a:rPr lang="en-US" dirty="0" smtClean="0"/>
              <a:t>Leverages platform capabilities and feature sets</a:t>
            </a:r>
          </a:p>
          <a:p>
            <a:r>
              <a:rPr lang="en-US" dirty="0" smtClean="0"/>
              <a:t>To configure, secure, and harden the mobile device</a:t>
            </a:r>
          </a:p>
          <a:p>
            <a:r>
              <a:rPr lang="en-US" dirty="0" smtClean="0"/>
              <a:t>Uses underlying framework to detect changes in device security and configuration</a:t>
            </a:r>
          </a:p>
          <a:p>
            <a:r>
              <a:rPr lang="en-US" dirty="0" smtClean="0"/>
              <a:t>Includes: MobileIron, AirWatch, and Tangoe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9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Data-Centric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Focuses on securing data/content of interest</a:t>
            </a:r>
          </a:p>
          <a:p>
            <a:pPr lvl="1"/>
            <a:r>
              <a:rPr lang="en-US" dirty="0" smtClean="0"/>
              <a:t>Not on controlling or securing the whole device</a:t>
            </a:r>
          </a:p>
          <a:p>
            <a:r>
              <a:rPr lang="en-US" dirty="0" smtClean="0"/>
              <a:t>Ensures security and integrity of data</a:t>
            </a:r>
          </a:p>
          <a:p>
            <a:pPr lvl="1"/>
            <a:r>
              <a:rPr lang="en-US" dirty="0" smtClean="0"/>
              <a:t>Without relying on platform capabilities</a:t>
            </a:r>
          </a:p>
          <a:p>
            <a:r>
              <a:rPr lang="en-US" dirty="0" smtClean="0"/>
              <a:t>Relies on a custom mobile app</a:t>
            </a:r>
          </a:p>
          <a:p>
            <a:r>
              <a:rPr lang="en-US" dirty="0" smtClean="0"/>
              <a:t>Example: Good for 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3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Combines platform MDM framework with solution-specific features</a:t>
            </a:r>
          </a:p>
          <a:p>
            <a:r>
              <a:rPr lang="en-US" dirty="0" smtClean="0"/>
              <a:t>Protects data and provides device management</a:t>
            </a:r>
          </a:p>
        </p:txBody>
      </p:sp>
    </p:spTree>
    <p:extLst>
      <p:ext uri="{BB962C8B-B14F-4D97-AF65-F5344CB8AC3E}">
        <p14:creationId xmlns:p14="http://schemas.microsoft.com/office/powerpoint/2010/main" val="103328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Common Features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6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 and enforce policies and restrictions on mobile devices</a:t>
            </a:r>
          </a:p>
          <a:p>
            <a:r>
              <a:rPr lang="en-US" dirty="0" smtClean="0"/>
              <a:t>Provide access to resources controlled by the MDM server</a:t>
            </a:r>
          </a:p>
          <a:p>
            <a:r>
              <a:rPr lang="en-US" dirty="0" smtClean="0"/>
              <a:t>Often use MDM client apps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3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Provisioning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3-16 at 2.1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3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Provisioning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Installed on the device by the MDM client</a:t>
            </a:r>
          </a:p>
          <a:p>
            <a:r>
              <a:rPr lang="en-US" dirty="0" smtClean="0"/>
              <a:t>An XML or text  file</a:t>
            </a:r>
          </a:p>
          <a:p>
            <a:r>
              <a:rPr lang="en-US" dirty="0" smtClean="0"/>
              <a:t>Specifies configuration and provisioning information for the mobile device</a:t>
            </a:r>
          </a:p>
          <a:p>
            <a:r>
              <a:rPr lang="en-US" dirty="0" smtClean="0"/>
              <a:t>May be</a:t>
            </a:r>
          </a:p>
          <a:p>
            <a:pPr lvl="1"/>
            <a:r>
              <a:rPr lang="en-US" dirty="0" smtClean="0"/>
              <a:t>Plan-text</a:t>
            </a:r>
          </a:p>
          <a:p>
            <a:pPr lvl="1"/>
            <a:r>
              <a:rPr lang="en-US" dirty="0" smtClean="0"/>
              <a:t>Signed</a:t>
            </a:r>
          </a:p>
          <a:p>
            <a:pPr lvl="1"/>
            <a:r>
              <a:rPr lang="en-US" dirty="0" smtClean="0"/>
              <a:t>Encrypted &amp; 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53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Device receives a provisioning profile; it's verified and decrypted, then parsed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Mobile platform populates system files with the configuration information required to enforce policies from the provisioning profile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 files are parsed by system services and implement the configuration settings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8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MDM?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Frameworks that control, monitor, and manage mobile devices</a:t>
            </a:r>
          </a:p>
          <a:p>
            <a:r>
              <a:rPr lang="en-US" dirty="0" smtClean="0"/>
              <a:t>Deployed across enterprises or service providers</a:t>
            </a:r>
          </a:p>
          <a:p>
            <a:r>
              <a:rPr lang="en-US" dirty="0" smtClean="0"/>
              <a:t>Provide these functions remotely:</a:t>
            </a:r>
          </a:p>
          <a:p>
            <a:pPr lvl="1"/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Manage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48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MDM server sends provisioning profiles through Apple's Mail client (ActiveSync) or the MDM app installed on the device</a:t>
            </a:r>
          </a:p>
          <a:p>
            <a:r>
              <a:rPr lang="en-US" dirty="0" smtClean="0"/>
              <a:t>Mobile device stores the profiles at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/private/var/mobile/Library/ConfigurationProfiles</a:t>
            </a:r>
          </a:p>
          <a:p>
            <a:r>
              <a:rPr lang="en-US" dirty="0" smtClean="0"/>
              <a:t>Stored as XML files (plists) with </a:t>
            </a:r>
            <a:r>
              <a:rPr lang="en-US" b="1" dirty="0" smtClean="0"/>
              <a:t>.stub </a:t>
            </a:r>
            <a:r>
              <a:rPr lang="en-US" dirty="0" smtClean="0"/>
              <a:t>file extensions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90464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Provisioning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Plist files </a:t>
            </a:r>
            <a:r>
              <a:rPr lang="en-US" dirty="0"/>
              <a:t>with .stub </a:t>
            </a:r>
            <a:r>
              <a:rPr lang="en-US" dirty="0" smtClean="0"/>
              <a:t>extensions</a:t>
            </a:r>
            <a:endParaRPr lang="en-US" dirty="0"/>
          </a:p>
        </p:txBody>
      </p:sp>
      <p:pic>
        <p:nvPicPr>
          <p:cNvPr id="4" name="Picture 3" descr="Screen Shot 2015-03-18 at 9.35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90336"/>
            <a:ext cx="8561601" cy="211693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07490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399"/>
          </a:xfrm>
        </p:spPr>
        <p:txBody>
          <a:bodyPr/>
          <a:lstStyle/>
          <a:p>
            <a:r>
              <a:rPr lang="en-US" dirty="0" smtClean="0"/>
              <a:t>Sample of iOS Provisioning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3-18 at 9.3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09" y="1274107"/>
            <a:ext cx="6401260" cy="545505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42016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399"/>
          </a:xfrm>
        </p:spPr>
        <p:txBody>
          <a:bodyPr/>
          <a:lstStyle/>
          <a:p>
            <a:r>
              <a:rPr lang="en-US" dirty="0" smtClean="0"/>
              <a:t>Sample of iOS Provisioning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03-18 at 9.36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1" y="1370399"/>
            <a:ext cx="7306370" cy="520002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664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Verify and store provisioning profile in .stub files</a:t>
            </a:r>
          </a:p>
          <a:p>
            <a:r>
              <a:rPr lang="en-US" dirty="0" smtClean="0"/>
              <a:t>Profile installation</a:t>
            </a:r>
          </a:p>
          <a:p>
            <a:pPr lvl="1"/>
            <a:r>
              <a:rPr lang="en-US" dirty="0" smtClean="0"/>
              <a:t>Parsing the profile</a:t>
            </a:r>
          </a:p>
          <a:p>
            <a:pPr lvl="1"/>
            <a:r>
              <a:rPr lang="en-US" dirty="0" smtClean="0"/>
              <a:t>Updating appropriate system files to enforce policies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7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Files Populated in 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33676"/>
            <a:ext cx="8229600" cy="2592487"/>
          </a:xfrm>
        </p:spPr>
        <p:txBody>
          <a:bodyPr/>
          <a:lstStyle/>
          <a:p>
            <a:r>
              <a:rPr lang="en-US" dirty="0" smtClean="0"/>
              <a:t>EffectiveUserSettings.plist and</a:t>
            </a:r>
          </a:p>
          <a:p>
            <a:r>
              <a:rPr lang="en-US" dirty="0" smtClean="0"/>
              <a:t>Truth.plist</a:t>
            </a:r>
          </a:p>
          <a:p>
            <a:pPr lvl="1"/>
            <a:r>
              <a:rPr lang="en-US" dirty="0" smtClean="0"/>
              <a:t>System files that determine an iOS device's security posture</a:t>
            </a:r>
          </a:p>
          <a:p>
            <a:pPr lvl="1"/>
            <a:r>
              <a:rPr lang="en-US" dirty="0" smtClean="0"/>
              <a:t>Truth.plist contains PIN/passcode policies, device restrictions, device timeout, etc.</a:t>
            </a:r>
            <a:endParaRPr lang="en-US" dirty="0"/>
          </a:p>
        </p:txBody>
      </p:sp>
      <p:pic>
        <p:nvPicPr>
          <p:cNvPr id="4" name="Picture 3" descr="Screen Shot 2015-03-18 at 9.36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153017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7585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094"/>
          </a:xfrm>
        </p:spPr>
        <p:txBody>
          <a:bodyPr/>
          <a:lstStyle/>
          <a:p>
            <a:r>
              <a:rPr lang="en-US" dirty="0" smtClean="0"/>
              <a:t>Truth.plist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3-18 at 9.3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04" y="1281403"/>
            <a:ext cx="6382852" cy="544191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6911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094"/>
          </a:xfrm>
        </p:spPr>
        <p:txBody>
          <a:bodyPr/>
          <a:lstStyle/>
          <a:p>
            <a:r>
              <a:rPr lang="en-US" dirty="0" smtClean="0"/>
              <a:t>Truth.plist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03-18 at 9.37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41" y="1404668"/>
            <a:ext cx="4891833" cy="530609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0671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Provisioning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system files repopulated</a:t>
            </a:r>
          </a:p>
          <a:p>
            <a:r>
              <a:rPr lang="en-US" dirty="0" smtClean="0"/>
              <a:t>Profile is considered installed</a:t>
            </a:r>
          </a:p>
          <a:p>
            <a:r>
              <a:rPr lang="en-US" dirty="0" smtClean="0"/>
              <a:t>Status updated to the MDM server</a:t>
            </a:r>
          </a:p>
          <a:p>
            <a:r>
              <a:rPr lang="en-US" dirty="0" smtClean="0"/>
              <a:t>Server grants access to protected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MDM for Android works the same way</a:t>
            </a:r>
          </a:p>
          <a:p>
            <a:r>
              <a:rPr lang="en-US" dirty="0" smtClean="0"/>
              <a:t>Files are different in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2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MDM Frameworks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 and features that administrators can control and enforce</a:t>
            </a:r>
          </a:p>
          <a:p>
            <a:r>
              <a:rPr lang="en-US" dirty="0" smtClean="0"/>
              <a:t>iOS, Android and BlackBerry</a:t>
            </a:r>
          </a:p>
          <a:p>
            <a:pPr lvl="1"/>
            <a:r>
              <a:rPr lang="en-US" dirty="0" smtClean="0"/>
              <a:t>Each provide their own MDM frameworks</a:t>
            </a:r>
          </a:p>
          <a:p>
            <a:r>
              <a:rPr lang="en-US" dirty="0" smtClean="0"/>
              <a:t>MDM solutions from third parties</a:t>
            </a:r>
          </a:p>
          <a:p>
            <a:pPr lvl="1"/>
            <a:r>
              <a:rPr lang="en-US" dirty="0" smtClean="0"/>
              <a:t>MobileIron</a:t>
            </a:r>
          </a:p>
          <a:p>
            <a:pPr lvl="1"/>
            <a:r>
              <a:rPr lang="en-US" dirty="0" smtClean="0"/>
              <a:t>AirWatch</a:t>
            </a:r>
          </a:p>
          <a:p>
            <a:pPr lvl="1"/>
            <a:r>
              <a:rPr lang="en-US" dirty="0" smtClean="0"/>
              <a:t>BlackBerry Enterprise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98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Bypassing MDM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53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MDM Policy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a jailbroken or rooted device</a:t>
            </a:r>
          </a:p>
          <a:p>
            <a:r>
              <a:rPr lang="en-US" dirty="0" smtClean="0"/>
              <a:t>Any user with sudo or root permission can modify system files</a:t>
            </a:r>
          </a:p>
          <a:p>
            <a:r>
              <a:rPr lang="en-US" dirty="0" smtClean="0"/>
              <a:t>Can modify </a:t>
            </a:r>
            <a:r>
              <a:rPr lang="en-US" b="1" dirty="0" smtClean="0"/>
              <a:t>Truth.Plist</a:t>
            </a:r>
          </a:p>
          <a:p>
            <a:pPr lvl="1"/>
            <a:r>
              <a:rPr lang="en-US" dirty="0" smtClean="0"/>
              <a:t>To change passcode restrictions</a:t>
            </a:r>
          </a:p>
          <a:p>
            <a:r>
              <a:rPr lang="en-US" dirty="0" smtClean="0"/>
              <a:t>Mitigation</a:t>
            </a:r>
          </a:p>
          <a:p>
            <a:pPr lvl="1"/>
            <a:r>
              <a:rPr lang="en-US" dirty="0" smtClean="0"/>
              <a:t>Proprietary jailbreak detection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6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18"/>
            <a:ext cx="8229600" cy="10117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Enabling Simple Numerical Passcode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678"/>
            <a:ext cx="8229600" cy="5003485"/>
          </a:xfrm>
        </p:spPr>
        <p:txBody>
          <a:bodyPr/>
          <a:lstStyle/>
          <a:p>
            <a:r>
              <a:rPr lang="en-US" dirty="0" smtClean="0"/>
              <a:t>Set </a:t>
            </a:r>
            <a:r>
              <a:rPr lang="en-US" b="1" dirty="0" smtClean="0">
                <a:latin typeface="Courier New"/>
                <a:cs typeface="Courier New"/>
              </a:rPr>
              <a:t>allowSimple</a:t>
            </a:r>
            <a:r>
              <a:rPr lang="en-US" dirty="0" smtClean="0"/>
              <a:t> to </a:t>
            </a:r>
            <a:r>
              <a:rPr lang="en-US" b="1" dirty="0">
                <a:latin typeface="Courier New"/>
                <a:cs typeface="Courier New"/>
              </a:rPr>
              <a:t>true</a:t>
            </a:r>
          </a:p>
          <a:p>
            <a:r>
              <a:rPr lang="en-US" dirty="0" smtClean="0"/>
              <a:t>Set </a:t>
            </a:r>
            <a:r>
              <a:rPr lang="en-US" b="1" dirty="0">
                <a:latin typeface="Courier New"/>
                <a:cs typeface="Courier New"/>
              </a:rPr>
              <a:t>requireAlphaNumeric</a:t>
            </a:r>
            <a:r>
              <a:rPr lang="en-US" dirty="0" smtClean="0"/>
              <a:t> to </a:t>
            </a:r>
            <a:r>
              <a:rPr lang="en-US" b="1" dirty="0">
                <a:latin typeface="Courier New"/>
                <a:cs typeface="Courier New"/>
              </a:rPr>
              <a:t>false</a:t>
            </a:r>
          </a:p>
        </p:txBody>
      </p:sp>
      <p:pic>
        <p:nvPicPr>
          <p:cNvPr id="4" name="Picture 3" descr="Screen Shot 2015-03-18 at 10.25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26" y="2610704"/>
            <a:ext cx="6235700" cy="3860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3355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918"/>
            <a:ext cx="8229600" cy="1011764"/>
          </a:xfrm>
        </p:spPr>
        <p:txBody>
          <a:bodyPr/>
          <a:lstStyle/>
          <a:p>
            <a:r>
              <a:rPr lang="en-US" dirty="0" smtClean="0"/>
              <a:t>Enabling No Passcode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678"/>
            <a:ext cx="8229600" cy="5003485"/>
          </a:xfrm>
        </p:spPr>
        <p:txBody>
          <a:bodyPr/>
          <a:lstStyle/>
          <a:p>
            <a:r>
              <a:rPr lang="en-US" dirty="0" smtClean="0"/>
              <a:t>Set </a:t>
            </a:r>
            <a:r>
              <a:rPr lang="en-US" b="1" dirty="0" smtClean="0">
                <a:latin typeface="Courier New"/>
                <a:cs typeface="Courier New"/>
              </a:rPr>
              <a:t>forcePIN </a:t>
            </a:r>
            <a:r>
              <a:rPr lang="en-US" dirty="0" smtClean="0"/>
              <a:t>to </a:t>
            </a:r>
            <a:r>
              <a:rPr lang="en-US" b="1" dirty="0">
                <a:latin typeface="Courier New"/>
                <a:cs typeface="Courier New"/>
              </a:rPr>
              <a:t>false</a:t>
            </a:r>
          </a:p>
        </p:txBody>
      </p:sp>
      <p:pic>
        <p:nvPicPr>
          <p:cNvPr id="5" name="Picture 4" descr="Screen Shot 2015-03-18 at 10.25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1" y="2885585"/>
            <a:ext cx="6501221" cy="298291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1492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54" y="-17918"/>
            <a:ext cx="9015146" cy="1011764"/>
          </a:xfrm>
        </p:spPr>
        <p:txBody>
          <a:bodyPr>
            <a:noAutofit/>
          </a:bodyPr>
          <a:lstStyle/>
          <a:p>
            <a:r>
              <a:rPr lang="en-US" sz="4000" dirty="0" smtClean="0"/>
              <a:t>Increase Number of Failed PIN Attempts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678"/>
            <a:ext cx="8229600" cy="5003485"/>
          </a:xfrm>
        </p:spPr>
        <p:txBody>
          <a:bodyPr/>
          <a:lstStyle/>
          <a:p>
            <a:r>
              <a:rPr lang="en-US" dirty="0" smtClean="0"/>
              <a:t>Set </a:t>
            </a:r>
            <a:r>
              <a:rPr lang="en-US" b="1" dirty="0" smtClean="0">
                <a:latin typeface="Courier New"/>
                <a:cs typeface="Courier New"/>
              </a:rPr>
              <a:t>maxFailedAttempts </a:t>
            </a:r>
            <a:r>
              <a:rPr lang="en-US" dirty="0" smtClean="0"/>
              <a:t>to a higher value</a:t>
            </a:r>
            <a:endParaRPr lang="en-US" b="1" dirty="0">
              <a:latin typeface="Courier New"/>
              <a:cs typeface="Courier New"/>
            </a:endParaRPr>
          </a:p>
        </p:txBody>
      </p:sp>
      <p:pic>
        <p:nvPicPr>
          <p:cNvPr id="4" name="Picture 3" descr="Screen Shot 2015-03-18 at 10.29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3" y="2805695"/>
            <a:ext cx="6477000" cy="2413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3125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54" y="-17918"/>
            <a:ext cx="9015146" cy="1011764"/>
          </a:xfrm>
        </p:spPr>
        <p:txBody>
          <a:bodyPr>
            <a:noAutofit/>
          </a:bodyPr>
          <a:lstStyle/>
          <a:p>
            <a:r>
              <a:rPr lang="en-US" sz="4000" dirty="0" smtClean="0"/>
              <a:t>Set Inactivity and Lock Grace Period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678"/>
            <a:ext cx="8229600" cy="5003485"/>
          </a:xfrm>
        </p:spPr>
        <p:txBody>
          <a:bodyPr/>
          <a:lstStyle/>
          <a:p>
            <a:r>
              <a:rPr lang="en-US" dirty="0" smtClean="0"/>
              <a:t>If a device locks due to inactivity, it can be unlocked without a passcode if it's within the </a:t>
            </a:r>
            <a:r>
              <a:rPr lang="en-US" b="1" dirty="0" smtClean="0"/>
              <a:t>grace period</a:t>
            </a:r>
            <a:endParaRPr lang="en-US" b="1" dirty="0">
              <a:latin typeface="Courier New"/>
              <a:cs typeface="Courier New"/>
            </a:endParaRPr>
          </a:p>
        </p:txBody>
      </p:sp>
      <p:pic>
        <p:nvPicPr>
          <p:cNvPr id="4" name="Picture 3" descr="Screen Shot 2015-03-18 at 10.29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46" y="2438033"/>
            <a:ext cx="5609731" cy="423591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1449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MDM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End-user can modify the provisioning profiles and system files</a:t>
            </a:r>
          </a:p>
          <a:p>
            <a:r>
              <a:rPr lang="en-US" dirty="0" smtClean="0"/>
              <a:t>Administrators need to detect those changes</a:t>
            </a:r>
          </a:p>
          <a:p>
            <a:r>
              <a:rPr lang="en-US" dirty="0" smtClean="0"/>
              <a:t>MDM client apps poll mobile devices to monitor their security posture (Check-In)</a:t>
            </a:r>
          </a:p>
          <a:p>
            <a:r>
              <a:rPr lang="en-US" dirty="0" smtClean="0"/>
              <a:t>If a device is out of compliance, MDM server can</a:t>
            </a:r>
          </a:p>
          <a:p>
            <a:pPr lvl="1"/>
            <a:r>
              <a:rPr lang="en-US" dirty="0" smtClean="0"/>
              <a:t>Remote wipe, remote lock, remote locate,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86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MDM Bypass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leading MDM solutions only monitored provisioning files</a:t>
            </a:r>
          </a:p>
          <a:p>
            <a:r>
              <a:rPr lang="en-US" dirty="0" smtClean="0"/>
              <a:t>Changes made to system files were undetected by the back-end servers</a:t>
            </a:r>
          </a:p>
          <a:p>
            <a:pPr lvl="1"/>
            <a:r>
              <a:rPr lang="en-US" dirty="0" smtClean="0"/>
              <a:t>Even though the devices were sending data indicating noncompliance</a:t>
            </a:r>
          </a:p>
          <a:p>
            <a:r>
              <a:rPr lang="en-US" dirty="0" smtClean="0"/>
              <a:t>This was patched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3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MDM Server-Client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3-18 at 3.0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6" y="1806737"/>
            <a:ext cx="8298614" cy="38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44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Patching and Modification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176"/>
            <a:ext cx="8229600" cy="4068987"/>
          </a:xfrm>
        </p:spPr>
        <p:txBody>
          <a:bodyPr/>
          <a:lstStyle/>
          <a:p>
            <a:r>
              <a:rPr lang="en-US" dirty="0" smtClean="0"/>
              <a:t>APK file can be decompiled to Smali code and modified</a:t>
            </a:r>
          </a:p>
          <a:p>
            <a:r>
              <a:rPr lang="en-US" dirty="0" smtClean="0"/>
              <a:t>Android accepts self-signed certificates</a:t>
            </a:r>
          </a:p>
          <a:p>
            <a:r>
              <a:rPr lang="en-US" dirty="0" smtClean="0"/>
              <a:t>Attacker can execute the PackageManager command at a Linux shell to install or uninstall packages silently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9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MDM Frameworks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Policies and features that administrators can control and enforce</a:t>
            </a:r>
          </a:p>
          <a:p>
            <a:r>
              <a:rPr lang="en-US" dirty="0" smtClean="0"/>
              <a:t>iOS, Android and BlackBerry</a:t>
            </a:r>
          </a:p>
          <a:p>
            <a:pPr lvl="1"/>
            <a:r>
              <a:rPr lang="en-US" dirty="0" smtClean="0"/>
              <a:t>Each provide their own MDM frameworks</a:t>
            </a:r>
          </a:p>
          <a:p>
            <a:pPr lvl="1"/>
            <a:r>
              <a:rPr lang="en-US" dirty="0" smtClean="0"/>
              <a:t>Third-party vendors develop products that use the frameworks</a:t>
            </a:r>
          </a:p>
        </p:txBody>
      </p:sp>
    </p:spTree>
    <p:extLst>
      <p:ext uri="{BB962C8B-B14F-4D97-AF65-F5344CB8AC3E}">
        <p14:creationId xmlns:p14="http://schemas.microsoft.com/office/powerpoint/2010/main" val="2346619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Smali Code for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176"/>
            <a:ext cx="8229600" cy="40689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3-18 at 3.05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0764"/>
            <a:ext cx="8303378" cy="41382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9088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Modification </a:t>
            </a:r>
            <a:br>
              <a:rPr lang="en-US" dirty="0" smtClean="0"/>
            </a:br>
            <a:r>
              <a:rPr lang="en-US" dirty="0" smtClean="0"/>
              <a:t>(on Jailbroken Devices)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065"/>
            <a:ext cx="8229600" cy="4051098"/>
          </a:xfrm>
        </p:spPr>
        <p:txBody>
          <a:bodyPr/>
          <a:lstStyle/>
          <a:p>
            <a:r>
              <a:rPr lang="en-US" dirty="0" smtClean="0"/>
              <a:t>Code can be injected into running processes with MobileSubstrate</a:t>
            </a:r>
          </a:p>
          <a:p>
            <a:r>
              <a:rPr lang="en-US" dirty="0" smtClean="0"/>
              <a:t>Allows runtime patching of system functions</a:t>
            </a:r>
          </a:p>
          <a:p>
            <a:r>
              <a:rPr lang="en-US" dirty="0" smtClean="0"/>
              <a:t>Captain Hook and Logo are widely used frameworks that use MobileSubstrate</a:t>
            </a:r>
          </a:p>
        </p:txBody>
      </p:sp>
    </p:spTree>
    <p:extLst>
      <p:ext uri="{BB962C8B-B14F-4D97-AF65-F5344CB8AC3E}">
        <p14:creationId xmlns:p14="http://schemas.microsoft.com/office/powerpoint/2010/main" val="333659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065"/>
            <a:ext cx="8229600" cy="4051098"/>
          </a:xfrm>
        </p:spPr>
        <p:txBody>
          <a:bodyPr/>
          <a:lstStyle/>
          <a:p>
            <a:r>
              <a:rPr lang="en-US" dirty="0" smtClean="0"/>
              <a:t>Prevents MDMs from detecting jailbroken devices</a:t>
            </a:r>
          </a:p>
          <a:p>
            <a:r>
              <a:rPr lang="en-US" dirty="0" smtClean="0"/>
              <a:t>Patched these functions to fool GOOD</a:t>
            </a:r>
            <a:endParaRPr lang="en-US" dirty="0"/>
          </a:p>
        </p:txBody>
      </p:sp>
      <p:pic>
        <p:nvPicPr>
          <p:cNvPr id="4" name="Picture 3" descr="Screen Shot 2015-03-18 at 3.5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2" y="4381268"/>
            <a:ext cx="8142408" cy="219092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86758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Decompiling and Debugging Apps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15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APK files can be converted to Smali or even Java code with</a:t>
            </a:r>
          </a:p>
          <a:p>
            <a:pPr lvl="1"/>
            <a:r>
              <a:rPr lang="en-US" dirty="0" smtClean="0"/>
              <a:t>apktool</a:t>
            </a:r>
          </a:p>
          <a:p>
            <a:pPr lvl="1"/>
            <a:r>
              <a:rPr lang="en-US" dirty="0" smtClean="0"/>
              <a:t>dex2jar</a:t>
            </a:r>
          </a:p>
          <a:p>
            <a:pPr lvl="1"/>
            <a:r>
              <a:rPr lang="en-US" dirty="0" smtClean="0"/>
              <a:t>JAD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8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Code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ProGuard changes some filenames to provide weak protection</a:t>
            </a:r>
          </a:p>
          <a:p>
            <a:r>
              <a:rPr lang="en-US" dirty="0" smtClean="0"/>
              <a:t>DashO is much more powerful</a:t>
            </a:r>
          </a:p>
          <a:p>
            <a:r>
              <a:rPr lang="en-US" dirty="0" smtClean="0"/>
              <a:t>All obfuscation is of limited utility</a:t>
            </a:r>
          </a:p>
          <a:p>
            <a:r>
              <a:rPr lang="en-US" dirty="0" smtClean="0"/>
              <a:t>A determined attacker can still modify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48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Apps written in Objective-C</a:t>
            </a:r>
          </a:p>
          <a:p>
            <a:r>
              <a:rPr lang="en-US" dirty="0" smtClean="0"/>
              <a:t>Compiled into low-level machine language</a:t>
            </a:r>
          </a:p>
          <a:p>
            <a:r>
              <a:rPr lang="en-US" dirty="0" smtClean="0"/>
              <a:t>Reverse-engineering tools:</a:t>
            </a:r>
          </a:p>
          <a:p>
            <a:pPr lvl="1"/>
            <a:r>
              <a:rPr lang="en-US" dirty="0" smtClean="0"/>
              <a:t>Class-dump</a:t>
            </a:r>
          </a:p>
          <a:p>
            <a:pPr lvl="1"/>
            <a:r>
              <a:rPr lang="en-US" dirty="0" smtClean="0"/>
              <a:t>Class-dump-x</a:t>
            </a:r>
          </a:p>
          <a:p>
            <a:pPr lvl="1"/>
            <a:r>
              <a:rPr lang="en-US" dirty="0" smtClean="0"/>
              <a:t>Class-dump-z</a:t>
            </a:r>
          </a:p>
          <a:p>
            <a:r>
              <a:rPr lang="en-US" dirty="0" smtClean="0"/>
              <a:t>Scan binary iOS apps to extract interface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2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Class Dump from an MDM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3-18 at 4.0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523467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3351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Anti-Decompilation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critical logic to low-level Simula-style programming languages such as C++ that don't use message passing</a:t>
            </a:r>
          </a:p>
          <a:p>
            <a:r>
              <a:rPr lang="en-US" dirty="0" smtClean="0"/>
              <a:t>Ensure more generic naming conventions for publicly exposed interfaces and declarations</a:t>
            </a:r>
          </a:p>
          <a:p>
            <a:r>
              <a:rPr lang="en-US" dirty="0" smtClean="0"/>
              <a:t>Strip symbols when deploying in XCode</a:t>
            </a:r>
          </a:p>
          <a:p>
            <a:r>
              <a:rPr lang="en-US" dirty="0" smtClean="0"/>
              <a:t>Use dynamic UI components for handling sensitive data and user input, not global variables (to avoid swizzling attacks)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88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Swizzling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to log all uses of a class</a:t>
            </a:r>
          </a:p>
          <a:p>
            <a:r>
              <a:rPr lang="en-US" dirty="0" smtClean="0"/>
              <a:t>Works on global objects</a:t>
            </a:r>
          </a:p>
          <a:p>
            <a:pPr lvl="1"/>
            <a:r>
              <a:rPr lang="en-US" dirty="0" smtClean="0"/>
              <a:t>Link Ch 7c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5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Five MDM Solutions (2015)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MobileIron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AirWatch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Citrix (XenMobile)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IBM (MaaS360)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Good Technology</a:t>
            </a:r>
          </a:p>
          <a:p>
            <a:pPr marL="914400" lvl="1" indent="-514350"/>
            <a:r>
              <a:rPr lang="en-US" dirty="0" smtClean="0"/>
              <a:t>Provides MDM without leveraging platform framework and support</a:t>
            </a:r>
          </a:p>
          <a:p>
            <a:r>
              <a:rPr lang="en-US" dirty="0" smtClean="0"/>
              <a:t>Link Ch 7a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03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Anti-Decompilation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all sensitive app logic in private methods, protocols, or anonymous methods</a:t>
            </a:r>
          </a:p>
          <a:p>
            <a:pPr lvl="1"/>
            <a:r>
              <a:rPr lang="en-US" dirty="0" smtClean="0"/>
              <a:t>To avoid swizzling attacks</a:t>
            </a:r>
          </a:p>
          <a:p>
            <a:r>
              <a:rPr lang="en-US" dirty="0" smtClean="0"/>
              <a:t>Anti-tamper techniques and solutions that inject guards and protections in the app</a:t>
            </a:r>
          </a:p>
          <a:p>
            <a:pPr lvl="1"/>
            <a:r>
              <a:rPr lang="en-US" dirty="0" smtClean="0"/>
              <a:t>Such as EnsureIT by Arxan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24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3-18 at 4.1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83" y="274638"/>
            <a:ext cx="3784600" cy="14351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3-18 at 4.15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48" y="2006128"/>
            <a:ext cx="5422900" cy="3098800"/>
          </a:xfrm>
          <a:prstGeom prst="rect">
            <a:avLst/>
          </a:prstGeom>
        </p:spPr>
      </p:pic>
      <p:pic>
        <p:nvPicPr>
          <p:cNvPr id="6" name="Picture 5" descr="Screen Shot 2015-03-18 at 4.15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7" y="5463370"/>
            <a:ext cx="8160293" cy="61202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31402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Detecting Jailbreaks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176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Jailbreak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iOS 4.2 can detect jailbreaks in the OS itself</a:t>
            </a:r>
          </a:p>
          <a:p>
            <a:r>
              <a:rPr lang="en-US" dirty="0" smtClean="0"/>
              <a:t>Other mobile platforms don't </a:t>
            </a:r>
          </a:p>
          <a:p>
            <a:r>
              <a:rPr lang="en-US" dirty="0" smtClean="0"/>
              <a:t>MDM solutions use local apps to detect jailbreaks</a:t>
            </a:r>
          </a:p>
          <a:p>
            <a:pPr lvl="1"/>
            <a:r>
              <a:rPr lang="en-US" dirty="0" smtClean="0"/>
              <a:t>Methods and effectiveness varies widely</a:t>
            </a:r>
          </a:p>
          <a:p>
            <a:pPr lvl="1"/>
            <a:r>
              <a:rPr lang="en-US" dirty="0" smtClean="0"/>
              <a:t>May just detect presence of Cydia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543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Jailbreak Detection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Cydia</a:t>
            </a:r>
          </a:p>
          <a:p>
            <a:pPr lvl="1"/>
            <a:r>
              <a:rPr lang="en-US" dirty="0" smtClean="0"/>
              <a:t>Try writing files with fopen() to look for specific files, and/or look for su</a:t>
            </a:r>
          </a:p>
          <a:p>
            <a:r>
              <a:rPr lang="en-US" dirty="0" smtClean="0"/>
              <a:t>Bypass: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Scan app binaries for interface names such as isDeviceJailBroken and checkDeviceSecurity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Dynamically patch those methods with MobileSubstrate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811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Jailbreak Detection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Don't install Cydia</a:t>
            </a:r>
          </a:p>
          <a:p>
            <a:r>
              <a:rPr lang="en-US" dirty="0" smtClean="0"/>
              <a:t>MDMs responded by detecting</a:t>
            </a:r>
          </a:p>
          <a:p>
            <a:pPr lvl="1"/>
            <a:r>
              <a:rPr lang="en-US" dirty="0" smtClean="0"/>
              <a:t>su, apt-get, or file-write permissions</a:t>
            </a:r>
          </a:p>
          <a:p>
            <a:r>
              <a:rPr lang="en-US" dirty="0" smtClean="0"/>
              <a:t>Those detections still use method calls and platform features that can be circumvented by skilled attackers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68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Jailbreak Detection Bypass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6738"/>
            <a:ext cx="8229600" cy="4319425"/>
          </a:xfrm>
        </p:spPr>
        <p:txBody>
          <a:bodyPr/>
          <a:lstStyle/>
          <a:p>
            <a:r>
              <a:rPr lang="en-US" dirty="0" smtClean="0"/>
              <a:t>Perform multiple checks at different locations in the app code</a:t>
            </a:r>
          </a:p>
          <a:p>
            <a:r>
              <a:rPr lang="en-US" dirty="0" smtClean="0"/>
              <a:t>Move jailbreak detection logic to C++</a:t>
            </a:r>
          </a:p>
          <a:p>
            <a:r>
              <a:rPr lang="en-US" dirty="0" smtClean="0"/>
              <a:t>Perform compensatory controls and actions on the server rather than on-device logic</a:t>
            </a:r>
          </a:p>
          <a:p>
            <a:r>
              <a:rPr lang="en-US" dirty="0" smtClean="0"/>
              <a:t>Implement anti-debugging and/or code obfuscation tools/techniques like Arxan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675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 Wipe and Lock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740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Wipe and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of the most widely used features in MDM solutions</a:t>
            </a:r>
          </a:p>
          <a:p>
            <a:r>
              <a:rPr lang="en-US" dirty="0" smtClean="0"/>
              <a:t>Response to a security incident</a:t>
            </a:r>
          </a:p>
          <a:p>
            <a:pPr lvl="1"/>
            <a:r>
              <a:rPr lang="en-US" dirty="0" smtClean="0"/>
              <a:t>Device lost</a:t>
            </a:r>
          </a:p>
          <a:p>
            <a:pPr lvl="1"/>
            <a:r>
              <a:rPr lang="en-US" dirty="0" smtClean="0"/>
              <a:t>Device breached</a:t>
            </a:r>
          </a:p>
          <a:p>
            <a:pPr lvl="1"/>
            <a:r>
              <a:rPr lang="en-US" dirty="0" smtClean="0"/>
              <a:t>Device out of compliance with security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092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Prevent Remote Wipe and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9845"/>
            <a:ext cx="8229600" cy="4176318"/>
          </a:xfrm>
        </p:spPr>
        <p:txBody>
          <a:bodyPr/>
          <a:lstStyle/>
          <a:p>
            <a:r>
              <a:rPr lang="en-US" dirty="0" smtClean="0"/>
              <a:t>Put device in Airplane Mode</a:t>
            </a:r>
          </a:p>
          <a:p>
            <a:r>
              <a:rPr lang="en-US" dirty="0" smtClean="0"/>
              <a:t>Patch MDM app so it won't perform remote wipe or lock</a:t>
            </a:r>
          </a:p>
          <a:p>
            <a:pPr lvl="1"/>
            <a:r>
              <a:rPr lang="en-US" dirty="0" smtClean="0"/>
              <a:t>And send false responses back to the server</a:t>
            </a:r>
          </a:p>
          <a:p>
            <a:r>
              <a:rPr lang="en-US" dirty="0" smtClean="0"/>
              <a:t>Most MDM solutions are susceptible to patching</a:t>
            </a:r>
          </a:p>
          <a:p>
            <a:pPr lvl="1"/>
            <a:r>
              <a:rPr lang="en-US" dirty="0" smtClean="0"/>
              <a:t>But modern MDMs can use client-side logic to wipe or lock devices without communicating with the 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11: MaaS360 from IBM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aas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0" y="1600200"/>
            <a:ext cx="7892010" cy="46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11: MaaS360 from IBM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aas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2" y="1417638"/>
            <a:ext cx="3277532" cy="5458399"/>
          </a:xfrm>
          <a:prstGeom prst="rect">
            <a:avLst/>
          </a:prstGeom>
        </p:spPr>
      </p:pic>
      <p:pic>
        <p:nvPicPr>
          <p:cNvPr id="6" name="Picture 5" descr="maas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45" y="1417638"/>
            <a:ext cx="325306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0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11: MaaS360 from IBM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aas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7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0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11: MaaS360 from IBM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aas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t="4005" r="2458"/>
          <a:stretch/>
        </p:blipFill>
        <p:spPr>
          <a:xfrm>
            <a:off x="457200" y="1600200"/>
            <a:ext cx="4453508" cy="4325217"/>
          </a:xfrm>
          <a:prstGeom prst="rect">
            <a:avLst/>
          </a:prstGeom>
        </p:spPr>
      </p:pic>
      <p:pic>
        <p:nvPicPr>
          <p:cNvPr id="6" name="Picture 5" descr="maas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94" y="1600200"/>
            <a:ext cx="2937706" cy="49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03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1290</Words>
  <Application>Microsoft Macintosh PowerPoint</Application>
  <PresentationFormat>On-screen Show (4:3)</PresentationFormat>
  <Paragraphs>210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Ch 7: Mobile Device Management</vt:lpstr>
      <vt:lpstr>What is MDM?</vt:lpstr>
      <vt:lpstr>MDM Frameworks</vt:lpstr>
      <vt:lpstr>MDM Frameworks</vt:lpstr>
      <vt:lpstr>Top Five MDM Solutions (2015)</vt:lpstr>
      <vt:lpstr>Project 11: MaaS360 from IBM</vt:lpstr>
      <vt:lpstr>Project 11: MaaS360 from IBM</vt:lpstr>
      <vt:lpstr>Project 11: MaaS360 from IBM</vt:lpstr>
      <vt:lpstr>Project 11: MaaS360 from IBM</vt:lpstr>
      <vt:lpstr>Project 11: MaaS360 from IBM</vt:lpstr>
      <vt:lpstr>Categories of MDM Frameworks</vt:lpstr>
      <vt:lpstr>Device-Centric Model</vt:lpstr>
      <vt:lpstr>Data-Centric Model</vt:lpstr>
      <vt:lpstr>Hybrid Model</vt:lpstr>
      <vt:lpstr>Common Features</vt:lpstr>
      <vt:lpstr>Device Provisioning</vt:lpstr>
      <vt:lpstr>Device Provisioning</vt:lpstr>
      <vt:lpstr>Provisioning Profile</vt:lpstr>
      <vt:lpstr>Policy Enforcement</vt:lpstr>
      <vt:lpstr>iOS</vt:lpstr>
      <vt:lpstr>Example Provisioning Profile</vt:lpstr>
      <vt:lpstr>Sample of iOS Provisioning Profile</vt:lpstr>
      <vt:lpstr>Sample of iOS Provisioning Profile</vt:lpstr>
      <vt:lpstr>Provisioning Process</vt:lpstr>
      <vt:lpstr>System Files Populated in iOS</vt:lpstr>
      <vt:lpstr>Truth.plist</vt:lpstr>
      <vt:lpstr>Truth.plist</vt:lpstr>
      <vt:lpstr>Provisioning Status</vt:lpstr>
      <vt:lpstr>Android</vt:lpstr>
      <vt:lpstr>Bypassing MDM</vt:lpstr>
      <vt:lpstr>Modifying MDM Policy Files</vt:lpstr>
      <vt:lpstr>Enabling Simple Numerical Passcode</vt:lpstr>
      <vt:lpstr>Enabling No Passcode</vt:lpstr>
      <vt:lpstr>Increase Number of Failed PIN Attempts</vt:lpstr>
      <vt:lpstr>Set Inactivity and Lock Grace Period</vt:lpstr>
      <vt:lpstr>Detecting MDM Bypass</vt:lpstr>
      <vt:lpstr>Weak MDM Bypass Detection</vt:lpstr>
      <vt:lpstr>MDM Server-Client Interaction</vt:lpstr>
      <vt:lpstr>App Patching and Modification Attacks</vt:lpstr>
      <vt:lpstr>Smali Code for Authentication</vt:lpstr>
      <vt:lpstr>iOS Modification  (on Jailbroken Devices)</vt:lpstr>
      <vt:lpstr>XCon </vt:lpstr>
      <vt:lpstr>Decompiling and Debugging Apps</vt:lpstr>
      <vt:lpstr>Android Reverse Engineering</vt:lpstr>
      <vt:lpstr>Android Code Obfuscation</vt:lpstr>
      <vt:lpstr>iOS Reverse Engineering</vt:lpstr>
      <vt:lpstr>iOS Class Dump from an MDM App</vt:lpstr>
      <vt:lpstr>iOS Anti-Decompilation Tips</vt:lpstr>
      <vt:lpstr>Swizzling Attacks</vt:lpstr>
      <vt:lpstr>iOS Anti-Decompilation Tips</vt:lpstr>
      <vt:lpstr>PowerPoint Presentation</vt:lpstr>
      <vt:lpstr>Detecting Jailbreaks</vt:lpstr>
      <vt:lpstr>Jailbreak Detection</vt:lpstr>
      <vt:lpstr>Jailbreak Detection Bypass</vt:lpstr>
      <vt:lpstr>Jailbreak Detection Bypass</vt:lpstr>
      <vt:lpstr>Jailbreak Detection Bypass Countermeasures</vt:lpstr>
      <vt:lpstr>Remote Wipe and Lock</vt:lpstr>
      <vt:lpstr>Mobile Wipe and Lock</vt:lpstr>
      <vt:lpstr>Ways to Prevent Remote Wipe and Lock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774</cp:revision>
  <dcterms:created xsi:type="dcterms:W3CDTF">2014-12-24T16:02:14Z</dcterms:created>
  <dcterms:modified xsi:type="dcterms:W3CDTF">2015-03-18T23:52:40Z</dcterms:modified>
</cp:coreProperties>
</file>