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5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8" r:id="rId62"/>
    <p:sldId id="319" r:id="rId63"/>
    <p:sldId id="32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104" d="100"/>
          <a:sy n="104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26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3/25/15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8: Mobile Development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 hacking tools</a:t>
            </a:r>
          </a:p>
          <a:p>
            <a:r>
              <a:rPr lang="en-US" dirty="0" smtClean="0"/>
              <a:t>Bluetooth and 801.22 attacks</a:t>
            </a:r>
          </a:p>
          <a:p>
            <a:r>
              <a:rPr lang="en-US" dirty="0" smtClean="0"/>
              <a:t>Injecting code into a mobile browser</a:t>
            </a:r>
          </a:p>
          <a:p>
            <a:pPr lvl="1"/>
            <a:r>
              <a:rPr lang="en-US" dirty="0" smtClean="0"/>
              <a:t>Man-in-The-Browser (MiTB)</a:t>
            </a:r>
          </a:p>
          <a:p>
            <a:r>
              <a:rPr lang="en-US" dirty="0" smtClean="0"/>
              <a:t>Malicious apps</a:t>
            </a:r>
          </a:p>
          <a:p>
            <a:pPr lvl="1"/>
            <a:r>
              <a:rPr lang="en-US" dirty="0" smtClean="0"/>
              <a:t>Malware and Trojans</a:t>
            </a:r>
          </a:p>
          <a:p>
            <a:r>
              <a:rPr lang="en-US" dirty="0" smtClean="0"/>
              <a:t>Femtocells</a:t>
            </a:r>
          </a:p>
          <a:p>
            <a:pPr lvl="1"/>
            <a:r>
              <a:rPr lang="en-US" dirty="0" smtClean="0"/>
              <a:t>Observe all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from Phone's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your app and reverse-engineer it</a:t>
            </a:r>
          </a:p>
          <a:p>
            <a:r>
              <a:rPr lang="en-US" dirty="0" smtClean="0"/>
              <a:t>Jailbreak the device, subverting controls you depend on</a:t>
            </a:r>
          </a:p>
          <a:p>
            <a:r>
              <a:rPr lang="en-US" dirty="0" smtClean="0"/>
              <a:t>Thieves may steal the device and gain access to the UI and physical interfaces such as USB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4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Users as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evil or insidious things could a user do?</a:t>
            </a:r>
          </a:p>
          <a:p>
            <a:pPr lvl="1"/>
            <a:r>
              <a:rPr lang="en-US" dirty="0" smtClean="0"/>
              <a:t>Steal encryption keys or credentials from apps</a:t>
            </a:r>
          </a:p>
          <a:p>
            <a:pPr lvl="1"/>
            <a:r>
              <a:rPr lang="en-US" dirty="0" smtClean="0"/>
              <a:t>Reverse-engineer apps</a:t>
            </a:r>
          </a:p>
          <a:p>
            <a:r>
              <a:rPr lang="en-US" dirty="0" smtClean="0"/>
              <a:t>What obnoxious or stupid things could a user do to cause trouble?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4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Device "Owners" as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stakeholders</a:t>
            </a:r>
          </a:p>
          <a:p>
            <a:pPr lvl="1"/>
            <a:r>
              <a:rPr lang="en-US" dirty="0" smtClean="0"/>
              <a:t>App store account owner</a:t>
            </a:r>
          </a:p>
          <a:p>
            <a:pPr lvl="1"/>
            <a:r>
              <a:rPr lang="en-US" dirty="0" smtClean="0"/>
              <a:t>App publisher, who provides the user experience and access to mobile services</a:t>
            </a:r>
          </a:p>
          <a:p>
            <a:pPr lvl="1"/>
            <a:r>
              <a:rPr lang="en-US" dirty="0" smtClean="0"/>
              <a:t>Mobile carrier, e.g. AT&amp;T</a:t>
            </a:r>
          </a:p>
          <a:p>
            <a:pPr lvl="1"/>
            <a:r>
              <a:rPr lang="en-US" dirty="0" smtClean="0"/>
              <a:t>Device manufacturer: Samsung, etc.</a:t>
            </a:r>
          </a:p>
          <a:p>
            <a:pPr lvl="1"/>
            <a:r>
              <a:rPr lang="en-US" dirty="0" smtClean="0"/>
              <a:t>App store curator: Apple, Google, Amazon, etc.</a:t>
            </a:r>
          </a:p>
          <a:p>
            <a:pPr lvl="1"/>
            <a:r>
              <a:rPr lang="en-US" dirty="0" smtClean="0"/>
              <a:t>Company's IT dept. that administers the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Other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apps and underlying software</a:t>
            </a:r>
          </a:p>
          <a:p>
            <a:r>
              <a:rPr lang="en-US" dirty="0" smtClean="0"/>
              <a:t>Control credentials</a:t>
            </a:r>
          </a:p>
          <a:p>
            <a:r>
              <a:rPr lang="en-US" dirty="0" smtClean="0"/>
              <a:t>Operate services</a:t>
            </a:r>
          </a:p>
          <a:p>
            <a:r>
              <a:rPr lang="en-US" dirty="0" smtClean="0"/>
              <a:t>Carriers and handset manufacturers place apps on the device</a:t>
            </a:r>
          </a:p>
          <a:p>
            <a:pPr lvl="1"/>
            <a:r>
              <a:rPr lang="en-US" dirty="0" smtClean="0"/>
              <a:t>May customize the OS</a:t>
            </a:r>
          </a:p>
          <a:p>
            <a:pPr lvl="1"/>
            <a:r>
              <a:rPr lang="en-US" dirty="0" smtClean="0"/>
              <a:t>May place code beneath the OS in firmware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Other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store curators control a large portion of the app lifecycle</a:t>
            </a:r>
          </a:p>
          <a:p>
            <a:pPr lvl="1"/>
            <a:r>
              <a:rPr lang="en-US" dirty="0" smtClean="0"/>
              <a:t>Packaging and deployment</a:t>
            </a:r>
          </a:p>
          <a:p>
            <a:pPr lvl="1"/>
            <a:r>
              <a:rPr lang="en-US" dirty="0" smtClean="0"/>
              <a:t>Update and removal</a:t>
            </a:r>
          </a:p>
          <a:p>
            <a:r>
              <a:rPr lang="en-US" dirty="0" smtClean="0"/>
              <a:t>When stakeholder goals differ</a:t>
            </a:r>
          </a:p>
          <a:p>
            <a:pPr lvl="1"/>
            <a:r>
              <a:rPr lang="en-US" dirty="0" smtClean="0"/>
              <a:t>Opportunity for one "owner" to do something that another stakeholder considers a violation of security or privacy</a:t>
            </a:r>
          </a:p>
          <a:p>
            <a:pPr lvl="1"/>
            <a:r>
              <a:rPr lang="en-US" dirty="0" smtClean="0"/>
              <a:t>Like collecting and storing personal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6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stakeholder protects its assets</a:t>
            </a:r>
          </a:p>
          <a:p>
            <a:r>
              <a:rPr lang="en-US" dirty="0" smtClean="0"/>
              <a:t>End-users may value privacy</a:t>
            </a:r>
          </a:p>
          <a:p>
            <a:r>
              <a:rPr lang="en-US" dirty="0" smtClean="0"/>
              <a:t>App publisher and carrier want to collect and use personal and usage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2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access</a:t>
            </a:r>
          </a:p>
          <a:p>
            <a:pPr lvl="1"/>
            <a:r>
              <a:rPr lang="en-US" dirty="0" smtClean="0"/>
              <a:t>Available when phone is not connected to a network</a:t>
            </a:r>
          </a:p>
          <a:p>
            <a:r>
              <a:rPr lang="en-US" dirty="0" smtClean="0"/>
              <a:t>Personal data</a:t>
            </a:r>
          </a:p>
          <a:p>
            <a:pPr lvl="1"/>
            <a:r>
              <a:rPr lang="en-US" dirty="0" smtClean="0"/>
              <a:t>Contacts, voicemails</a:t>
            </a:r>
          </a:p>
          <a:p>
            <a:r>
              <a:rPr lang="en-US" dirty="0" smtClean="0"/>
              <a:t>Sensor-based data</a:t>
            </a:r>
          </a:p>
          <a:p>
            <a:pPr lvl="1"/>
            <a:r>
              <a:rPr lang="en-US" dirty="0" smtClean="0"/>
              <a:t>Location data (GPS and tower telemetry)</a:t>
            </a:r>
          </a:p>
          <a:p>
            <a:pPr lvl="1"/>
            <a:r>
              <a:rPr lang="en-US" dirty="0" smtClean="0"/>
              <a:t>Camera and microphone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52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publishers are reluctant to force users to authenticate using small virtual keyboards</a:t>
            </a:r>
          </a:p>
          <a:p>
            <a:r>
              <a:rPr lang="en-US" dirty="0" smtClean="0"/>
              <a:t>Identity data includes</a:t>
            </a:r>
          </a:p>
          <a:p>
            <a:pPr lvl="1"/>
            <a:r>
              <a:rPr lang="en-US" dirty="0" smtClean="0"/>
              <a:t>Persistent credentials</a:t>
            </a:r>
          </a:p>
          <a:p>
            <a:pPr lvl="1"/>
            <a:r>
              <a:rPr lang="en-US" dirty="0" smtClean="0"/>
              <a:t>Bearer tokens (such as OAuth)</a:t>
            </a:r>
          </a:p>
          <a:p>
            <a:pPr lvl="1"/>
            <a:r>
              <a:rPr lang="en-US" dirty="0" smtClean="0"/>
              <a:t>Usernames</a:t>
            </a:r>
          </a:p>
          <a:p>
            <a:pPr lvl="1"/>
            <a:r>
              <a:rPr lang="en-US" dirty="0" smtClean="0"/>
              <a:t>Device-, user-, or application-specific UUIDs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web-based service uses a mobile device for "out-of-band" password reset</a:t>
            </a:r>
          </a:p>
          <a:p>
            <a:r>
              <a:rPr lang="en-US" dirty="0" smtClean="0"/>
              <a:t>And a user has an app for that service</a:t>
            </a:r>
          </a:p>
          <a:p>
            <a:r>
              <a:rPr lang="en-US" dirty="0" smtClean="0"/>
              <a:t>Attacker with a stolen phone can reset the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8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Security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Built-in security features of the mobile platform</a:t>
            </a:r>
          </a:p>
          <a:p>
            <a:r>
              <a:rPr lang="en-US" dirty="0" smtClean="0"/>
              <a:t>Possibility of device theft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9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 the attack surface and potential attacks</a:t>
            </a:r>
          </a:p>
          <a:p>
            <a:pPr lvl="1"/>
            <a:r>
              <a:rPr lang="en-US" dirty="0"/>
              <a:t>List assets and stakeholders</a:t>
            </a:r>
          </a:p>
          <a:p>
            <a:pPr lvl="1"/>
            <a:r>
              <a:rPr lang="en-US" dirty="0"/>
              <a:t>Brainstorm how each stakeholder might cause a security or privacy breach for another</a:t>
            </a:r>
          </a:p>
          <a:p>
            <a:r>
              <a:rPr lang="en-US" dirty="0" smtClean="0"/>
              <a:t>Prioritize attacks by likelihood and impact</a:t>
            </a:r>
          </a:p>
          <a:p>
            <a:r>
              <a:rPr lang="en-US" dirty="0" smtClean="0"/>
              <a:t>Implement mitigations</a:t>
            </a:r>
          </a:p>
          <a:p>
            <a:r>
              <a:rPr lang="en-US" dirty="0" smtClean="0"/>
              <a:t>Use the list of attacks to drive Secure Software Development Lifecycle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49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Secure Mobile Development Guidance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 has two main components</a:t>
            </a:r>
          </a:p>
          <a:p>
            <a:pPr lvl="1"/>
            <a:r>
              <a:rPr lang="en-US" dirty="0" smtClean="0"/>
              <a:t>Mobile client</a:t>
            </a:r>
          </a:p>
          <a:p>
            <a:pPr lvl="1"/>
            <a:r>
              <a:rPr lang="en-US" dirty="0" smtClean="0"/>
              <a:t>Mobile Web services that support it</a:t>
            </a:r>
          </a:p>
          <a:p>
            <a:r>
              <a:rPr lang="en-US" dirty="0" smtClean="0"/>
              <a:t>Both can be attacked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1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APIs or Mobile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07" y="1600200"/>
            <a:ext cx="8467848" cy="4683107"/>
          </a:xfrm>
        </p:spPr>
        <p:txBody>
          <a:bodyPr/>
          <a:lstStyle/>
          <a:p>
            <a:r>
              <a:rPr lang="en-US" dirty="0" smtClean="0"/>
              <a:t>Apps written specifically for the platform, using native APIs</a:t>
            </a:r>
          </a:p>
          <a:p>
            <a:pPr lvl="1"/>
            <a:r>
              <a:rPr lang="en-US" dirty="0" smtClean="0"/>
              <a:t>Take full advantage of the platform's features</a:t>
            </a:r>
          </a:p>
          <a:p>
            <a:pPr lvl="1"/>
            <a:r>
              <a:rPr lang="en-US" dirty="0" smtClean="0"/>
              <a:t>User interface consistent with platform</a:t>
            </a:r>
          </a:p>
          <a:p>
            <a:r>
              <a:rPr lang="en-US" dirty="0" smtClean="0"/>
              <a:t>Mobile Web apps</a:t>
            </a:r>
          </a:p>
          <a:p>
            <a:pPr lvl="1"/>
            <a:r>
              <a:rPr lang="en-US" dirty="0" smtClean="0"/>
              <a:t>Same as web app, but optimized for a smaller screen</a:t>
            </a:r>
          </a:p>
          <a:p>
            <a:r>
              <a:rPr lang="en-US" dirty="0" smtClean="0"/>
              <a:t>Cross-platform mobile development frameworks try to provide the best of both worlds</a:t>
            </a:r>
          </a:p>
        </p:txBody>
      </p:sp>
    </p:spTree>
    <p:extLst>
      <p:ext uri="{BB962C8B-B14F-4D97-AF65-F5344CB8AC3E}">
        <p14:creationId xmlns:p14="http://schemas.microsoft.com/office/powerpoint/2010/main" val="60788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and Runtime Environment Integrity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How can an app ensure that the OS hasn't been modified?</a:t>
            </a:r>
          </a:p>
          <a:p>
            <a:pPr lvl="1"/>
            <a:r>
              <a:rPr lang="en-US" dirty="0" smtClean="0"/>
              <a:t>Or even the app itself?</a:t>
            </a:r>
          </a:p>
          <a:p>
            <a:r>
              <a:rPr lang="en-US" dirty="0" smtClean="0"/>
              <a:t>Mobile Device Management</a:t>
            </a:r>
          </a:p>
          <a:p>
            <a:pPr lvl="1"/>
            <a:r>
              <a:rPr lang="en-US" dirty="0" smtClean="0"/>
              <a:t>Provides some assurance</a:t>
            </a:r>
          </a:p>
          <a:p>
            <a:r>
              <a:rPr lang="en-US" dirty="0" smtClean="0"/>
              <a:t>App integrity protection</a:t>
            </a:r>
          </a:p>
          <a:p>
            <a:pPr lvl="1"/>
            <a:r>
              <a:rPr lang="en-US" dirty="0" smtClean="0"/>
              <a:t>Anti-debugging and code obfuscation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Integrity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device is jailbroken or rooted</a:t>
            </a:r>
          </a:p>
          <a:p>
            <a:pPr lvl="1"/>
            <a:r>
              <a:rPr lang="en-US" dirty="0" smtClean="0"/>
              <a:t>Environment can lie about what's happening</a:t>
            </a:r>
          </a:p>
          <a:p>
            <a:r>
              <a:rPr lang="en-US" dirty="0" smtClean="0"/>
              <a:t>Mobile Application Management (MAM)</a:t>
            </a:r>
          </a:p>
          <a:p>
            <a:pPr lvl="1"/>
            <a:r>
              <a:rPr lang="en-US" dirty="0" smtClean="0"/>
              <a:t>Some provide private app stores</a:t>
            </a:r>
          </a:p>
          <a:p>
            <a:pPr lvl="1"/>
            <a:r>
              <a:rPr lang="en-US" dirty="0" smtClean="0"/>
              <a:t>For closed-loop provisioning, patching, uninstallation, monitoring, and remote data wipe</a:t>
            </a:r>
          </a:p>
          <a:p>
            <a:r>
              <a:rPr lang="en-US" dirty="0"/>
              <a:t>Maintaining/Patching your </a:t>
            </a:r>
            <a:r>
              <a:rPr lang="en-US" dirty="0" smtClean="0"/>
              <a:t>App</a:t>
            </a:r>
          </a:p>
          <a:p>
            <a:pPr lvl="1"/>
            <a:r>
              <a:rPr lang="en-US" dirty="0"/>
              <a:t>The app store is the main channel for </a:t>
            </a:r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Mobile App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25 at 11.1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417638"/>
            <a:ext cx="6985000" cy="526320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226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Mobile App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3-25 at 11.1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9791"/>
            <a:ext cx="8085667" cy="29843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5075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Mobile App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 security</a:t>
            </a:r>
          </a:p>
          <a:p>
            <a:pPr lvl="1"/>
            <a:r>
              <a:rPr lang="en-US" dirty="0" smtClean="0"/>
              <a:t>OWASP Top Ten</a:t>
            </a:r>
          </a:p>
          <a:p>
            <a:r>
              <a:rPr lang="en-US" dirty="0" smtClean="0"/>
              <a:t>Create a walled garden</a:t>
            </a:r>
          </a:p>
          <a:p>
            <a:pPr lvl="1"/>
            <a:r>
              <a:rPr lang="en-US" dirty="0" smtClean="0"/>
              <a:t>Requests to Web app should parse the user-agent string</a:t>
            </a:r>
          </a:p>
          <a:p>
            <a:pPr lvl="1"/>
            <a:r>
              <a:rPr lang="en-US" dirty="0" smtClean="0"/>
              <a:t>Redirect traffic to mobile interfaces/services</a:t>
            </a:r>
          </a:p>
          <a:p>
            <a:pPr lvl="1"/>
            <a:r>
              <a:rPr lang="en-US" dirty="0" smtClean="0"/>
              <a:t>Don't serve mobile apps same content as computers</a:t>
            </a:r>
          </a:p>
          <a:p>
            <a:pPr lvl="1"/>
            <a:r>
              <a:rPr lang="en-US" dirty="0" smtClean="0"/>
              <a:t>Legacy content may be aggressively cached by mobile browsers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Mobile App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session timeout for mobile devices</a:t>
            </a:r>
          </a:p>
          <a:p>
            <a:pPr lvl="1"/>
            <a:r>
              <a:rPr lang="en-US" dirty="0" smtClean="0"/>
              <a:t>Greater risk of MiTM attacks</a:t>
            </a:r>
          </a:p>
          <a:p>
            <a:pPr lvl="1"/>
            <a:r>
              <a:rPr lang="en-US" dirty="0" smtClean="0"/>
              <a:t>Greater risk of device theft</a:t>
            </a:r>
          </a:p>
          <a:p>
            <a:r>
              <a:rPr lang="en-US" dirty="0" smtClean="0"/>
              <a:t>Use a secure JavaScript subset</a:t>
            </a:r>
          </a:p>
          <a:p>
            <a:pPr lvl="1"/>
            <a:r>
              <a:rPr lang="en-US" dirty="0" smtClean="0"/>
              <a:t>Remove eval(), square brackets, "this"</a:t>
            </a:r>
          </a:p>
          <a:p>
            <a:pPr lvl="1"/>
            <a:r>
              <a:rPr lang="en-US" dirty="0" smtClean="0"/>
              <a:t>Secure JavaScript subsets:</a:t>
            </a:r>
            <a:endParaRPr lang="en-US" dirty="0"/>
          </a:p>
        </p:txBody>
      </p:sp>
      <p:pic>
        <p:nvPicPr>
          <p:cNvPr id="4" name="Picture 3" descr="Screen Shot 2015-03-25 at 11.26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0667"/>
            <a:ext cx="8115300" cy="1917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1447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App Threat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Dangers of Square Bracket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7999"/>
            <a:ext cx="8229600" cy="1808163"/>
          </a:xfrm>
        </p:spPr>
        <p:txBody>
          <a:bodyPr/>
          <a:lstStyle/>
          <a:p>
            <a:r>
              <a:rPr lang="en-US" dirty="0" smtClean="0"/>
              <a:t>It can even lead to remote code execution</a:t>
            </a:r>
          </a:p>
          <a:p>
            <a:pPr lvl="1"/>
            <a:r>
              <a:rPr lang="en-US" dirty="0" smtClean="0"/>
              <a:t>Link Ch 8f</a:t>
            </a:r>
            <a:endParaRPr lang="en-US" dirty="0"/>
          </a:p>
        </p:txBody>
      </p:sp>
      <p:pic>
        <p:nvPicPr>
          <p:cNvPr id="4" name="Picture 3" descr="Screen Shot 2015-03-25 at 11.3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6251"/>
            <a:ext cx="8686800" cy="2095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17933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Mobile App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Mask or Tokenize Sensitive Data</a:t>
            </a:r>
          </a:p>
          <a:p>
            <a:pPr lvl="1"/>
            <a:r>
              <a:rPr lang="en-US" dirty="0" smtClean="0"/>
              <a:t>Mobile devices have aggressive data caching</a:t>
            </a:r>
          </a:p>
          <a:p>
            <a:pPr lvl="1"/>
            <a:r>
              <a:rPr lang="en-US" dirty="0" smtClean="0"/>
              <a:t>Increased risk of data exposure</a:t>
            </a:r>
          </a:p>
          <a:p>
            <a:pPr lvl="1"/>
            <a:r>
              <a:rPr lang="en-US" dirty="0" smtClean="0"/>
              <a:t>Replace sensitive data with an alternate representation "mask" or "token"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Mobile App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sensitive data on the device</a:t>
            </a:r>
          </a:p>
          <a:p>
            <a:pPr lvl="1"/>
            <a:r>
              <a:rPr lang="en-US" dirty="0" smtClean="0"/>
              <a:t>Avoid storing sensitive data when possible</a:t>
            </a:r>
          </a:p>
          <a:p>
            <a:pPr lvl="1"/>
            <a:r>
              <a:rPr lang="en-US" dirty="0" smtClean="0"/>
              <a:t>Places to store data, strongest to weakest</a:t>
            </a:r>
          </a:p>
          <a:p>
            <a:pPr lvl="2"/>
            <a:r>
              <a:rPr lang="en-US" dirty="0" smtClean="0"/>
              <a:t>Security hardware</a:t>
            </a:r>
          </a:p>
          <a:p>
            <a:pPr lvl="2"/>
            <a:r>
              <a:rPr lang="en-US" dirty="0" smtClean="0"/>
              <a:t>Secure platform storage</a:t>
            </a:r>
          </a:p>
          <a:p>
            <a:pPr lvl="2"/>
            <a:r>
              <a:rPr lang="en-US" dirty="0" smtClean="0"/>
              <a:t>Mobile databases</a:t>
            </a:r>
          </a:p>
          <a:p>
            <a:pPr lvl="2"/>
            <a:r>
              <a:rPr lang="en-US" dirty="0" smtClean="0"/>
              <a:t>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data</a:t>
            </a:r>
          </a:p>
          <a:p>
            <a:pPr lvl="1"/>
            <a:r>
              <a:rPr lang="en-US" dirty="0" smtClean="0"/>
              <a:t>Contacts, pictures, call data, voicemails, etc.</a:t>
            </a:r>
          </a:p>
          <a:p>
            <a:r>
              <a:rPr lang="en-US" dirty="0" smtClean="0"/>
              <a:t>Sensor-based data</a:t>
            </a:r>
          </a:p>
          <a:p>
            <a:pPr lvl="1"/>
            <a:r>
              <a:rPr lang="en-US" dirty="0" smtClean="0"/>
              <a:t>GPS, camera, microphone</a:t>
            </a:r>
          </a:p>
          <a:p>
            <a:r>
              <a:rPr lang="en-US" dirty="0" smtClean="0"/>
              <a:t>Identity data</a:t>
            </a:r>
          </a:p>
          <a:p>
            <a:pPr lvl="1"/>
            <a:r>
              <a:rPr lang="en-US" dirty="0" smtClean="0"/>
              <a:t>Persistent credentials</a:t>
            </a:r>
          </a:p>
          <a:p>
            <a:pPr lvl="1"/>
            <a:r>
              <a:rPr lang="en-US" dirty="0" smtClean="0"/>
              <a:t>Bearer tokens (like OAuth)</a:t>
            </a:r>
          </a:p>
          <a:p>
            <a:pPr lvl="1"/>
            <a:r>
              <a:rPr lang="en-US" dirty="0" smtClean="0"/>
              <a:t>Usernames</a:t>
            </a:r>
          </a:p>
          <a:p>
            <a:pPr lvl="1"/>
            <a:r>
              <a:rPr lang="en-US" dirty="0" smtClean="0"/>
              <a:t>Device-, user-, or application-specific UUIDs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51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Element (SE) microprocessor</a:t>
            </a:r>
          </a:p>
          <a:p>
            <a:pPr lvl="1"/>
            <a:r>
              <a:rPr lang="en-US" dirty="0" smtClean="0"/>
              <a:t>Used for mobile payment systems</a:t>
            </a:r>
          </a:p>
          <a:p>
            <a:pPr lvl="1"/>
            <a:r>
              <a:rPr lang="en-US" dirty="0" smtClean="0"/>
              <a:t>Accessed using existing smartcard standards</a:t>
            </a:r>
          </a:p>
          <a:p>
            <a:pPr lvl="2"/>
            <a:r>
              <a:rPr lang="en-US" dirty="0" smtClean="0"/>
              <a:t>ISO 7816 (contact)</a:t>
            </a:r>
          </a:p>
          <a:p>
            <a:pPr lvl="2"/>
            <a:r>
              <a:rPr lang="en-US" dirty="0" smtClean="0"/>
              <a:t>ISO 14443 (contactless)</a:t>
            </a:r>
          </a:p>
          <a:p>
            <a:pPr lvl="1"/>
            <a:r>
              <a:rPr lang="en-US" dirty="0" smtClean="0"/>
              <a:t>Considered fairly secure</a:t>
            </a:r>
          </a:p>
          <a:p>
            <a:pPr lvl="1"/>
            <a:r>
              <a:rPr lang="en-US" dirty="0" smtClean="0"/>
              <a:t>Locks out after 5 to 10 failed PIN attempts</a:t>
            </a:r>
          </a:p>
          <a:p>
            <a:pPr lvl="2"/>
            <a:r>
              <a:rPr lang="en-US" dirty="0" smtClean="0"/>
              <a:t>When used for a virtual wallet</a:t>
            </a:r>
          </a:p>
          <a:p>
            <a:pPr lvl="1"/>
            <a:r>
              <a:rPr lang="en-US" dirty="0" smtClean="0"/>
              <a:t>BUT general-purpose apps don't have access to the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14443: MIFARE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BART and Boston T system</a:t>
            </a:r>
          </a:p>
          <a:p>
            <a:r>
              <a:rPr lang="en-US" dirty="0" smtClean="0"/>
              <a:t>MIFARE Classic used a 48-bit key</a:t>
            </a:r>
          </a:p>
          <a:p>
            <a:r>
              <a:rPr lang="en-US" dirty="0" smtClean="0"/>
              <a:t>Several vulnerabilities have been found</a:t>
            </a:r>
          </a:p>
          <a:p>
            <a:endParaRPr lang="en-US" dirty="0"/>
          </a:p>
        </p:txBody>
      </p:sp>
      <p:pic>
        <p:nvPicPr>
          <p:cNvPr id="4" name="Picture 3" descr="Charlie_main-table-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74055"/>
            <a:ext cx="2857500" cy="1800225"/>
          </a:xfrm>
          <a:prstGeom prst="rect">
            <a:avLst/>
          </a:prstGeom>
        </p:spPr>
      </p:pic>
      <p:pic>
        <p:nvPicPr>
          <p:cNvPr id="6" name="Picture 5" descr="static.squaresp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3450167"/>
            <a:ext cx="4445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5167"/>
            <a:ext cx="8229600" cy="770996"/>
          </a:xfrm>
        </p:spPr>
        <p:txBody>
          <a:bodyPr/>
          <a:lstStyle/>
          <a:p>
            <a:r>
              <a:rPr lang="en-US" dirty="0" smtClean="0"/>
              <a:t>Link Ch 8k</a:t>
            </a:r>
            <a:endParaRPr lang="en-US" dirty="0"/>
          </a:p>
        </p:txBody>
      </p:sp>
      <p:pic>
        <p:nvPicPr>
          <p:cNvPr id="4" name="Picture 3" descr="Screen Shot 2015-03-25 at 11.54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6" y="454401"/>
            <a:ext cx="5630333" cy="42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Platform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Apple's keychain</a:t>
            </a:r>
          </a:p>
          <a:p>
            <a:pPr lvl="1"/>
            <a:r>
              <a:rPr lang="en-US" dirty="0" smtClean="0"/>
              <a:t>SQLite database</a:t>
            </a:r>
          </a:p>
          <a:p>
            <a:pPr lvl="1"/>
            <a:r>
              <a:rPr lang="en-US" dirty="0" smtClean="0"/>
              <a:t>Protected by an OS service that limits access</a:t>
            </a:r>
          </a:p>
          <a:p>
            <a:pPr lvl="1"/>
            <a:r>
              <a:rPr lang="en-US" dirty="0" smtClean="0"/>
              <a:t>Keychain items can only be accessed by the app that stored them</a:t>
            </a:r>
          </a:p>
          <a:p>
            <a:pPr lvl="2"/>
            <a:r>
              <a:rPr lang="en-US" dirty="0" smtClean="0"/>
              <a:t>And other apps from the same developer</a:t>
            </a:r>
          </a:p>
          <a:p>
            <a:pPr lvl="2"/>
            <a:r>
              <a:rPr lang="en-US" dirty="0" smtClean="0"/>
              <a:t>BUT root user can read the keychain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04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Keychain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user can read everything in the keychain</a:t>
            </a:r>
          </a:p>
          <a:p>
            <a:pPr lvl="1"/>
            <a:r>
              <a:rPr lang="en-US" dirty="0" smtClean="0"/>
              <a:t>Link Ch 8l</a:t>
            </a:r>
            <a:endParaRPr lang="en-US" dirty="0"/>
          </a:p>
        </p:txBody>
      </p:sp>
      <p:pic>
        <p:nvPicPr>
          <p:cNvPr id="4" name="Picture 3" descr="Screen Shot 2015-03-25 at 12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2" y="3081867"/>
            <a:ext cx="5863167" cy="348970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861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KeyStore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store cryptographic keys</a:t>
            </a:r>
          </a:p>
          <a:p>
            <a:r>
              <a:rPr lang="en-US" dirty="0" smtClean="0"/>
              <a:t>Has no inherent protection mechanism such as a password</a:t>
            </a:r>
          </a:p>
          <a:p>
            <a:r>
              <a:rPr lang="en-US" dirty="0" smtClean="0"/>
              <a:t>Apps must provide a mechanism like this to protect sensitive information;</a:t>
            </a:r>
          </a:p>
          <a:p>
            <a:pPr lvl="1"/>
            <a:r>
              <a:rPr lang="en-US" dirty="0" smtClean="0"/>
              <a:t>Password from user </a:t>
            </a:r>
          </a:p>
          <a:p>
            <a:pPr lvl="1"/>
            <a:r>
              <a:rPr lang="en-US" dirty="0" smtClean="0"/>
              <a:t>Use Password-Based Key Derivation Function 2 (PBKDF2) to generate an AES key</a:t>
            </a:r>
          </a:p>
          <a:p>
            <a:pPr lvl="1"/>
            <a:r>
              <a:rPr lang="en-US" dirty="0" smtClean="0"/>
              <a:t>Encrypt data with AES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23333" y="336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pencil-and-paper exercise</a:t>
            </a:r>
          </a:p>
          <a:p>
            <a:r>
              <a:rPr lang="en-US" dirty="0" smtClean="0"/>
              <a:t>Identifying security risks</a:t>
            </a:r>
          </a:p>
          <a:p>
            <a:r>
              <a:rPr lang="en-US" dirty="0" smtClean="0"/>
              <a:t>Helps developer identify most critical risks</a:t>
            </a:r>
          </a:p>
          <a:p>
            <a:r>
              <a:rPr lang="en-US" dirty="0" smtClean="0"/>
              <a:t>Focus on features and/or controls to mitigate those risks</a:t>
            </a:r>
          </a:p>
          <a:p>
            <a:r>
              <a:rPr lang="en-US" dirty="0" smtClean="0"/>
              <a:t>The alternative is endless, aimless, bug-squashing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1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can be encrypted with a single secret with third-party extensions to SQLite</a:t>
            </a:r>
          </a:p>
          <a:p>
            <a:pPr lvl="1"/>
            <a:r>
              <a:rPr lang="en-US" dirty="0" smtClean="0"/>
              <a:t>SEE, SQLCipher, CEROD</a:t>
            </a:r>
          </a:p>
          <a:p>
            <a:r>
              <a:rPr lang="en-US" dirty="0" smtClean="0"/>
              <a:t>Apparently innocent data may expose personal identity</a:t>
            </a:r>
          </a:p>
          <a:p>
            <a:pPr lvl="1"/>
            <a:r>
              <a:rPr lang="en-US" dirty="0" smtClean="0"/>
              <a:t>Such as images</a:t>
            </a:r>
          </a:p>
          <a:p>
            <a:r>
              <a:rPr lang="en-US" dirty="0" smtClean="0"/>
              <a:t>SQL injection attacks are possible</a:t>
            </a:r>
          </a:p>
          <a:p>
            <a:pPr lvl="1"/>
            <a:r>
              <a:rPr lang="en-US" dirty="0" smtClean="0"/>
              <a:t>Via intents or network traffic</a:t>
            </a:r>
          </a:p>
          <a:p>
            <a:pPr lvl="1"/>
            <a:r>
              <a:rPr lang="en-US" dirty="0" smtClean="0"/>
              <a:t>So use parameterized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8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Protections in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encryption of files on the data partition</a:t>
            </a:r>
          </a:p>
          <a:p>
            <a:r>
              <a:rPr lang="en-US" dirty="0" smtClean="0"/>
              <a:t>Centrally erasable metadata</a:t>
            </a:r>
          </a:p>
          <a:p>
            <a:r>
              <a:rPr lang="en-US" dirty="0" smtClean="0"/>
              <a:t>Cryptographic linking to a specific device, so files moved from one device to another are unreadable without the key</a:t>
            </a:r>
          </a:p>
          <a:p>
            <a:r>
              <a:rPr lang="en-US" dirty="0" smtClean="0"/>
              <a:t>Enabled by default in iOS 5 and above</a:t>
            </a:r>
          </a:p>
          <a:p>
            <a:r>
              <a:rPr lang="en-US" dirty="0" smtClean="0"/>
              <a:t>Apple's iOS Security White Paper (link Ch 8m)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12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Protections in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stored in internal storage are private to the app that created them</a:t>
            </a:r>
          </a:p>
          <a:p>
            <a:pPr lvl="1"/>
            <a:r>
              <a:rPr lang="en-US" dirty="0" smtClean="0"/>
              <a:t>Unless the app changes the default Linux file permissions or uses MODE_WORLD_WRITEABLE or </a:t>
            </a:r>
            <a:r>
              <a:rPr lang="en-US" dirty="0"/>
              <a:t>MODE_WORLD_READABLE </a:t>
            </a:r>
            <a:endParaRPr lang="en-US" dirty="0" smtClean="0"/>
          </a:p>
          <a:p>
            <a:r>
              <a:rPr lang="en-US" dirty="0" smtClean="0"/>
              <a:t>Files stored in external storage (such as SD cards) are accessible to all applications</a:t>
            </a:r>
          </a:p>
          <a:p>
            <a:r>
              <a:rPr lang="en-US" dirty="0" smtClean="0"/>
              <a:t>Android 3.0 and later provides file-system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2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07585"/>
            <a:ext cx="8229600" cy="1187331"/>
          </a:xfrm>
        </p:spPr>
        <p:txBody>
          <a:bodyPr/>
          <a:lstStyle/>
          <a:p>
            <a:r>
              <a:rPr lang="en-US" dirty="0" smtClean="0"/>
              <a:t>From March 2, 2015</a:t>
            </a:r>
          </a:p>
          <a:p>
            <a:pPr lvl="1"/>
            <a:r>
              <a:rPr lang="en-US" dirty="0" smtClean="0"/>
              <a:t>Link Ch 8o</a:t>
            </a:r>
            <a:endParaRPr lang="en-US" dirty="0"/>
          </a:p>
        </p:txBody>
      </p:sp>
      <p:pic>
        <p:nvPicPr>
          <p:cNvPr id="4" name="Picture 3" descr="Screen Shot 2015-03-25 at 12.2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15833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3-25 at 12.3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2480"/>
            <a:ext cx="8229600" cy="26739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5974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Authenticating to Mobile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previously covered, OAuth and SAML make it possible to avoid storing or using a password in your mobile app</a:t>
            </a:r>
          </a:p>
          <a:p>
            <a:pPr lvl="1"/>
            <a:r>
              <a:rPr lang="en-US" dirty="0" smtClean="0"/>
              <a:t>As if any developers cared...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34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Generate Your Own Identifiers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268"/>
            <a:ext cx="8229600" cy="4133895"/>
          </a:xfrm>
        </p:spPr>
        <p:txBody>
          <a:bodyPr/>
          <a:lstStyle/>
          <a:p>
            <a:r>
              <a:rPr lang="en-US" dirty="0" smtClean="0"/>
              <a:t>Apps have used existing identifiers like</a:t>
            </a:r>
          </a:p>
          <a:p>
            <a:pPr lvl="1"/>
            <a:r>
              <a:rPr lang="en-US" dirty="0" smtClean="0"/>
              <a:t>IMEI number, MAC address, phone number, etc.</a:t>
            </a:r>
          </a:p>
          <a:p>
            <a:r>
              <a:rPr lang="en-US" dirty="0" smtClean="0"/>
              <a:t> To identify users and devices</a:t>
            </a:r>
          </a:p>
          <a:p>
            <a:r>
              <a:rPr lang="en-US" dirty="0" smtClean="0"/>
              <a:t>But what happens when a device is stolen or sold?</a:t>
            </a:r>
          </a:p>
          <a:p>
            <a:r>
              <a:rPr lang="en-US" dirty="0" smtClean="0"/>
              <a:t>Also such identifiers often lack secrecy and entropy</a:t>
            </a:r>
          </a:p>
          <a:p>
            <a:pPr lvl="1"/>
            <a:r>
              <a:rPr lang="en-US" dirty="0" smtClean="0"/>
              <a:t>Phone number is often publicly listed on Facebook,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17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Timeout for Cached Credentials</a:t>
            </a:r>
          </a:p>
          <a:p>
            <a:pPr lvl="1"/>
            <a:r>
              <a:rPr lang="en-US" dirty="0" smtClean="0"/>
              <a:t>Good for security but inconvenient</a:t>
            </a:r>
          </a:p>
          <a:p>
            <a:pPr lvl="1"/>
            <a:r>
              <a:rPr lang="en-US" dirty="0" smtClean="0"/>
              <a:t>Rarely done</a:t>
            </a:r>
          </a:p>
          <a:p>
            <a:r>
              <a:rPr lang="en-US" dirty="0" smtClean="0"/>
              <a:t>Secure Communications</a:t>
            </a:r>
          </a:p>
          <a:p>
            <a:pPr lvl="1"/>
            <a:r>
              <a:rPr lang="en-US" dirty="0" smtClean="0"/>
              <a:t>Use Only TLS </a:t>
            </a:r>
          </a:p>
          <a:p>
            <a:pPr lvl="1"/>
            <a:r>
              <a:rPr lang="en-US" dirty="0" smtClean="0"/>
              <a:t>Direct HTTPS communications resist man-in-the-middle attacks including sslstrip</a:t>
            </a:r>
          </a:p>
          <a:p>
            <a:r>
              <a:rPr lang="en-US" dirty="0" smtClean="0"/>
              <a:t>Validate Server Certificates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55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Certificate Pinning for Validating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489"/>
            <a:ext cx="8229600" cy="4525963"/>
          </a:xfrm>
        </p:spPr>
        <p:txBody>
          <a:bodyPr/>
          <a:lstStyle/>
          <a:p>
            <a:r>
              <a:rPr lang="en-US" dirty="0" smtClean="0"/>
              <a:t>Adds another step to verifying a server certificate</a:t>
            </a:r>
          </a:p>
          <a:p>
            <a:r>
              <a:rPr lang="en-US" dirty="0" smtClean="0"/>
              <a:t>Compares the certificate to a trusted copy of the certificate included in the app</a:t>
            </a:r>
          </a:p>
          <a:p>
            <a:r>
              <a:rPr lang="en-US" dirty="0" smtClean="0"/>
              <a:t>Exploits the special relationship between the app and the server</a:t>
            </a:r>
          </a:p>
          <a:p>
            <a:r>
              <a:rPr lang="en-US" dirty="0" smtClean="0"/>
              <a:t>The app can be more secure than a Web browser because it knows which server it should be connecting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3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WebView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WebView Cache Threats</a:t>
            </a:r>
          </a:p>
          <a:p>
            <a:pPr lvl="1"/>
            <a:r>
              <a:rPr lang="en-US" dirty="0" smtClean="0"/>
              <a:t>May contain sensitive web form and authentication pages</a:t>
            </a:r>
          </a:p>
          <a:p>
            <a:pPr lvl="1"/>
            <a:r>
              <a:rPr lang="en-US" dirty="0" smtClean="0"/>
              <a:t>If a user chooses to save credentials in the browser, they are in the cache</a:t>
            </a:r>
          </a:p>
          <a:p>
            <a:pPr lvl="1"/>
            <a:r>
              <a:rPr lang="en-US" dirty="0" smtClean="0"/>
              <a:t>WebView cookies database could be used to hijack sessions with banks and other websites</a:t>
            </a:r>
          </a:p>
        </p:txBody>
      </p:sp>
    </p:spTree>
    <p:extLst>
      <p:ext uri="{BB962C8B-B14F-4D97-AF65-F5344CB8AC3E}">
        <p14:creationId xmlns:p14="http://schemas.microsoft.com/office/powerpoint/2010/main" val="2902093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WebView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WebView Cache Mitigations</a:t>
            </a:r>
          </a:p>
          <a:p>
            <a:pPr lvl="1"/>
            <a:r>
              <a:rPr lang="en-US" dirty="0" smtClean="0"/>
              <a:t>Disable autocomplete on all sensitive form inputs</a:t>
            </a:r>
          </a:p>
          <a:p>
            <a:pPr lvl="1"/>
            <a:r>
              <a:rPr lang="en-US" dirty="0" smtClean="0"/>
              <a:t>Set no-cache HTTP header on server</a:t>
            </a:r>
          </a:p>
          <a:p>
            <a:pPr lvl="1"/>
            <a:r>
              <a:rPr lang="en-US" dirty="0" smtClean="0"/>
              <a:t>WebView object on the client side can be set to never save authentication data and form data</a:t>
            </a:r>
          </a:p>
          <a:p>
            <a:pPr lvl="1"/>
            <a:r>
              <a:rPr lang="en-US" dirty="0" smtClean="0"/>
              <a:t>Use clearCache() method to delete files stored locally on the device</a:t>
            </a:r>
          </a:p>
          <a:p>
            <a:pPr lvl="1"/>
            <a:r>
              <a:rPr lang="en-US" dirty="0" smtClean="0"/>
              <a:t>On Android, you must delete files explicitly because clearCache() doesn't erase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28825" cy="4525963"/>
          </a:xfrm>
        </p:spPr>
        <p:txBody>
          <a:bodyPr/>
          <a:lstStyle/>
          <a:p>
            <a:r>
              <a:rPr lang="en-US" dirty="0" smtClean="0"/>
              <a:t>Microsoft Threat Modeling</a:t>
            </a:r>
          </a:p>
          <a:p>
            <a:pPr lvl="1"/>
            <a:r>
              <a:rPr lang="en-US" dirty="0" smtClean="0"/>
              <a:t>From 1999 (link Ch 8a)</a:t>
            </a:r>
          </a:p>
          <a:p>
            <a:r>
              <a:rPr lang="en-US" dirty="0" smtClean="0"/>
              <a:t>Trike</a:t>
            </a:r>
          </a:p>
          <a:p>
            <a:pPr lvl="1"/>
            <a:r>
              <a:rPr lang="en-US" dirty="0" smtClean="0"/>
              <a:t>Open-source, began in 2006 (link Ch 8b)</a:t>
            </a:r>
          </a:p>
          <a:p>
            <a:pPr lvl="1"/>
            <a:r>
              <a:rPr lang="en-US" dirty="0" smtClean="0"/>
              <a:t>More traditional risk management philosophy</a:t>
            </a:r>
            <a:endParaRPr lang="en-US" dirty="0"/>
          </a:p>
        </p:txBody>
      </p:sp>
      <p:pic>
        <p:nvPicPr>
          <p:cNvPr id="4" name="Picture 3" descr="octotrike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947500"/>
            <a:ext cx="2794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WebView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WebView Cache Mitigations</a:t>
            </a:r>
          </a:p>
          <a:p>
            <a:pPr lvl="1"/>
            <a:r>
              <a:rPr lang="en-US" dirty="0" smtClean="0"/>
              <a:t>To reduce the risk from cached cookies, set up a session timeout on the server</a:t>
            </a:r>
          </a:p>
          <a:p>
            <a:pPr lvl="1"/>
            <a:r>
              <a:rPr lang="en-US" dirty="0" smtClean="0"/>
              <a:t>Cookies should never be set to persist for a long time</a:t>
            </a:r>
          </a:p>
          <a:p>
            <a:pPr lvl="1"/>
            <a:r>
              <a:rPr lang="en-US" dirty="0" smtClean="0"/>
              <a:t>To clear cookies on the client, use the CookieManager or the NSHTTPCookieStorage classes</a:t>
            </a:r>
          </a:p>
          <a:p>
            <a:pPr lvl="1"/>
            <a:r>
              <a:rPr lang="en-US" dirty="0" smtClean="0"/>
              <a:t>On iOS, use NSURLCache to remove cached responses</a:t>
            </a:r>
          </a:p>
        </p:txBody>
      </p:sp>
    </p:spTree>
    <p:extLst>
      <p:ext uri="{BB962C8B-B14F-4D97-AF65-F5344CB8AC3E}">
        <p14:creationId xmlns:p14="http://schemas.microsoft.com/office/powerpoint/2010/main" val="2586079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WebView and JavaScript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Android, protect against reflection-based attacks by targeting API 17 or above</a:t>
            </a:r>
          </a:p>
          <a:p>
            <a:r>
              <a:rPr lang="en-US" dirty="0" smtClean="0"/>
              <a:t>On older devices:</a:t>
            </a:r>
          </a:p>
          <a:p>
            <a:pPr lvl="1"/>
            <a:r>
              <a:rPr lang="en-US" dirty="0" smtClean="0"/>
              <a:t>Only use addJavaScriptInterface if really needed</a:t>
            </a:r>
          </a:p>
          <a:p>
            <a:pPr lvl="1"/>
            <a:r>
              <a:rPr lang="en-US" dirty="0" smtClean="0"/>
              <a:t>Develop a custom JavaScript bridge with shouldOverrideUrlLoading</a:t>
            </a:r>
          </a:p>
          <a:p>
            <a:pPr lvl="1"/>
            <a:r>
              <a:rPr lang="en-US" dirty="0" smtClean="0"/>
              <a:t>Reconsider why you need a bridge and remove it if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WebView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app uses a custom URI scheme</a:t>
            </a:r>
          </a:p>
          <a:p>
            <a:pPr lvl="1"/>
            <a:r>
              <a:rPr lang="en-US" dirty="0" smtClean="0"/>
              <a:t>Be careful what functionality is exposed</a:t>
            </a:r>
          </a:p>
          <a:p>
            <a:pPr lvl="1"/>
            <a:r>
              <a:rPr lang="en-US" dirty="0" smtClean="0"/>
              <a:t>Use input validation and output encoding to prevent injection attacks</a:t>
            </a:r>
          </a:p>
        </p:txBody>
      </p:sp>
    </p:spTree>
    <p:extLst>
      <p:ext uri="{BB962C8B-B14F-4D97-AF65-F5344CB8AC3E}">
        <p14:creationId xmlns:p14="http://schemas.microsoft.com/office/powerpoint/2010/main" val="3485978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Clipboard</a:t>
            </a:r>
          </a:p>
          <a:p>
            <a:pPr lvl="1"/>
            <a:r>
              <a:rPr lang="en-US" dirty="0" smtClean="0"/>
              <a:t>Android and iOS support copy-and-paste</a:t>
            </a:r>
          </a:p>
          <a:p>
            <a:pPr lvl="1"/>
            <a:r>
              <a:rPr lang="en-US" dirty="0" smtClean="0"/>
              <a:t>Access to clipboard is fairly unrestricted</a:t>
            </a:r>
          </a:p>
          <a:p>
            <a:pPr lvl="1"/>
            <a:r>
              <a:rPr lang="en-US" dirty="0" smtClean="0"/>
              <a:t>Take explicit precautions to avoid sensitive data entering the clipboard</a:t>
            </a:r>
          </a:p>
          <a:p>
            <a:pPr lvl="1"/>
            <a:r>
              <a:rPr lang="en-US" dirty="0" smtClean="0"/>
              <a:t>On Android, cell setLongClickable(false) on a field</a:t>
            </a:r>
          </a:p>
          <a:p>
            <a:pPr lvl="1"/>
            <a:r>
              <a:rPr lang="en-US" dirty="0" smtClean="0"/>
              <a:t>On iOS, subclass UITextView to disable copy/paste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80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Watch for sensitive data in system and debug logs</a:t>
            </a:r>
          </a:p>
          <a:p>
            <a:pPr lvl="1"/>
            <a:r>
              <a:rPr lang="en-US" dirty="0" smtClean="0"/>
              <a:t>Or the device driver dmesg buffer</a:t>
            </a:r>
          </a:p>
          <a:p>
            <a:pPr lvl="1"/>
            <a:r>
              <a:rPr lang="en-US" dirty="0" smtClean="0"/>
              <a:t>Any Android app with the READ_LOGS permission can view the system log</a:t>
            </a:r>
          </a:p>
          <a:p>
            <a:pPr lvl="1"/>
            <a:r>
              <a:rPr lang="en-US" dirty="0" smtClean="0"/>
              <a:t>On iOS, disable NSLog statements</a:t>
            </a:r>
          </a:p>
          <a:p>
            <a:pPr lvl="1"/>
            <a:r>
              <a:rPr lang="en-US" dirty="0" smtClean="0"/>
              <a:t>X:Y coordinate buffers can expose PINs or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94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iOS-Specific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734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 cache</a:t>
            </a:r>
          </a:p>
          <a:p>
            <a:pPr lvl="1"/>
            <a:r>
              <a:rPr lang="en-US" dirty="0" smtClean="0"/>
              <a:t>MDMs can add an enterprise policy to clear the keyboard dictionary at regular intervals</a:t>
            </a:r>
          </a:p>
          <a:p>
            <a:pPr lvl="1"/>
            <a:r>
              <a:rPr lang="en-US" dirty="0" smtClean="0"/>
              <a:t>Users can do this with Settings, General, Reset, "Reset Keyboard Dictionary"</a:t>
            </a:r>
          </a:p>
          <a:p>
            <a:r>
              <a:rPr lang="en-US" dirty="0" smtClean="0"/>
              <a:t>Enable full ASLR</a:t>
            </a:r>
          </a:p>
          <a:p>
            <a:pPr lvl="1"/>
            <a:r>
              <a:rPr lang="en-US" dirty="0" smtClean="0"/>
              <a:t>Usually on by default</a:t>
            </a:r>
          </a:p>
          <a:p>
            <a:pPr lvl="1"/>
            <a:r>
              <a:rPr lang="en-US" dirty="0" smtClean="0"/>
              <a:t>Sometimes developer must explicitly code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84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URI Scheme Guidelines</a:t>
            </a:r>
          </a:p>
          <a:p>
            <a:pPr lvl="1"/>
            <a:r>
              <a:rPr lang="en-US" dirty="0" smtClean="0"/>
              <a:t>Use openURL instead of the deprecated handleOpenURL</a:t>
            </a:r>
          </a:p>
          <a:p>
            <a:pPr lvl="1"/>
            <a:r>
              <a:rPr lang="en-US" dirty="0" smtClean="0"/>
              <a:t>Validate the sourceApplication parameter to restrict access to the custom URI to a specific set of applications</a:t>
            </a:r>
          </a:p>
          <a:p>
            <a:pPr lvl="1"/>
            <a:r>
              <a:rPr lang="en-US" dirty="0" smtClean="0"/>
              <a:t>Validate the URL parameter; assume it contains malicious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46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the stack</a:t>
            </a:r>
          </a:p>
          <a:p>
            <a:pPr lvl="1"/>
            <a:r>
              <a:rPr lang="en-US" dirty="0" smtClean="0"/>
              <a:t>With gcc, use –fstack-protector-all  to enable Stack Smashing Protection (SSP)</a:t>
            </a:r>
          </a:p>
          <a:p>
            <a:pPr lvl="1"/>
            <a:r>
              <a:rPr lang="en-US" dirty="0" smtClean="0"/>
              <a:t>Apple LLVM compiler automatically enables SSP</a:t>
            </a:r>
          </a:p>
          <a:p>
            <a:r>
              <a:rPr lang="en-US" dirty="0" smtClean="0"/>
              <a:t>Enable automatic reference counting</a:t>
            </a:r>
          </a:p>
          <a:p>
            <a:pPr lvl="1"/>
            <a:r>
              <a:rPr lang="en-US" dirty="0" smtClean="0"/>
              <a:t>Automatically manages memory for Objective-C objects and blocks</a:t>
            </a:r>
          </a:p>
          <a:p>
            <a:pPr lvl="1"/>
            <a:r>
              <a:rPr lang="en-US" dirty="0" smtClean="0"/>
              <a:t>Reduces chance of use-after-free vulnerabilities</a:t>
            </a:r>
          </a:p>
          <a:p>
            <a:pPr lvl="1"/>
            <a:r>
              <a:rPr lang="en-US" dirty="0" smtClean="0"/>
              <a:t>And other C memory-allocation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37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 caching of application screenshots</a:t>
            </a:r>
          </a:p>
          <a:p>
            <a:pPr lvl="1"/>
            <a:r>
              <a:rPr lang="en-US" dirty="0" smtClean="0"/>
              <a:t>iOS captures the screen when an app is suspended</a:t>
            </a:r>
          </a:p>
          <a:p>
            <a:pPr lvl="1"/>
            <a:r>
              <a:rPr lang="en-US" dirty="0" smtClean="0"/>
              <a:t>Such as when user clicks the Home button or the Sleep/Wake button</a:t>
            </a:r>
          </a:p>
          <a:p>
            <a:pPr lvl="1"/>
            <a:r>
              <a:rPr lang="en-US" dirty="0" smtClean="0"/>
              <a:t>Or the system launches another app</a:t>
            </a:r>
          </a:p>
          <a:p>
            <a:pPr lvl="1"/>
            <a:r>
              <a:rPr lang="en-US" dirty="0" smtClean="0"/>
              <a:t>It does this to show transition animations</a:t>
            </a:r>
          </a:p>
          <a:p>
            <a:pPr lvl="1"/>
            <a:r>
              <a:rPr lang="en-US" dirty="0" smtClean="0"/>
              <a:t>This could capture sensitive data</a:t>
            </a:r>
          </a:p>
          <a:p>
            <a:pPr lvl="1"/>
            <a:r>
              <a:rPr lang="en-US" dirty="0" smtClean="0"/>
              <a:t>Prevent this by specifying a splash screen to display upon entering the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7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67897" cy="4525963"/>
          </a:xfrm>
        </p:spPr>
        <p:txBody>
          <a:bodyPr/>
          <a:lstStyle/>
          <a:p>
            <a:r>
              <a:rPr lang="en-US" dirty="0" smtClean="0"/>
              <a:t>OCTAVE (Operationally Critical Threat, Asset, and Vulnerability Evaluation)</a:t>
            </a:r>
          </a:p>
          <a:p>
            <a:pPr lvl="1"/>
            <a:r>
              <a:rPr lang="en-US" dirty="0" smtClean="0"/>
              <a:t>From CERT (link Ch 8c)</a:t>
            </a:r>
          </a:p>
          <a:p>
            <a:r>
              <a:rPr lang="en-US" dirty="0" smtClean="0"/>
              <a:t>Cigital Threat Modeling</a:t>
            </a:r>
          </a:p>
          <a:p>
            <a:pPr lvl="1"/>
            <a:r>
              <a:rPr lang="en-US" dirty="0" smtClean="0"/>
              <a:t>Based on software architecture (link Ch 8d)</a:t>
            </a:r>
          </a:p>
          <a:p>
            <a:r>
              <a:rPr lang="en-US" dirty="0" smtClean="0"/>
              <a:t>P.A.S.T.A. (Process for Attack Simulation and Threat Analysis)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Android-Specific Guidelines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75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C++/Java secure coding</a:t>
            </a:r>
          </a:p>
          <a:p>
            <a:pPr lvl="1"/>
            <a:r>
              <a:rPr lang="en-US" dirty="0" smtClean="0"/>
              <a:t>Google recommends using Java rather than C++; it's more secure</a:t>
            </a:r>
          </a:p>
          <a:p>
            <a:r>
              <a:rPr lang="en-US" dirty="0" smtClean="0"/>
              <a:t>Ensure ASLR is Enabled</a:t>
            </a:r>
          </a:p>
          <a:p>
            <a:pPr lvl="1"/>
            <a:r>
              <a:rPr lang="en-US" dirty="0" smtClean="0"/>
              <a:t>C and C++ must be compiled and linked with PIE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66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Intent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Public components should not trust data received from intents</a:t>
            </a:r>
          </a:p>
          <a:p>
            <a:r>
              <a:rPr lang="en-US" sz="2800" dirty="0" smtClean="0"/>
              <a:t>Perform input validation on all data from intents</a:t>
            </a:r>
          </a:p>
          <a:p>
            <a:r>
              <a:rPr lang="en-US" sz="2800" dirty="0" smtClean="0"/>
              <a:t>Use explicit intents where possible</a:t>
            </a:r>
          </a:p>
          <a:p>
            <a:r>
              <a:rPr lang="en-US" sz="2800" dirty="0" smtClean="0"/>
              <a:t>Only export components if necessary</a:t>
            </a:r>
          </a:p>
          <a:p>
            <a:r>
              <a:rPr lang="en-US" sz="2800" dirty="0" smtClean="0"/>
              <a:t>Create a custom signature-protection-level permission to control access to implicit intents</a:t>
            </a:r>
          </a:p>
          <a:p>
            <a:r>
              <a:rPr lang="en-US" sz="2800" dirty="0" smtClean="0"/>
              <a:t>Use a permission to limit receivers of broadcast intents</a:t>
            </a:r>
          </a:p>
          <a:p>
            <a:r>
              <a:rPr lang="en-US" sz="2800" dirty="0" smtClean="0"/>
              <a:t>Don't put sensitive data in broadcast intents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147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Android-Specific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NFC guidelines</a:t>
            </a:r>
          </a:p>
          <a:p>
            <a:pPr lvl="1"/>
            <a:r>
              <a:rPr lang="en-US" dirty="0" smtClean="0"/>
              <a:t>Don't trust data from NFC tags</a:t>
            </a:r>
          </a:p>
          <a:p>
            <a:pPr lvl="1"/>
            <a:r>
              <a:rPr lang="en-US" dirty="0" smtClean="0"/>
              <a:t>Perform input validation</a:t>
            </a:r>
          </a:p>
          <a:p>
            <a:pPr lvl="1"/>
            <a:r>
              <a:rPr lang="en-US" dirty="0" smtClean="0"/>
              <a:t>Write-protect a tag before it is used to prevent it from being overwritten</a:t>
            </a:r>
          </a:p>
          <a:p>
            <a:r>
              <a:rPr lang="en-US" dirty="0" smtClean="0"/>
              <a:t>Test your controls</a:t>
            </a:r>
          </a:p>
          <a:p>
            <a:pPr lvl="1"/>
            <a:r>
              <a:rPr lang="en-US" dirty="0" smtClean="0"/>
              <a:t>Make sure every setting is really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Diagram the app</a:t>
            </a:r>
          </a:p>
          <a:p>
            <a:r>
              <a:rPr lang="en-US" dirty="0" smtClean="0"/>
              <a:t>Understand where information assets flow</a:t>
            </a:r>
          </a:p>
          <a:p>
            <a:r>
              <a:rPr lang="en-US" dirty="0" smtClean="0"/>
              <a:t>Document risks to the assets and security controls</a:t>
            </a:r>
          </a:p>
          <a:p>
            <a:r>
              <a:rPr lang="en-US" dirty="0" smtClean="0"/>
              <a:t>Rank the risks by probability and impact</a:t>
            </a:r>
          </a:p>
          <a:p>
            <a:r>
              <a:rPr lang="en-US" dirty="0" smtClean="0"/>
              <a:t>Remediate and verify highest-scored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6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Adding a Mobile Client to an Existing Web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840"/>
            <a:ext cx="8229600" cy="4086323"/>
          </a:xfrm>
        </p:spPr>
        <p:txBody>
          <a:bodyPr/>
          <a:lstStyle/>
          <a:p>
            <a:r>
              <a:rPr lang="en-US" dirty="0" smtClean="0"/>
              <a:t>New client will support end users and Customer Support Representatives (CSRs)</a:t>
            </a:r>
          </a:p>
          <a:p>
            <a:r>
              <a:rPr lang="en-US" dirty="0" smtClean="0"/>
              <a:t>How do existing threats change when a mobile app is added?</a:t>
            </a:r>
          </a:p>
          <a:p>
            <a:pPr lvl="1"/>
            <a:r>
              <a:rPr lang="en-US" dirty="0" smtClean="0"/>
              <a:t>Enumerate threats</a:t>
            </a:r>
          </a:p>
          <a:p>
            <a:pPr lvl="1"/>
            <a:r>
              <a:rPr lang="en-US" dirty="0" smtClean="0"/>
              <a:t>Outline assets mobile devices possess</a:t>
            </a:r>
          </a:p>
          <a:p>
            <a:pPr lvl="1"/>
            <a:r>
              <a:rPr lang="en-US" dirty="0" smtClean="0"/>
              <a:t>Discuss how the mobile tech stacks create opportunities for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24 at 7.4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624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492" y="6416076"/>
            <a:ext cx="4582638" cy="0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9492" y="4596514"/>
            <a:ext cx="1854305" cy="0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63797" y="3576270"/>
            <a:ext cx="1320162" cy="1020245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9492" y="4596514"/>
            <a:ext cx="0" cy="1819562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92130" y="3557026"/>
            <a:ext cx="0" cy="2839810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81919" y="3576270"/>
            <a:ext cx="1410211" cy="0"/>
          </a:xfrm>
          <a:prstGeom prst="line">
            <a:avLst/>
          </a:prstGeom>
          <a:ln w="50800">
            <a:solidFill>
              <a:srgbClr val="29FF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8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2314</Words>
  <Application>Microsoft Macintosh PowerPoint</Application>
  <PresentationFormat>On-screen Show (4:3)</PresentationFormat>
  <Paragraphs>346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Ch 8: Mobile Development Security</vt:lpstr>
      <vt:lpstr>App Security Constraints</vt:lpstr>
      <vt:lpstr>Mobile App Threat Modeling</vt:lpstr>
      <vt:lpstr>Threat Modeling</vt:lpstr>
      <vt:lpstr>Threat Modeling Technologies</vt:lpstr>
      <vt:lpstr>Threat Modeling Technologies</vt:lpstr>
      <vt:lpstr>Similar Approach</vt:lpstr>
      <vt:lpstr>Example: Adding a Mobile Client to an Existing Web App</vt:lpstr>
      <vt:lpstr>PowerPoint Presentation</vt:lpstr>
      <vt:lpstr>Threats</vt:lpstr>
      <vt:lpstr>Threats from Phone's User</vt:lpstr>
      <vt:lpstr>1. Users as Threats</vt:lpstr>
      <vt:lpstr>Other Device "Owners" as Threats</vt:lpstr>
      <vt:lpstr>Importance of Other Stakeholders</vt:lpstr>
      <vt:lpstr>Importance of Other Stakeholders</vt:lpstr>
      <vt:lpstr>Assets</vt:lpstr>
      <vt:lpstr>Types of Data</vt:lpstr>
      <vt:lpstr>Identity Data</vt:lpstr>
      <vt:lpstr>Usernames</vt:lpstr>
      <vt:lpstr>Threat Modeling</vt:lpstr>
      <vt:lpstr>Secure Mobile Development Guidance</vt:lpstr>
      <vt:lpstr>Threat modeling</vt:lpstr>
      <vt:lpstr>Native APIs or Mobile Web?</vt:lpstr>
      <vt:lpstr>Device and Runtime Environment Integrity </vt:lpstr>
      <vt:lpstr>Limitations of Integrity Assurance</vt:lpstr>
      <vt:lpstr>Secure Mobile App Guidelines</vt:lpstr>
      <vt:lpstr>Secure Mobile App Guidelines</vt:lpstr>
      <vt:lpstr>Secure Mobile App Guidelines</vt:lpstr>
      <vt:lpstr>Secure Mobile App Guidelines</vt:lpstr>
      <vt:lpstr>The Dangers of Square Bracket Notation</vt:lpstr>
      <vt:lpstr>Secure Mobile App Guidelines</vt:lpstr>
      <vt:lpstr>Secure Mobile App Guidelines</vt:lpstr>
      <vt:lpstr>Mobile Device Sensitive Data</vt:lpstr>
      <vt:lpstr>Security Hardware</vt:lpstr>
      <vt:lpstr>ISO 14443: MIFARE</vt:lpstr>
      <vt:lpstr>PowerPoint Presentation</vt:lpstr>
      <vt:lpstr>Secure Platform Storage</vt:lpstr>
      <vt:lpstr>Keychain Weakness</vt:lpstr>
      <vt:lpstr>Android KeyStore</vt:lpstr>
      <vt:lpstr>Mobile Databases</vt:lpstr>
      <vt:lpstr>File System Protections in iOS</vt:lpstr>
      <vt:lpstr>File System Protections in Android</vt:lpstr>
      <vt:lpstr>PowerPoint Presentation</vt:lpstr>
      <vt:lpstr>Authenticating to Mobile Services</vt:lpstr>
      <vt:lpstr>Always Generate Your Own Identifiers</vt:lpstr>
      <vt:lpstr>More Recommendations</vt:lpstr>
      <vt:lpstr>Use Certificate Pinning for Validating Certificates</vt:lpstr>
      <vt:lpstr>WebView Interaction</vt:lpstr>
      <vt:lpstr>WebView Interaction</vt:lpstr>
      <vt:lpstr>WebView Interaction</vt:lpstr>
      <vt:lpstr>WebView and JavaScript Bridges</vt:lpstr>
      <vt:lpstr>WebView Countermeasures</vt:lpstr>
      <vt:lpstr>Preventing Information Leakage</vt:lpstr>
      <vt:lpstr>Preventing Information Leakage</vt:lpstr>
      <vt:lpstr>iOS-Specific Guidelines</vt:lpstr>
      <vt:lpstr>iOS-Specific Guidelines</vt:lpstr>
      <vt:lpstr>iOS-Specific Guidelines</vt:lpstr>
      <vt:lpstr>iOS-Specific Guidelines</vt:lpstr>
      <vt:lpstr>iOS-Specific Guidelines</vt:lpstr>
      <vt:lpstr>Android-Specific Guidelines</vt:lpstr>
      <vt:lpstr>Android-Specific Guidelines</vt:lpstr>
      <vt:lpstr>Secure Intent Usage</vt:lpstr>
      <vt:lpstr>Android-Specific Guidelines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834</cp:revision>
  <dcterms:created xsi:type="dcterms:W3CDTF">2014-12-24T16:02:14Z</dcterms:created>
  <dcterms:modified xsi:type="dcterms:W3CDTF">2015-03-26T00:01:08Z</dcterms:modified>
</cp:coreProperties>
</file>