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257" r:id="rId35"/>
    <p:sldId id="261" r:id="rId36"/>
    <p:sldId id="262" r:id="rId37"/>
    <p:sldId id="263" r:id="rId38"/>
    <p:sldId id="264" r:id="rId39"/>
    <p:sldId id="265" r:id="rId40"/>
    <p:sldId id="266" r:id="rId41"/>
    <p:sldId id="270" r:id="rId42"/>
    <p:sldId id="285" r:id="rId43"/>
    <p:sldId id="28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737" autoAdjust="0"/>
  </p:normalViewPr>
  <p:slideViewPr>
    <p:cSldViewPr snapToGrid="0" snapToObjects="1">
      <p:cViewPr varScale="1">
        <p:scale>
          <a:sx n="96" d="100"/>
          <a:sy n="96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41D0F-0E29-5940-8250-EE08CC0BFEC2}" type="datetimeFigureOut">
              <a:rPr lang="en-US" smtClean="0"/>
              <a:t>6/18/15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231AC-8C26-754F-A560-35538ABF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05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7377-594C-6F44-97BE-8EF931D5164D}" type="datetimeFigureOut">
              <a:rPr lang="en-US" smtClean="0"/>
              <a:t>6/18/15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9F34-723A-054B-9E24-73057599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9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09F34-723A-054B-9E24-730575998FD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3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7018-7404-354A-9D61-9D9DE67992A1}" type="datetime1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BF48-77FF-C544-8B23-AC8268870C86}" type="datetime1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D614-8643-8941-9E4D-A0E483C8F561}" type="datetime1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EB4D-CE23-174A-B986-9C5F4D676AAA}" type="datetime1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CE14-9905-8341-9C86-CB39BA63EE30}" type="datetime1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237-1D58-3B44-B3FC-C1011F24F629}" type="datetime1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9D6D-0796-5547-98F8-FB4F88295042}" type="datetime1">
              <a:rPr lang="en-US" smtClean="0"/>
              <a:t>6/18/15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F8E8-0312-9A49-BB33-ACF2F730BE04}" type="datetime1">
              <a:rPr lang="en-US" smtClean="0"/>
              <a:t>6/18/15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0032-D1BF-1E4A-BC82-D812982884E3}" type="datetime1">
              <a:rPr lang="en-US" smtClean="0"/>
              <a:t>6/18/15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4F-F4B2-754B-86AE-6FC5965CDBCC}" type="datetime1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B03B-3EB5-B046-A863-C3BC65E0BDD0}" type="datetime1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5613-EA0D-EA48-A59B-3DA5E08F05E7}" type="datetime1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8091" y="6356350"/>
            <a:ext cx="5091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089" y="1946086"/>
            <a:ext cx="4585553" cy="1940114"/>
          </a:xfrm>
        </p:spPr>
        <p:txBody>
          <a:bodyPr/>
          <a:lstStyle/>
          <a:p>
            <a:r>
              <a:rPr lang="en-US" dirty="0" smtClean="0"/>
              <a:t>Android Security Auditing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64" y="1381601"/>
            <a:ext cx="2844800" cy="34925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SDK (Software Development Kit)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developers to build and debug Android apps</a:t>
            </a:r>
          </a:p>
          <a:p>
            <a:pPr lvl="1"/>
            <a:r>
              <a:rPr lang="en-US" dirty="0" smtClean="0"/>
              <a:t>Runs on Windows, Mac OS X, or Linux</a:t>
            </a:r>
          </a:p>
          <a:p>
            <a:r>
              <a:rPr lang="en-US" dirty="0" smtClean="0"/>
              <a:t>In Dec., 2014, Google released Android Studio</a:t>
            </a:r>
          </a:p>
          <a:p>
            <a:pPr lvl="1"/>
            <a:r>
              <a:rPr lang="en-US" dirty="0" smtClean="0"/>
              <a:t>A full IDE (Integrated Development Environment)</a:t>
            </a:r>
          </a:p>
          <a:p>
            <a:pPr lvl="1"/>
            <a:r>
              <a:rPr lang="en-US" dirty="0" smtClean="0"/>
              <a:t>Links Ch 4e, 4f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1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Emulator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1600200"/>
            <a:ext cx="327911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Helps developers test apps without an actual mobile device</a:t>
            </a:r>
          </a:p>
          <a:p>
            <a:r>
              <a:rPr lang="en-US" sz="2800" dirty="0" smtClean="0"/>
              <a:t>Simulates common hardware</a:t>
            </a:r>
          </a:p>
          <a:p>
            <a:pPr lvl="1"/>
            <a:r>
              <a:rPr lang="en-US" sz="2400" dirty="0" smtClean="0"/>
              <a:t>ARMv5 CPU</a:t>
            </a:r>
          </a:p>
          <a:p>
            <a:pPr lvl="1"/>
            <a:r>
              <a:rPr lang="en-US" sz="2400" dirty="0" smtClean="0"/>
              <a:t>SIM card</a:t>
            </a:r>
          </a:p>
          <a:p>
            <a:pPr lvl="1"/>
            <a:r>
              <a:rPr lang="en-US" sz="2400" dirty="0" smtClean="0"/>
              <a:t>Flash memory partitions</a:t>
            </a:r>
          </a:p>
          <a:p>
            <a:endParaRPr lang="en-US" sz="2800" dirty="0"/>
          </a:p>
        </p:txBody>
      </p:sp>
      <p:pic>
        <p:nvPicPr>
          <p:cNvPr id="4" name="Picture 3" descr="Screen Shot 2014-12-30 at 10.4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60" y="1600200"/>
            <a:ext cx="5689040" cy="472830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2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the Emulator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developers and researchers to test Android apps quickly in different versions of Android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Android Virtual Device (AVD) cannot send or receive phone calls or SMS messages</a:t>
            </a:r>
          </a:p>
          <a:p>
            <a:pPr lvl="1"/>
            <a:r>
              <a:rPr lang="en-US" dirty="0" smtClean="0"/>
              <a:t>But it can emulate them, and send them to other AVDs</a:t>
            </a:r>
          </a:p>
          <a:p>
            <a:r>
              <a:rPr lang="en-US" dirty="0" smtClean="0"/>
              <a:t>Can define an HTTP/HTTPS proxy to intercept and manipulate Web 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2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40200" cy="1143000"/>
          </a:xfrm>
        </p:spPr>
        <p:txBody>
          <a:bodyPr/>
          <a:lstStyle/>
          <a:p>
            <a:r>
              <a:rPr lang="en-US" dirty="0" smtClean="0"/>
              <a:t>Android Debug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2338"/>
            <a:ext cx="8229600" cy="3933825"/>
          </a:xfrm>
        </p:spPr>
        <p:txBody>
          <a:bodyPr/>
          <a:lstStyle/>
          <a:p>
            <a:r>
              <a:rPr lang="en-US" dirty="0" smtClean="0"/>
              <a:t>Command-line tool</a:t>
            </a:r>
          </a:p>
          <a:p>
            <a:r>
              <a:rPr lang="en-US" dirty="0" smtClean="0"/>
              <a:t>Allows you to communicate with a mobile device via a USB cable or an SVD running within an emulator</a:t>
            </a:r>
          </a:p>
          <a:p>
            <a:r>
              <a:rPr lang="en-US" dirty="0" smtClean="0"/>
              <a:t>Connects to device's daemon running on TCP port 5037</a:t>
            </a:r>
          </a:p>
          <a:p>
            <a:endParaRPr lang="en-US" dirty="0"/>
          </a:p>
        </p:txBody>
      </p:sp>
      <p:pic>
        <p:nvPicPr>
          <p:cNvPr id="4" name="Picture 3" descr="Screen Shot 2014-12-30 at 12.3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39" y="274638"/>
            <a:ext cx="4089400" cy="19177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1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858"/>
          </a:xfrm>
        </p:spPr>
        <p:txBody>
          <a:bodyPr/>
          <a:lstStyle/>
          <a:p>
            <a:r>
              <a:rPr lang="en-US" dirty="0" smtClean="0"/>
              <a:t>Useful ADB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69"/>
            <a:ext cx="8229600" cy="4525963"/>
          </a:xfrm>
        </p:spPr>
        <p:txBody>
          <a:bodyPr/>
          <a:lstStyle/>
          <a:p>
            <a:r>
              <a:rPr lang="en-US" dirty="0" smtClean="0"/>
              <a:t>push</a:t>
            </a:r>
          </a:p>
          <a:p>
            <a:pPr lvl="1"/>
            <a:r>
              <a:rPr lang="en-US" dirty="0" smtClean="0"/>
              <a:t>Copies a file from your computer to the mobile device</a:t>
            </a:r>
          </a:p>
          <a:p>
            <a:r>
              <a:rPr lang="en-US" dirty="0" smtClean="0"/>
              <a:t>pull</a:t>
            </a:r>
          </a:p>
          <a:p>
            <a:pPr lvl="1"/>
            <a:r>
              <a:rPr lang="en-US" dirty="0" smtClean="0"/>
              <a:t>Copies a file from the mobile device to your computer</a:t>
            </a:r>
          </a:p>
          <a:p>
            <a:r>
              <a:rPr lang="en-US" dirty="0" smtClean="0"/>
              <a:t>logcat</a:t>
            </a:r>
          </a:p>
          <a:p>
            <a:pPr lvl="1"/>
            <a:r>
              <a:rPr lang="en-US" dirty="0" smtClean="0"/>
              <a:t>Shows logging information on the console</a:t>
            </a:r>
          </a:p>
          <a:p>
            <a:pPr lvl="1"/>
            <a:r>
              <a:rPr lang="en-US" dirty="0" smtClean="0"/>
              <a:t>Useful to see if an app or the OS is logging sensitive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ADB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</a:t>
            </a:r>
          </a:p>
          <a:p>
            <a:pPr lvl="1"/>
            <a:r>
              <a:rPr lang="en-US" dirty="0" smtClean="0"/>
              <a:t>Copies an application package file (APK) to the mobile device and installs the app</a:t>
            </a:r>
          </a:p>
          <a:p>
            <a:pPr lvl="1"/>
            <a:r>
              <a:rPr lang="en-US" dirty="0" smtClean="0"/>
              <a:t>Useful for side-loading apps (so you don't have to use Google Play)</a:t>
            </a:r>
          </a:p>
          <a:p>
            <a:r>
              <a:rPr lang="en-US" dirty="0" smtClean="0"/>
              <a:t>shell</a:t>
            </a:r>
          </a:p>
          <a:p>
            <a:pPr lvl="1"/>
            <a:r>
              <a:rPr lang="en-US" dirty="0" smtClean="0"/>
              <a:t>Starts a remote shell on the mobile device</a:t>
            </a:r>
          </a:p>
          <a:p>
            <a:pPr lvl="1"/>
            <a:r>
              <a:rPr lang="en-US" dirty="0" smtClean="0"/>
              <a:t>Allows you to execute arbitrary commands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9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Decompiling and Disassembly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8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code is generally kept confidential by app developers</a:t>
            </a:r>
          </a:p>
          <a:p>
            <a:r>
              <a:rPr lang="en-US" dirty="0" smtClean="0"/>
              <a:t>A binary, compiled app can be analyzed by disassembling or decompiling them, into</a:t>
            </a:r>
          </a:p>
          <a:p>
            <a:pPr lvl="1"/>
            <a:r>
              <a:rPr lang="en-US" dirty="0" smtClean="0"/>
              <a:t>Smali assembly code (used by Dalvik VM), or</a:t>
            </a:r>
          </a:p>
          <a:p>
            <a:pPr lvl="1"/>
            <a:r>
              <a:rPr lang="en-US" dirty="0" smtClean="0"/>
              <a:t>Java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0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2-09 at 1.4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93982"/>
            <a:ext cx="8229601" cy="942449"/>
          </a:xfrm>
          <a:prstGeom prst="rect">
            <a:avLst/>
          </a:prstGeom>
        </p:spPr>
      </p:pic>
      <p:pic>
        <p:nvPicPr>
          <p:cNvPr id="5" name="Picture 4" descr="p9-decom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8" y="2034400"/>
            <a:ext cx="8208083" cy="371491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7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v. Smali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decom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>
          <a:xfrm>
            <a:off x="457200" y="3500567"/>
            <a:ext cx="8108517" cy="251192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2-09 at 1.52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848600" cy="17018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1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is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2872154" cy="4525963"/>
          </a:xfrm>
        </p:spPr>
        <p:txBody>
          <a:bodyPr/>
          <a:lstStyle/>
          <a:p>
            <a:r>
              <a:rPr lang="en-US" dirty="0" smtClean="0"/>
              <a:t>80% market share in 2014</a:t>
            </a:r>
          </a:p>
          <a:p>
            <a:pPr lvl="1"/>
            <a:r>
              <a:rPr lang="en-US" dirty="0" smtClean="0"/>
              <a:t>Link Ch 4a</a:t>
            </a:r>
            <a:endParaRPr lang="en-US" dirty="0"/>
          </a:p>
        </p:txBody>
      </p:sp>
      <p:pic>
        <p:nvPicPr>
          <p:cNvPr id="4" name="Picture 3" descr="smartphoneosmarketsh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85" y="1935165"/>
            <a:ext cx="5587998" cy="41909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3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&amp; Signing an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2-09 at 1.5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8419"/>
            <a:ext cx="7200900" cy="673100"/>
          </a:xfrm>
          <a:prstGeom prst="rect">
            <a:avLst/>
          </a:prstGeom>
        </p:spPr>
      </p:pic>
      <p:pic>
        <p:nvPicPr>
          <p:cNvPr id="5" name="Picture 4" descr="Screen Shot 2015-02-09 at 1.53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0906"/>
            <a:ext cx="8229600" cy="48519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3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the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decom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008"/>
            <a:ext cx="9144000" cy="3770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7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via Decompiling and Disassembly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926"/>
            <a:ext cx="8229600" cy="4213237"/>
          </a:xfrm>
        </p:spPr>
        <p:txBody>
          <a:bodyPr/>
          <a:lstStyle/>
          <a:p>
            <a:r>
              <a:rPr lang="en-US" dirty="0" smtClean="0"/>
              <a:t>Insert Trojan code, like keyloggers</a:t>
            </a:r>
          </a:p>
          <a:p>
            <a:r>
              <a:rPr lang="en-US" dirty="0" smtClean="0"/>
              <a:t>Find encryption methods &amp; keys</a:t>
            </a:r>
          </a:p>
          <a:p>
            <a:r>
              <a:rPr lang="en-US" dirty="0" smtClean="0"/>
              <a:t>Change variables to bypass client-side authentication or input validation</a:t>
            </a:r>
          </a:p>
          <a:p>
            <a:r>
              <a:rPr lang="en-US" dirty="0" smtClean="0"/>
              <a:t>Cheat at games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01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2642"/>
            <a:ext cx="8229600" cy="597489"/>
          </a:xfrm>
        </p:spPr>
        <p:txBody>
          <a:bodyPr/>
          <a:lstStyle/>
          <a:p>
            <a:r>
              <a:rPr lang="en-US" dirty="0" smtClean="0"/>
              <a:t>Link Ch 4z43</a:t>
            </a:r>
            <a:endParaRPr lang="en-US" dirty="0"/>
          </a:p>
        </p:txBody>
      </p:sp>
      <p:pic>
        <p:nvPicPr>
          <p:cNvPr id="4" name="Picture 3" descr="Screen Shot 2015-02-09 at 1.5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11" y="274638"/>
            <a:ext cx="5994396" cy="1998132"/>
          </a:xfrm>
          <a:prstGeom prst="rect">
            <a:avLst/>
          </a:prstGeom>
        </p:spPr>
      </p:pic>
      <p:pic>
        <p:nvPicPr>
          <p:cNvPr id="5" name="Picture 4" descr="Screen Shot 2015-02-09 at 1.59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07" y="2436133"/>
            <a:ext cx="5384475" cy="309254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12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Decompiling, Disassembly, and Repackaging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251"/>
            <a:ext cx="8229600" cy="4170912"/>
          </a:xfrm>
        </p:spPr>
        <p:txBody>
          <a:bodyPr/>
          <a:lstStyle/>
          <a:p>
            <a:r>
              <a:rPr lang="en-US" dirty="0" smtClean="0"/>
              <a:t>Every binary can be reverse-engineered</a:t>
            </a:r>
          </a:p>
          <a:p>
            <a:pPr lvl="1"/>
            <a:r>
              <a:rPr lang="en-US" dirty="0" smtClean="0"/>
              <a:t>Given enough time and effort</a:t>
            </a:r>
          </a:p>
          <a:p>
            <a:r>
              <a:rPr lang="en-US" dirty="0" smtClean="0"/>
              <a:t>Never store secrets on the client-side</a:t>
            </a:r>
          </a:p>
          <a:p>
            <a:r>
              <a:rPr lang="en-US" dirty="0" smtClean="0"/>
              <a:t>Never rely on client-side authentication or client-side validation</a:t>
            </a:r>
          </a:p>
          <a:p>
            <a:r>
              <a:rPr lang="en-US" dirty="0" smtClean="0"/>
              <a:t>Obfuscate source code</a:t>
            </a:r>
          </a:p>
          <a:p>
            <a:pPr lvl="1"/>
            <a:r>
              <a:rPr lang="en-US" dirty="0" smtClean="0"/>
              <a:t>ProGuard (free) or Arxan (commercial)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0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DashO – Powerful Obfuscator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6x-dasho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9"/>
          <a:stretch/>
        </p:blipFill>
        <p:spPr>
          <a:xfrm>
            <a:off x="317515" y="1417638"/>
            <a:ext cx="1453074" cy="442593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p6x-dasho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8" b="45724"/>
          <a:stretch/>
        </p:blipFill>
        <p:spPr>
          <a:xfrm>
            <a:off x="2416644" y="1600200"/>
            <a:ext cx="6321809" cy="424336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5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Strings Concealed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it costs $2000</a:t>
            </a:r>
            <a:endParaRPr lang="en-US" dirty="0"/>
          </a:p>
        </p:txBody>
      </p:sp>
      <p:pic>
        <p:nvPicPr>
          <p:cNvPr id="4" name="Picture 3" descr="p6x-dasho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2" y="2570163"/>
            <a:ext cx="7369188" cy="309351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4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Leakage via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app can read the logs, if it requests the android.permission.READ_LOGS permission at install time</a:t>
            </a:r>
          </a:p>
          <a:p>
            <a:r>
              <a:rPr lang="en-US" dirty="0" smtClean="0"/>
              <a:t>Some developers don't realize this and put sensitive information into the logs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70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0386"/>
            <a:ext cx="8229600" cy="1045777"/>
          </a:xfrm>
        </p:spPr>
        <p:txBody>
          <a:bodyPr/>
          <a:lstStyle/>
          <a:p>
            <a:r>
              <a:rPr lang="en-US" dirty="0" smtClean="0"/>
              <a:t>Link Ch 4z68</a:t>
            </a:r>
            <a:endParaRPr lang="en-US" dirty="0"/>
          </a:p>
        </p:txBody>
      </p:sp>
      <p:pic>
        <p:nvPicPr>
          <p:cNvPr id="4" name="Picture 3" descr="Screen Shot 2015-02-10 at 7.41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43" y="274638"/>
            <a:ext cx="7048500" cy="4419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9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SDK Information Disclosure in the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19855"/>
            <a:ext cx="8229600" cy="806308"/>
          </a:xfrm>
        </p:spPr>
        <p:txBody>
          <a:bodyPr/>
          <a:lstStyle/>
          <a:p>
            <a:r>
              <a:rPr lang="en-US" dirty="0" smtClean="0"/>
              <a:t>Facebook promptly patched it</a:t>
            </a:r>
          </a:p>
          <a:p>
            <a:pPr lvl="1"/>
            <a:r>
              <a:rPr lang="en-US" dirty="0" smtClean="0"/>
              <a:t>Link Ch 4z69</a:t>
            </a:r>
            <a:endParaRPr lang="en-US" dirty="0"/>
          </a:p>
        </p:txBody>
      </p:sp>
      <p:pic>
        <p:nvPicPr>
          <p:cNvPr id="4" name="Picture 3" descr="Screen Shot 2015-02-10 at 7.4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9547"/>
            <a:ext cx="8229600" cy="156928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2-10 at 7.46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7704"/>
            <a:ext cx="8229600" cy="153961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949"/>
          </a:xfrm>
        </p:spPr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824"/>
            <a:ext cx="8229600" cy="4525963"/>
          </a:xfrm>
        </p:spPr>
        <p:txBody>
          <a:bodyPr/>
          <a:lstStyle/>
          <a:p>
            <a:r>
              <a:rPr lang="en-US" dirty="0" smtClean="0"/>
              <a:t>Android itself is open source (Link Ch 4b)</a:t>
            </a:r>
          </a:p>
          <a:p>
            <a:r>
              <a:rPr lang="en-US" dirty="0" smtClean="0"/>
              <a:t>But the Google apps included with most Android phones are closed-source</a:t>
            </a:r>
          </a:p>
          <a:p>
            <a:r>
              <a:rPr lang="en-US" dirty="0" smtClean="0"/>
              <a:t>Many device manufacturers and carriers modify Android</a:t>
            </a:r>
          </a:p>
          <a:p>
            <a:pPr lvl="1"/>
            <a:r>
              <a:rPr lang="en-US" dirty="0" smtClean="0"/>
              <a:t>Closed-source device drivers and apps</a:t>
            </a:r>
          </a:p>
          <a:p>
            <a:pPr lvl="1"/>
            <a:r>
              <a:rPr lang="en-US" dirty="0" smtClean="0"/>
              <a:t>Leads to fragmentation: two devices with the same hardware but different carriers can be running very different software</a:t>
            </a:r>
          </a:p>
          <a:p>
            <a:pPr lvl="1"/>
            <a:r>
              <a:rPr lang="en-US" dirty="0" smtClean="0"/>
              <a:t>More total sales, many different Android devices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7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SDK Information Disclosure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696"/>
            <a:ext cx="8229600" cy="4221467"/>
          </a:xfrm>
        </p:spPr>
        <p:txBody>
          <a:bodyPr/>
          <a:lstStyle/>
          <a:p>
            <a:r>
              <a:rPr lang="en-US" dirty="0" smtClean="0"/>
              <a:t>Update Facebook SDK to latest version</a:t>
            </a:r>
          </a:p>
          <a:p>
            <a:r>
              <a:rPr lang="en-US" dirty="0" smtClean="0"/>
              <a:t>App developers should not log any sensitive information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7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825px-2014-01-26_20-23-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8" y="693209"/>
            <a:ext cx="7858125" cy="49625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OAuth Authorization Code Grant Type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3-04 at 8.33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967174"/>
            <a:ext cx="8128000" cy="44831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6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OAuth </a:t>
            </a:r>
            <a:r>
              <a:rPr lang="en-US" dirty="0"/>
              <a:t>Resource Owner Password </a:t>
            </a:r>
            <a:r>
              <a:rPr lang="en-US" dirty="0" smtClean="0"/>
              <a:t>Credentials Grant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35827"/>
            <a:ext cx="8229600" cy="1490336"/>
          </a:xfrm>
        </p:spPr>
        <p:txBody>
          <a:bodyPr/>
          <a:lstStyle/>
          <a:p>
            <a:r>
              <a:rPr lang="en-US" dirty="0" smtClean="0"/>
              <a:t>App is trusted with credentials, but need not save them</a:t>
            </a:r>
          </a:p>
          <a:p>
            <a:r>
              <a:rPr lang="en-US" dirty="0" smtClean="0"/>
              <a:t>It can save the token instead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6" name="Picture 5" descr="Screen Shot 2015-03-04 at 9.01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66" y="1798785"/>
            <a:ext cx="7950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0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 Mobile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3142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link Ch 5a</a:t>
            </a:r>
            <a:endParaRPr lang="en-US" sz="2400" dirty="0"/>
          </a:p>
        </p:txBody>
      </p:sp>
      <p:pic>
        <p:nvPicPr>
          <p:cNvPr id="4" name="Picture 3" descr="Screen Shot 2015-02-14 at 8.35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76" y="1417638"/>
            <a:ext cx="4933332" cy="513138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5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is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59859"/>
            <a:ext cx="4395589" cy="666304"/>
          </a:xfrm>
        </p:spPr>
        <p:txBody>
          <a:bodyPr/>
          <a:lstStyle/>
          <a:p>
            <a:r>
              <a:rPr lang="en-US" dirty="0" smtClean="0"/>
              <a:t>Link Ch 5b</a:t>
            </a:r>
            <a:endParaRPr lang="en-US" dirty="0"/>
          </a:p>
        </p:txBody>
      </p:sp>
      <p:pic>
        <p:nvPicPr>
          <p:cNvPr id="4" name="Picture 3" descr="Screen Shot 2015-02-14 at 8.4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89" y="1417638"/>
            <a:ext cx="3175000" cy="52070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2-14 at 8.46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5266689" cy="368202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8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14 at 8.49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95" y="246454"/>
            <a:ext cx="3390910" cy="642951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1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2-14 at 8.5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9158"/>
            <a:ext cx="8229600" cy="2459656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14 at 8.52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1909"/>
            <a:ext cx="8229600" cy="483698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2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14 at 8.53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32261"/>
            <a:ext cx="8343819" cy="520439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7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16"/>
          </a:xfrm>
        </p:spPr>
        <p:txBody>
          <a:bodyPr/>
          <a:lstStyle/>
          <a:p>
            <a:pPr lvl="0"/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846"/>
            <a:ext cx="8229600" cy="4934317"/>
          </a:xfrm>
        </p:spPr>
        <p:txBody>
          <a:bodyPr/>
          <a:lstStyle/>
          <a:p>
            <a:r>
              <a:rPr lang="en-US" dirty="0" smtClean="0"/>
              <a:t>Updates are essential for security</a:t>
            </a:r>
          </a:p>
          <a:p>
            <a:r>
              <a:rPr lang="en-US" dirty="0" smtClean="0"/>
              <a:t>Very big problem for Android</a:t>
            </a:r>
          </a:p>
          <a:p>
            <a:pPr lvl="1"/>
            <a:r>
              <a:rPr lang="en-US" dirty="0" smtClean="0"/>
              <a:t>Link Ch 1f</a:t>
            </a:r>
          </a:p>
          <a:p>
            <a:endParaRPr lang="en-US" dirty="0"/>
          </a:p>
        </p:txBody>
      </p:sp>
      <p:pic>
        <p:nvPicPr>
          <p:cNvPr id="4" name="Picture 3" descr="iOS-fragmentati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8436"/>
          <a:stretch/>
        </p:blipFill>
        <p:spPr>
          <a:xfrm>
            <a:off x="457200" y="3165153"/>
            <a:ext cx="3477846" cy="354787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Android-fragmenta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r="13035"/>
          <a:stretch/>
        </p:blipFill>
        <p:spPr>
          <a:xfrm>
            <a:off x="4276457" y="3165153"/>
            <a:ext cx="4242306" cy="354787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DroidDream (2011)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Was primarily distributed by the Google Play store</a:t>
            </a:r>
          </a:p>
          <a:p>
            <a:r>
              <a:rPr lang="en-US" sz="2800" dirty="0" smtClean="0"/>
              <a:t>Legitimate apps were repackaged to include DroidDream and then put back in the Play store</a:t>
            </a:r>
            <a:endParaRPr lang="en-US" sz="2800" dirty="0"/>
          </a:p>
        </p:txBody>
      </p:sp>
      <p:pic>
        <p:nvPicPr>
          <p:cNvPr id="4" name="Picture 3" descr="Screen Shot 2015-02-14 at 9.0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96" y="3484504"/>
            <a:ext cx="5807708" cy="286877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99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Google's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removed the repackaged apps from the Play Store</a:t>
            </a:r>
          </a:p>
          <a:p>
            <a:r>
              <a:rPr lang="en-US" dirty="0" smtClean="0"/>
              <a:t>But 50,000 – 200,000 users were already infected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8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84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Google Application Verification Service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6675"/>
            <a:ext cx="8229600" cy="4525963"/>
          </a:xfrm>
        </p:spPr>
        <p:txBody>
          <a:bodyPr/>
          <a:lstStyle/>
          <a:p>
            <a:r>
              <a:rPr lang="en-US" dirty="0" smtClean="0"/>
              <a:t>Launched in 2012</a:t>
            </a:r>
          </a:p>
          <a:p>
            <a:r>
              <a:rPr lang="en-US" dirty="0" smtClean="0"/>
              <a:t>Tries to detect malicious apps </a:t>
            </a:r>
          </a:p>
          <a:p>
            <a:r>
              <a:rPr lang="en-US" dirty="0" smtClean="0"/>
              <a:t>Much less effective than 3</a:t>
            </a:r>
            <a:r>
              <a:rPr lang="en-US" baseline="30000" dirty="0" smtClean="0"/>
              <a:t>rd</a:t>
            </a:r>
            <a:r>
              <a:rPr lang="en-US" dirty="0" smtClean="0"/>
              <a:t>-party AV</a:t>
            </a:r>
          </a:p>
          <a:p>
            <a:pPr lvl="1"/>
            <a:r>
              <a:rPr lang="en-US" dirty="0" smtClean="0"/>
              <a:t>Link Ch 5e</a:t>
            </a:r>
            <a:endParaRPr lang="en-US" dirty="0"/>
          </a:p>
        </p:txBody>
      </p:sp>
      <p:pic>
        <p:nvPicPr>
          <p:cNvPr id="4" name="Picture 3" descr="a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3" y="3227676"/>
            <a:ext cx="7871061" cy="314226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0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5757" cy="1143000"/>
          </a:xfrm>
        </p:spPr>
        <p:txBody>
          <a:bodyPr/>
          <a:lstStyle/>
          <a:p>
            <a:r>
              <a:rPr lang="en-US" dirty="0" smtClean="0"/>
              <a:t>Moral: Get Real 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0370" cy="4525963"/>
          </a:xfrm>
        </p:spPr>
        <p:txBody>
          <a:bodyPr/>
          <a:lstStyle/>
          <a:p>
            <a:r>
              <a:rPr lang="en-US" dirty="0" smtClean="0"/>
              <a:t>Avast! won in a review from Feb., 2015</a:t>
            </a:r>
          </a:p>
          <a:p>
            <a:pPr lvl="1"/>
            <a:r>
              <a:rPr lang="en-US" dirty="0" smtClean="0"/>
              <a:t>Link Ch 5g</a:t>
            </a:r>
          </a:p>
          <a:p>
            <a:r>
              <a:rPr lang="en-US" dirty="0" smtClean="0"/>
              <a:t>There are plenty of others, including</a:t>
            </a:r>
          </a:p>
          <a:p>
            <a:pPr lvl="1"/>
            <a:r>
              <a:rPr lang="en-US" sz="2400" dirty="0" smtClean="0"/>
              <a:t>Lookout</a:t>
            </a:r>
          </a:p>
          <a:p>
            <a:pPr lvl="1"/>
            <a:r>
              <a:rPr lang="en-US" sz="2400" dirty="0" smtClean="0"/>
              <a:t>AVG</a:t>
            </a:r>
          </a:p>
          <a:p>
            <a:pPr lvl="1"/>
            <a:r>
              <a:rPr lang="en-US" sz="2400" dirty="0" smtClean="0"/>
              <a:t>Kaspersky</a:t>
            </a:r>
          </a:p>
          <a:p>
            <a:pPr lvl="1"/>
            <a:r>
              <a:rPr lang="en-US" sz="2400" dirty="0" smtClean="0"/>
              <a:t>Norton</a:t>
            </a:r>
          </a:p>
          <a:p>
            <a:pPr lvl="1"/>
            <a:r>
              <a:rPr lang="en-US" sz="2400" dirty="0" smtClean="0"/>
              <a:t>McAfee</a:t>
            </a:r>
            <a:endParaRPr lang="en-US" sz="2400" dirty="0"/>
          </a:p>
        </p:txBody>
      </p:sp>
      <p:pic>
        <p:nvPicPr>
          <p:cNvPr id="4" name="Picture 3" descr="screenshot_super_guitar_solo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0350"/>
            <a:ext cx="3657600" cy="6096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ndroid-architectur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0" y="1484346"/>
            <a:ext cx="7483231" cy="537365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50567" y="4433212"/>
            <a:ext cx="1617347" cy="551157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0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app has a unique user ID</a:t>
            </a:r>
          </a:p>
          <a:p>
            <a:pPr lvl="1"/>
            <a:r>
              <a:rPr lang="en-US" dirty="0" smtClean="0"/>
              <a:t>File ownership based on User ID</a:t>
            </a:r>
          </a:p>
          <a:p>
            <a:r>
              <a:rPr lang="en-US" dirty="0" smtClean="0"/>
              <a:t>Can only access the resources and functionality it has explicit permissions for</a:t>
            </a:r>
          </a:p>
          <a:p>
            <a:r>
              <a:rPr lang="en-US" dirty="0" smtClean="0"/>
              <a:t>This is "sandboxing"</a:t>
            </a:r>
          </a:p>
          <a:p>
            <a:pPr lvl="1"/>
            <a:r>
              <a:rPr lang="en-US" dirty="0" smtClean="0"/>
              <a:t>Apps cannot access resources of other apps</a:t>
            </a:r>
          </a:p>
          <a:p>
            <a:pPr lvl="1"/>
            <a:r>
              <a:rPr lang="en-US" dirty="0" smtClean="0"/>
              <a:t>Apps cannot access hardware components they have not been given permission to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6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Users with 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processes run as root</a:t>
            </a:r>
            <a:endParaRPr lang="en-US" dirty="0"/>
          </a:p>
        </p:txBody>
      </p:sp>
      <p:pic>
        <p:nvPicPr>
          <p:cNvPr id="4" name="Picture 3" descr="Screen Shot 2015-02-11 at 1.37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2" y="2597431"/>
            <a:ext cx="8182428" cy="352873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4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Users with 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Apps run as u0_a1, u0_a2, etc.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Permissions for data directories</a:t>
            </a:r>
            <a:endParaRPr lang="en-US" dirty="0"/>
          </a:p>
        </p:txBody>
      </p:sp>
      <p:pic>
        <p:nvPicPr>
          <p:cNvPr id="5" name="Picture 4" descr="Screen Shot 2015-02-11 at 1.3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2282"/>
            <a:ext cx="8229600" cy="223104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2-11 at 1.41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03579"/>
            <a:ext cx="7892143" cy="59608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9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apps must be signed to be installed</a:t>
            </a:r>
          </a:p>
          <a:p>
            <a:r>
              <a:rPr lang="en-US" dirty="0" smtClean="0"/>
              <a:t>Android allows self-signed certificates</a:t>
            </a:r>
          </a:p>
          <a:p>
            <a:pPr lvl="1"/>
            <a:r>
              <a:rPr lang="en-US" dirty="0" smtClean="0"/>
              <a:t>Developers can generate their own signing certificates</a:t>
            </a:r>
          </a:p>
          <a:p>
            <a:r>
              <a:rPr lang="en-US" dirty="0" smtClean="0"/>
              <a:t>The only security mechanisms that use signatures are the </a:t>
            </a:r>
            <a:r>
              <a:rPr lang="en-US" i="1" dirty="0" smtClean="0"/>
              <a:t>signature</a:t>
            </a:r>
            <a:r>
              <a:rPr lang="en-US" dirty="0" smtClean="0"/>
              <a:t> or </a:t>
            </a:r>
            <a:r>
              <a:rPr lang="en-US" i="1" dirty="0" smtClean="0"/>
              <a:t>signatureOrSystem</a:t>
            </a:r>
            <a:r>
              <a:rPr lang="en-US" dirty="0" smtClean="0"/>
              <a:t> permissions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2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1049</Words>
  <Application>Microsoft Macintosh PowerPoint</Application>
  <PresentationFormat>On-screen Show (4:3)</PresentationFormat>
  <Paragraphs>181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Android Security Auditing </vt:lpstr>
      <vt:lpstr>Android is #1</vt:lpstr>
      <vt:lpstr>Open Source</vt:lpstr>
      <vt:lpstr>Fragmentation</vt:lpstr>
      <vt:lpstr>Android Architecture</vt:lpstr>
      <vt:lpstr>Kernel Permissions</vt:lpstr>
      <vt:lpstr>Viewing Users with ps</vt:lpstr>
      <vt:lpstr>Viewing Users with ps</vt:lpstr>
      <vt:lpstr>App Signing</vt:lpstr>
      <vt:lpstr>SDK (Software Development Kit)</vt:lpstr>
      <vt:lpstr>Android Emulator</vt:lpstr>
      <vt:lpstr>Value of the Emulator</vt:lpstr>
      <vt:lpstr>Android Debug Bridge</vt:lpstr>
      <vt:lpstr>Useful ADB Commands</vt:lpstr>
      <vt:lpstr>Useful ADB Commands</vt:lpstr>
      <vt:lpstr>Decompiling and Disassembly</vt:lpstr>
      <vt:lpstr>Static Analysis</vt:lpstr>
      <vt:lpstr>PowerPoint Presentation</vt:lpstr>
      <vt:lpstr>Java v. Smali Code</vt:lpstr>
      <vt:lpstr>Building &amp; Signing an App</vt:lpstr>
      <vt:lpstr>Monitoring the Log</vt:lpstr>
      <vt:lpstr>Attacks via Decompiling and Disassembly</vt:lpstr>
      <vt:lpstr>PowerPoint Presentation</vt:lpstr>
      <vt:lpstr>Decompiling, Disassembly, and Repackaging Countermeasures</vt:lpstr>
      <vt:lpstr>DashO – Powerful Obfuscator</vt:lpstr>
      <vt:lpstr>All Strings Concealed</vt:lpstr>
      <vt:lpstr>Information Leakage via Logs</vt:lpstr>
      <vt:lpstr>PowerPoint Presentation</vt:lpstr>
      <vt:lpstr>Facebook SDK Information Disclosure in the Log</vt:lpstr>
      <vt:lpstr>Facebook SDK Information Disclosure Countermeasures</vt:lpstr>
      <vt:lpstr>PowerPoint Presentation</vt:lpstr>
      <vt:lpstr>OAuth Authorization Code Grant Type</vt:lpstr>
      <vt:lpstr>OAuth Resource Owner Password Credentials Grant Type</vt:lpstr>
      <vt:lpstr>Increase in Mobile Malware</vt:lpstr>
      <vt:lpstr>Android is #1</vt:lpstr>
      <vt:lpstr>PowerPoint Presentation</vt:lpstr>
      <vt:lpstr>PowerPoint Presentation</vt:lpstr>
      <vt:lpstr>PowerPoint Presentation</vt:lpstr>
      <vt:lpstr>PowerPoint Presentation</vt:lpstr>
      <vt:lpstr>DroidDream (2011)</vt:lpstr>
      <vt:lpstr>Google's Response</vt:lpstr>
      <vt:lpstr>Google Application Verification Service</vt:lpstr>
      <vt:lpstr>Moral: Get Real AV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Bowne</dc:creator>
  <cp:lastModifiedBy>Sam Bowne</cp:lastModifiedBy>
  <cp:revision>759</cp:revision>
  <dcterms:created xsi:type="dcterms:W3CDTF">2014-12-24T16:02:14Z</dcterms:created>
  <dcterms:modified xsi:type="dcterms:W3CDTF">2015-06-18T13:01:25Z</dcterms:modified>
</cp:coreProperties>
</file>