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6" r:id="rId2"/>
  </p:sldMasterIdLst>
  <p:notesMasterIdLst>
    <p:notesMasterId r:id="rId57"/>
  </p:notesMasterIdLst>
  <p:handoutMasterIdLst>
    <p:handoutMasterId r:id="rId58"/>
  </p:handoutMasterIdLst>
  <p:sldIdLst>
    <p:sldId id="256" r:id="rId3"/>
    <p:sldId id="338" r:id="rId4"/>
    <p:sldId id="294" r:id="rId5"/>
    <p:sldId id="302" r:id="rId6"/>
    <p:sldId id="306" r:id="rId7"/>
    <p:sldId id="307" r:id="rId8"/>
    <p:sldId id="308" r:id="rId9"/>
    <p:sldId id="309" r:id="rId10"/>
    <p:sldId id="310" r:id="rId11"/>
    <p:sldId id="311" r:id="rId12"/>
    <p:sldId id="336" r:id="rId13"/>
    <p:sldId id="360" r:id="rId14"/>
    <p:sldId id="312" r:id="rId15"/>
    <p:sldId id="313" r:id="rId16"/>
    <p:sldId id="314" r:id="rId17"/>
    <p:sldId id="327" r:id="rId18"/>
    <p:sldId id="315" r:id="rId19"/>
    <p:sldId id="316" r:id="rId20"/>
    <p:sldId id="372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70" r:id="rId30"/>
    <p:sldId id="266" r:id="rId31"/>
    <p:sldId id="270" r:id="rId32"/>
    <p:sldId id="285" r:id="rId33"/>
    <p:sldId id="317" r:id="rId34"/>
    <p:sldId id="318" r:id="rId35"/>
    <p:sldId id="319" r:id="rId36"/>
    <p:sldId id="324" r:id="rId37"/>
    <p:sldId id="339" r:id="rId38"/>
    <p:sldId id="340" r:id="rId39"/>
    <p:sldId id="341" r:id="rId40"/>
    <p:sldId id="342" r:id="rId41"/>
    <p:sldId id="371" r:id="rId42"/>
    <p:sldId id="343" r:id="rId43"/>
    <p:sldId id="344" r:id="rId44"/>
    <p:sldId id="345" r:id="rId45"/>
    <p:sldId id="347" r:id="rId46"/>
    <p:sldId id="351" r:id="rId47"/>
    <p:sldId id="348" r:id="rId48"/>
    <p:sldId id="352" r:id="rId49"/>
    <p:sldId id="356" r:id="rId50"/>
    <p:sldId id="353" r:id="rId51"/>
    <p:sldId id="354" r:id="rId52"/>
    <p:sldId id="349" r:id="rId53"/>
    <p:sldId id="357" r:id="rId54"/>
    <p:sldId id="358" r:id="rId55"/>
    <p:sldId id="359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F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737" autoAdjust="0"/>
  </p:normalViewPr>
  <p:slideViewPr>
    <p:cSldViewPr snapToGrid="0" snapToObjects="1">
      <p:cViewPr varScale="1">
        <p:scale>
          <a:sx n="96" d="100"/>
          <a:sy n="96" d="100"/>
        </p:scale>
        <p:origin x="-4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8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41D0F-0E29-5940-8250-EE08CC0BFEC2}" type="datetimeFigureOut">
              <a:rPr lang="en-US" smtClean="0"/>
              <a:t>10/4/15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231AC-8C26-754F-A560-35538ABF44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054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27377-594C-6F44-97BE-8EF931D5164D}" type="datetimeFigureOut">
              <a:rPr lang="en-US" smtClean="0"/>
              <a:t>10/4/15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09F34-723A-054B-9E24-730575998F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395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7018-7404-354A-9D61-9D9DE67992A1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8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BF48-77FF-C544-8B23-AC8268870C86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5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D614-8643-8941-9E4D-A0E483C8F561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6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C247018-7404-354A-9D61-9D9DE67992A1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Slides and projects at samsclass.info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BEB4D-CE23-174A-B986-9C5F4D676AA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Slides and projects at samsclass.info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59ACE14-9905-8341-9C86-CB39BA63EE30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Slides and projects at samsclass.info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54237-1D58-3B44-B3FC-C1011F24F629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Slides and projects at samsclass.info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A9D6D-0796-5547-98F8-FB4F88295042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Slides and projects at samsclass.info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F8E8-0312-9A49-BB33-ACF2F730BE04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Slides and projects at samsclass.info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8A0032-D1BF-1E4A-BC82-D812982884E3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Slides and projects at samsclass.info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228AB4F-F4B2-754B-86AE-6FC5965CDBCC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Slides and projects at samsclass.info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EB4D-CE23-174A-B986-9C5F4D676AA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2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6A9B03B-3EB5-B046-A863-C3BC65E0BDD0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Slides and projects at samsclass.info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2FBF48-77FF-C544-8B23-AC8268870C86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Slides and projects at samsclass.info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33D614-8643-8941-9E4D-A0E483C8F561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Slides and projects at samsclass.info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CE14-9905-8341-9C86-CB39BA63EE30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2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4237-1D58-3B44-B3FC-C1011F24F629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1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9D6D-0796-5547-98F8-FB4F88295042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0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F8E8-0312-9A49-BB33-ACF2F730BE04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8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0032-D1BF-1E4A-BC82-D812982884E3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5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B4F-F4B2-754B-86AE-6FC5965CDBCC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8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B03B-3EB5-B046-A863-C3BC65E0BDD0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8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75613-EA0D-EA48-A59B-3DA5E08F05E7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8091" y="6356350"/>
            <a:ext cx="5091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6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en-US" smtClean="0"/>
              <a:t>Slides and Projects at samsclass.info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FE75613-EA0D-EA48-A59B-3DA5E08F05E7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57" y="3445042"/>
            <a:ext cx="8734179" cy="2813905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Arial"/>
                <a:cs typeface="Arial"/>
              </a:rPr>
              <a:t>Is Your Mobile App Secure?</a:t>
            </a:r>
            <a:r>
              <a:rPr lang="en-US" sz="4000" dirty="0" smtClean="0">
                <a:latin typeface="Arial"/>
                <a:cs typeface="Arial"/>
              </a:rPr>
              <a:t/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3200" i="1" dirty="0">
                <a:latin typeface="Arial"/>
                <a:cs typeface="Arial"/>
              </a:rPr>
              <a:t/>
            </a:r>
            <a:br>
              <a:rPr lang="en-US" sz="3200" i="1" dirty="0">
                <a:latin typeface="Arial"/>
                <a:cs typeface="Arial"/>
              </a:rPr>
            </a:br>
            <a:r>
              <a:rPr lang="en-US" sz="3200" dirty="0" smtClean="0">
                <a:latin typeface="Arial"/>
                <a:cs typeface="Arial"/>
              </a:rPr>
              <a:t>Code Camp</a:t>
            </a:r>
            <a:r>
              <a:rPr lang="en-US" sz="3200" dirty="0" smtClean="0">
                <a:latin typeface="Arial"/>
                <a:cs typeface="Arial"/>
              </a:rPr>
              <a:t/>
            </a:r>
            <a:br>
              <a:rPr lang="en-US" sz="3200" dirty="0" smtClean="0">
                <a:latin typeface="Arial"/>
                <a:cs typeface="Arial"/>
              </a:rPr>
            </a:br>
            <a:r>
              <a:rPr lang="en-US" sz="3200" dirty="0" smtClean="0">
                <a:latin typeface="Arial"/>
                <a:cs typeface="Arial"/>
              </a:rPr>
              <a:t>Sun., Oct 4, 2015</a:t>
            </a:r>
            <a:r>
              <a:rPr lang="en-US" sz="3200" i="1" dirty="0">
                <a:latin typeface="Arial"/>
                <a:cs typeface="Arial"/>
              </a:rPr>
              <a:t/>
            </a:r>
            <a:br>
              <a:rPr lang="en-US" sz="3200" i="1" dirty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>Sam Bowne</a:t>
            </a:r>
            <a:br>
              <a:rPr lang="en-US" sz="2800" dirty="0" smtClean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>City College San Francisco</a:t>
            </a:r>
            <a:endParaRPr lang="en-US" sz="4800" i="1" dirty="0"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svcc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2" y="413862"/>
            <a:ext cx="8474806" cy="204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6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2-09 at 1.47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93982"/>
            <a:ext cx="8229601" cy="942449"/>
          </a:xfrm>
          <a:prstGeom prst="rect">
            <a:avLst/>
          </a:prstGeom>
        </p:spPr>
      </p:pic>
      <p:pic>
        <p:nvPicPr>
          <p:cNvPr id="5" name="Picture 4" descr="p9-decom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8" y="2034400"/>
            <a:ext cx="8208083" cy="371491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7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 Ameritrade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5299805"/>
            <a:ext cx="8393609" cy="826358"/>
          </a:xfrm>
        </p:spPr>
        <p:txBody>
          <a:bodyPr/>
          <a:lstStyle/>
          <a:p>
            <a:r>
              <a:rPr lang="en-US" dirty="0" smtClean="0"/>
              <a:t>No obfuscation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tda-no-o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81" y="1341040"/>
            <a:ext cx="8288720" cy="380125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53553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of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ProGuard Free Obfuscator</a:t>
            </a:r>
          </a:p>
          <a:p>
            <a:pPr lvl="1"/>
            <a:r>
              <a:rPr lang="en-US" dirty="0" smtClean="0"/>
              <a:t>Worthless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Screen Shot 2015-05-23 at 9.18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30550"/>
            <a:ext cx="8351190" cy="306089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765518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v. Smali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9-decom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>
          <a:xfrm>
            <a:off x="457200" y="3500567"/>
            <a:ext cx="8108517" cy="251192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2-09 at 1.52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848600" cy="170180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1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&amp; Signing an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2-09 at 1.5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8419"/>
            <a:ext cx="7200900" cy="673100"/>
          </a:xfrm>
          <a:prstGeom prst="rect">
            <a:avLst/>
          </a:prstGeom>
        </p:spPr>
      </p:pic>
      <p:pic>
        <p:nvPicPr>
          <p:cNvPr id="5" name="Picture 4" descr="Screen Shot 2015-02-09 at 1.53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30906"/>
            <a:ext cx="8229600" cy="48519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3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the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9-decom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008"/>
            <a:ext cx="9144000" cy="37702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7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./adb logcat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better way to monitor log</a:t>
            </a:r>
          </a:p>
          <a:p>
            <a:r>
              <a:rPr lang="en-US" dirty="0" smtClean="0"/>
              <a:t>Filter with grep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Screen Shot 2015-05-23 at 8.56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8" y="3383020"/>
            <a:ext cx="8210972" cy="163079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75781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via Decompiling and Disassembly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2926"/>
            <a:ext cx="8229600" cy="4213237"/>
          </a:xfrm>
        </p:spPr>
        <p:txBody>
          <a:bodyPr/>
          <a:lstStyle/>
          <a:p>
            <a:r>
              <a:rPr lang="en-US" dirty="0" smtClean="0"/>
              <a:t>Insert Trojan code, like keyloggers</a:t>
            </a:r>
          </a:p>
          <a:p>
            <a:r>
              <a:rPr lang="en-US" dirty="0" smtClean="0"/>
              <a:t>Find encryption methods &amp; keys</a:t>
            </a:r>
          </a:p>
          <a:p>
            <a:r>
              <a:rPr lang="en-US" dirty="0" smtClean="0"/>
              <a:t>Change variables to bypass client-side authentication or input validation</a:t>
            </a:r>
          </a:p>
          <a:p>
            <a:r>
              <a:rPr lang="en-US" dirty="0" smtClean="0"/>
              <a:t>Cheat at games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0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62642"/>
            <a:ext cx="8229600" cy="597489"/>
          </a:xfrm>
        </p:spPr>
        <p:txBody>
          <a:bodyPr/>
          <a:lstStyle/>
          <a:p>
            <a:r>
              <a:rPr lang="en-US" dirty="0" smtClean="0"/>
              <a:t>Link Ch 4z43</a:t>
            </a:r>
            <a:endParaRPr lang="en-US" dirty="0"/>
          </a:p>
        </p:txBody>
      </p:sp>
      <p:pic>
        <p:nvPicPr>
          <p:cNvPr id="4" name="Picture 3" descr="Screen Shot 2015-02-09 at 1.59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11" y="274638"/>
            <a:ext cx="5994396" cy="1998132"/>
          </a:xfrm>
          <a:prstGeom prst="rect">
            <a:avLst/>
          </a:prstGeom>
        </p:spPr>
      </p:pic>
      <p:pic>
        <p:nvPicPr>
          <p:cNvPr id="5" name="Picture 4" descr="Screen Shot 2015-02-09 at 1.59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07" y="2436133"/>
            <a:ext cx="5384475" cy="3092541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1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Screen Shot 2015-10-04 at 8.27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44" y="715383"/>
            <a:ext cx="7268792" cy="54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2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Adding Trojans to Apps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8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125"/>
          </a:xfrm>
        </p:spPr>
        <p:txBody>
          <a:bodyPr/>
          <a:lstStyle/>
          <a:p>
            <a:r>
              <a:rPr lang="en-US" dirty="0" smtClean="0"/>
              <a:t>Step-by-Step: Bank of America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Screen Shot 2015-05-23 at 9.09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89" y="1224419"/>
            <a:ext cx="3026803" cy="5017970"/>
          </a:xfrm>
          <a:prstGeom prst="rect">
            <a:avLst/>
          </a:prstGeom>
        </p:spPr>
      </p:pic>
      <p:pic>
        <p:nvPicPr>
          <p:cNvPr id="6" name="Picture 5" descr="boa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820" y="1357460"/>
            <a:ext cx="4840980" cy="1816454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7" name="Picture 6" descr="boa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7" r="26023"/>
          <a:stretch/>
        </p:blipFill>
        <p:spPr>
          <a:xfrm>
            <a:off x="3851565" y="3485513"/>
            <a:ext cx="4840980" cy="249709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639076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125"/>
          </a:xfrm>
        </p:spPr>
        <p:txBody>
          <a:bodyPr/>
          <a:lstStyle/>
          <a:p>
            <a:r>
              <a:rPr lang="en-US" dirty="0"/>
              <a:t>Step-by-Step</a:t>
            </a:r>
            <a:r>
              <a:rPr lang="en-US" dirty="0" smtClean="0"/>
              <a:t>: Bank of America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3" name="Picture 2" descr="Screen Shot 2015-05-23 at 9.14.4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05"/>
          <a:stretch/>
        </p:blipFill>
        <p:spPr>
          <a:xfrm>
            <a:off x="994176" y="1047352"/>
            <a:ext cx="6897687" cy="182931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8" name="Picture 7" descr="Screen Shot 2015-05-23 at 9.18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30550"/>
            <a:ext cx="8351190" cy="306089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48367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125"/>
          </a:xfrm>
        </p:spPr>
        <p:txBody>
          <a:bodyPr/>
          <a:lstStyle/>
          <a:p>
            <a:r>
              <a:rPr lang="en-US" dirty="0"/>
              <a:t>Step-by-Step</a:t>
            </a:r>
            <a:r>
              <a:rPr lang="en-US" dirty="0" smtClean="0"/>
              <a:t>: Bank of America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Screen Shot 2015-05-23 at 9.20.0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"/>
          <a:stretch/>
        </p:blipFill>
        <p:spPr>
          <a:xfrm>
            <a:off x="673854" y="973239"/>
            <a:ext cx="8012946" cy="2852928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5-23 at 9.20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4" y="4312334"/>
            <a:ext cx="8012946" cy="154466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08945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125"/>
          </a:xfrm>
        </p:spPr>
        <p:txBody>
          <a:bodyPr/>
          <a:lstStyle/>
          <a:p>
            <a:r>
              <a:rPr lang="en-US" dirty="0"/>
              <a:t>Step-by-Step</a:t>
            </a:r>
            <a:r>
              <a:rPr lang="en-US" dirty="0" smtClean="0"/>
              <a:t>: Bank of America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3" name="Picture 2" descr="Screen Shot 2015-05-23 at 9.23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971847"/>
            <a:ext cx="6429558" cy="2176937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5-05-23 at 9.23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3379992"/>
            <a:ext cx="8064500" cy="147083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7467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125"/>
          </a:xfrm>
        </p:spPr>
        <p:txBody>
          <a:bodyPr/>
          <a:lstStyle/>
          <a:p>
            <a:r>
              <a:rPr lang="en-US" dirty="0" smtClean="0"/>
              <a:t>DEMO: </a:t>
            </a:r>
            <a:r>
              <a:rPr lang="en-US" dirty="0" smtClean="0"/>
              <a:t>Schwab (old version)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6" name="Picture 5" descr="Screen Shot 2015-10-04 at 8.16.1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19"/>
          <a:stretch/>
        </p:blipFill>
        <p:spPr>
          <a:xfrm>
            <a:off x="2786271" y="860105"/>
            <a:ext cx="3495554" cy="3935783"/>
          </a:xfrm>
          <a:prstGeom prst="rect">
            <a:avLst/>
          </a:prstGeom>
          <a:ln>
            <a:solidFill>
              <a:srgbClr val="72A376"/>
            </a:solidFill>
          </a:ln>
        </p:spPr>
      </p:pic>
      <p:pic>
        <p:nvPicPr>
          <p:cNvPr id="7" name="Picture 6" descr="Screen Shot 2015-10-04 at 8.16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50" y="4981105"/>
            <a:ext cx="6763825" cy="1282636"/>
          </a:xfrm>
          <a:prstGeom prst="rect">
            <a:avLst/>
          </a:prstGeom>
          <a:ln>
            <a:solidFill>
              <a:srgbClr val="72A376"/>
            </a:solidFill>
          </a:ln>
        </p:spPr>
      </p:pic>
    </p:spTree>
    <p:extLst>
      <p:ext uri="{BB962C8B-B14F-4D97-AF65-F5344CB8AC3E}">
        <p14:creationId xmlns:p14="http://schemas.microsoft.com/office/powerpoint/2010/main" val="35075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125"/>
          </a:xfrm>
        </p:spPr>
        <p:txBody>
          <a:bodyPr/>
          <a:lstStyle/>
          <a:p>
            <a:r>
              <a:rPr lang="en-US" dirty="0" smtClean="0"/>
              <a:t>DEMO: The Bancorp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6" name="Picture 5" descr="Screen Shot 2015-05-23 at 9.52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46" y="1179174"/>
            <a:ext cx="8267235" cy="373976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96094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125"/>
          </a:xfrm>
        </p:spPr>
        <p:txBody>
          <a:bodyPr/>
          <a:lstStyle/>
          <a:p>
            <a:r>
              <a:rPr lang="en-US" dirty="0" smtClean="0"/>
              <a:t>DEMO: Capital One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3" name="Picture 2" descr="Screen Shot 2015-05-23 at 9.55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62" y="882755"/>
            <a:ext cx="3286657" cy="5473595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5-05-23 at 9.55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914" y="989049"/>
            <a:ext cx="4915811" cy="3093409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7" name="Picture 6" descr="Screen Shot 2015-05-23 at 9.59.29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51"/>
          <a:stretch/>
        </p:blipFill>
        <p:spPr>
          <a:xfrm>
            <a:off x="3792914" y="4216719"/>
            <a:ext cx="4893886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3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0"/>
            <a:ext cx="8229600" cy="730074"/>
          </a:xfrm>
        </p:spPr>
        <p:txBody>
          <a:bodyPr/>
          <a:lstStyle/>
          <a:p>
            <a:r>
              <a:rPr lang="en-US" dirty="0" smtClean="0"/>
              <a:t>DEMO: SunTrust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56080" y="1030050"/>
            <a:ext cx="4630719" cy="2226827"/>
          </a:xfrm>
        </p:spPr>
        <p:txBody>
          <a:bodyPr/>
          <a:lstStyle/>
          <a:p>
            <a:r>
              <a:rPr lang="en-US" dirty="0" smtClean="0"/>
              <a:t>Konylabs</a:t>
            </a:r>
          </a:p>
          <a:p>
            <a:r>
              <a:rPr lang="en-US" dirty="0" smtClean="0"/>
              <a:t>Capture HTTP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3" name="Picture 2" descr="Screen Shot 2015-05-23 at 10.03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6" y="1030050"/>
            <a:ext cx="3206713" cy="53263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5-05-23 at 10.03.2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70" b="1641"/>
          <a:stretch/>
        </p:blipFill>
        <p:spPr>
          <a:xfrm>
            <a:off x="3903038" y="3399415"/>
            <a:ext cx="4950973" cy="107899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67773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656773" cy="2751799"/>
          </a:xfrm>
        </p:spPr>
        <p:txBody>
          <a:bodyPr/>
          <a:lstStyle/>
          <a:p>
            <a:pPr algn="l"/>
            <a:r>
              <a:rPr lang="en-US" dirty="0" smtClean="0"/>
              <a:t>DEMO: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Bank </a:t>
            </a:r>
            <a:r>
              <a:rPr lang="en-US" dirty="0" smtClean="0"/>
              <a:t>of America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6" name="Picture 5" descr="Screen Shot 2015-10-04 at 8.18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779" y="330745"/>
            <a:ext cx="3625875" cy="590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77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DroidDream (2011)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Was primarily distributed by the Google Play store</a:t>
            </a:r>
          </a:p>
          <a:p>
            <a:r>
              <a:rPr lang="en-US" sz="2800" dirty="0" smtClean="0"/>
              <a:t>Legitimate apps were repackaged to include DroidDream and then put back in the Play store</a:t>
            </a:r>
            <a:endParaRPr lang="en-US" sz="2800" dirty="0"/>
          </a:p>
        </p:txBody>
      </p:sp>
      <p:pic>
        <p:nvPicPr>
          <p:cNvPr id="4" name="Picture 3" descr="Screen Shot 2015-02-14 at 9.05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96" y="3484504"/>
            <a:ext cx="5807708" cy="2868774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99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is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00200"/>
            <a:ext cx="2872154" cy="4525963"/>
          </a:xfrm>
        </p:spPr>
        <p:txBody>
          <a:bodyPr/>
          <a:lstStyle/>
          <a:p>
            <a:r>
              <a:rPr lang="en-US" dirty="0" smtClean="0"/>
              <a:t>80% market share in 2014</a:t>
            </a:r>
          </a:p>
          <a:p>
            <a:pPr lvl="1"/>
            <a:r>
              <a:rPr lang="en-US" dirty="0" smtClean="0"/>
              <a:t>Link Ch 4a</a:t>
            </a:r>
            <a:endParaRPr lang="en-US" dirty="0"/>
          </a:p>
        </p:txBody>
      </p:sp>
      <p:pic>
        <p:nvPicPr>
          <p:cNvPr id="4" name="Picture 3" descr="smartphoneosmarketsh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385" y="1935165"/>
            <a:ext cx="5587998" cy="419099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3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Google's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removed the repackaged apps from the Play Store</a:t>
            </a:r>
          </a:p>
          <a:p>
            <a:r>
              <a:rPr lang="en-US" dirty="0" smtClean="0"/>
              <a:t>But 50,000 – 200,000 users were already infected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68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846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Google Application Verification Service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6675"/>
            <a:ext cx="8229600" cy="4525963"/>
          </a:xfrm>
        </p:spPr>
        <p:txBody>
          <a:bodyPr/>
          <a:lstStyle/>
          <a:p>
            <a:r>
              <a:rPr lang="en-US" dirty="0" smtClean="0"/>
              <a:t>Launched in 2012</a:t>
            </a:r>
          </a:p>
          <a:p>
            <a:r>
              <a:rPr lang="en-US" dirty="0" smtClean="0"/>
              <a:t>Tries to detect malicious apps </a:t>
            </a:r>
          </a:p>
          <a:p>
            <a:r>
              <a:rPr lang="en-US" dirty="0" smtClean="0"/>
              <a:t>Much less effective than 3</a:t>
            </a:r>
            <a:r>
              <a:rPr lang="en-US" baseline="30000" dirty="0" smtClean="0"/>
              <a:t>rd</a:t>
            </a:r>
            <a:r>
              <a:rPr lang="en-US" dirty="0" smtClean="0"/>
              <a:t>-party AV</a:t>
            </a:r>
          </a:p>
          <a:p>
            <a:pPr lvl="1"/>
            <a:r>
              <a:rPr lang="en-US" dirty="0" smtClean="0"/>
              <a:t>Link Ch 5e</a:t>
            </a:r>
            <a:endParaRPr lang="en-US" dirty="0"/>
          </a:p>
        </p:txBody>
      </p:sp>
      <p:pic>
        <p:nvPicPr>
          <p:cNvPr id="4" name="Picture 3" descr="a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3" y="3227676"/>
            <a:ext cx="7871061" cy="3142263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0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Decompiling, Disassembly, and Repackaging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5251"/>
            <a:ext cx="8229600" cy="4170912"/>
          </a:xfrm>
        </p:spPr>
        <p:txBody>
          <a:bodyPr/>
          <a:lstStyle/>
          <a:p>
            <a:r>
              <a:rPr lang="en-US" dirty="0" smtClean="0"/>
              <a:t>Every binary can be reverse-engineered</a:t>
            </a:r>
          </a:p>
          <a:p>
            <a:pPr lvl="1"/>
            <a:r>
              <a:rPr lang="en-US" dirty="0" smtClean="0"/>
              <a:t>Given enough time and effort</a:t>
            </a:r>
          </a:p>
          <a:p>
            <a:r>
              <a:rPr lang="en-US" dirty="0" smtClean="0"/>
              <a:t>Never store secrets on the client-side</a:t>
            </a:r>
          </a:p>
          <a:p>
            <a:r>
              <a:rPr lang="en-US" dirty="0" smtClean="0"/>
              <a:t>Never rely on client-side authentication or client-side validation</a:t>
            </a:r>
          </a:p>
          <a:p>
            <a:r>
              <a:rPr lang="en-US" dirty="0" smtClean="0"/>
              <a:t>Obfuscate source code</a:t>
            </a:r>
          </a:p>
          <a:p>
            <a:pPr lvl="1"/>
            <a:r>
              <a:rPr lang="en-US" dirty="0" smtClean="0"/>
              <a:t>ProGuard (free) or Arxan (commercial)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0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DashO – Powerful Obfuscator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6x-dasho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09"/>
          <a:stretch/>
        </p:blipFill>
        <p:spPr>
          <a:xfrm>
            <a:off x="317515" y="1417638"/>
            <a:ext cx="1453074" cy="442593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p6x-dasho1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8" b="45724"/>
          <a:stretch/>
        </p:blipFill>
        <p:spPr>
          <a:xfrm>
            <a:off x="2416644" y="1600200"/>
            <a:ext cx="6321809" cy="4243368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5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Strings Concealed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it costs $2000</a:t>
            </a:r>
            <a:endParaRPr lang="en-US" dirty="0"/>
          </a:p>
        </p:txBody>
      </p:sp>
      <p:pic>
        <p:nvPicPr>
          <p:cNvPr id="4" name="Picture 3" descr="p6x-dasho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12" y="2570163"/>
            <a:ext cx="7369188" cy="309351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825px-2014-01-26_20-23-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8" y="693209"/>
            <a:ext cx="7858125" cy="49625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Broken SSL</a:t>
            </a:r>
            <a:br>
              <a:rPr lang="en-US" dirty="0" smtClean="0"/>
            </a:br>
            <a:r>
              <a:rPr lang="en-US" dirty="0" smtClean="0"/>
              <a:t>Repeating Old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997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CERT's Test in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64865"/>
            <a:ext cx="8229600" cy="1461298"/>
          </a:xfrm>
        </p:spPr>
        <p:txBody>
          <a:bodyPr/>
          <a:lstStyle/>
          <a:p>
            <a:r>
              <a:rPr lang="en-US" dirty="0" smtClean="0"/>
              <a:t>23,667 vulnerable apps</a:t>
            </a:r>
          </a:p>
          <a:p>
            <a:r>
              <a:rPr lang="en-US" dirty="0" smtClean="0"/>
              <a:t>All warned in 2014  by CERT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Screen Shot 2015-05-23 at 10.52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1823468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5-23 at 12.28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04476"/>
            <a:ext cx="54102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536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1293"/>
          </a:xfrm>
        </p:spPr>
        <p:txBody>
          <a:bodyPr/>
          <a:lstStyle/>
          <a:p>
            <a:r>
              <a:rPr lang="en-US" dirty="0" smtClean="0"/>
              <a:t>Still Vulnerable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Screen Shot 2015-05-23 at 12.30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63" y="1600200"/>
            <a:ext cx="8159137" cy="436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63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4251"/>
          </a:xfrm>
        </p:spPr>
        <p:txBody>
          <a:bodyPr/>
          <a:lstStyle/>
          <a:p>
            <a:r>
              <a:rPr lang="en-US" dirty="0" smtClean="0"/>
              <a:t>Simple SSL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838"/>
            <a:ext cx="3417459" cy="48433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Route Android traffic through Burp Proxy</a:t>
            </a:r>
          </a:p>
          <a:p>
            <a:r>
              <a:rPr lang="en-US" sz="2800" dirty="0" smtClean="0"/>
              <a:t>Don't install the PortSwigger root certificate</a:t>
            </a:r>
          </a:p>
          <a:p>
            <a:r>
              <a:rPr lang="en-US" sz="2800" dirty="0" smtClean="0"/>
              <a:t>This is a MITM attack</a:t>
            </a:r>
          </a:p>
          <a:p>
            <a:r>
              <a:rPr lang="en-US" sz="2800" dirty="0" smtClean="0"/>
              <a:t>The default browser detects it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6" name="Picture 5" descr="wfcu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47" y="1162437"/>
            <a:ext cx="4543653" cy="496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Signing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apps must be signed to be installed, BUT</a:t>
            </a:r>
          </a:p>
          <a:p>
            <a:pPr lvl="1"/>
            <a:r>
              <a:rPr lang="en-US" dirty="0" smtClean="0"/>
              <a:t>Android allows self-signed certificates</a:t>
            </a:r>
          </a:p>
          <a:p>
            <a:r>
              <a:rPr lang="en-US" dirty="0" smtClean="0"/>
              <a:t>Google Play is the "official" app store, BUT</a:t>
            </a:r>
          </a:p>
          <a:p>
            <a:pPr lvl="1"/>
            <a:r>
              <a:rPr lang="en-US" dirty="0" smtClean="0"/>
              <a:t>Google doesn't police it well</a:t>
            </a:r>
          </a:p>
          <a:p>
            <a:pPr lvl="1"/>
            <a:r>
              <a:rPr lang="en-US" dirty="0" smtClean="0"/>
              <a:t>Apps can be installed from email, Web pages,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60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774957"/>
          </a:xfrm>
        </p:spPr>
        <p:txBody>
          <a:bodyPr/>
          <a:lstStyle/>
          <a:p>
            <a:r>
              <a:rPr lang="en-US" dirty="0" smtClean="0"/>
              <a:t>DEMO: GenieMD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Screen Shot 2015-05-23 at 1.17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8899"/>
            <a:ext cx="3585922" cy="3073648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5-23 at 1.18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11" y="1198899"/>
            <a:ext cx="4693914" cy="492726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70588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774957"/>
          </a:xfrm>
        </p:spPr>
        <p:txBody>
          <a:bodyPr/>
          <a:lstStyle/>
          <a:p>
            <a:r>
              <a:rPr lang="en-US" dirty="0" smtClean="0"/>
              <a:t>PicsArt </a:t>
            </a:r>
            <a:r>
              <a:rPr lang="en-US" dirty="0" smtClean="0"/>
              <a:t>(100 Million)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Screen Shot 2015-05-23 at 12.22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7773"/>
            <a:ext cx="3041656" cy="5073274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5-23 at 12.23.2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40"/>
          <a:stretch/>
        </p:blipFill>
        <p:spPr>
          <a:xfrm>
            <a:off x="3971336" y="1067773"/>
            <a:ext cx="4715464" cy="507656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9852062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774957"/>
          </a:xfrm>
        </p:spPr>
        <p:txBody>
          <a:bodyPr/>
          <a:lstStyle/>
          <a:p>
            <a:r>
              <a:rPr lang="en-US" dirty="0" smtClean="0"/>
              <a:t>InstaChat</a:t>
            </a:r>
            <a:r>
              <a:rPr lang="en-US" dirty="0" smtClean="0"/>
              <a:t>(100 Million)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7" name="Picture 6" descr="Screen Shot 2015-05-23 at 12.36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787"/>
            <a:ext cx="3006541" cy="500137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8" name="Picture 7" descr="Screen Shot 2015-05-23 at 12.35.3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35"/>
          <a:stretch/>
        </p:blipFill>
        <p:spPr>
          <a:xfrm>
            <a:off x="4227726" y="1124787"/>
            <a:ext cx="3416625" cy="500137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2275723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774957"/>
          </a:xfrm>
        </p:spPr>
        <p:txBody>
          <a:bodyPr/>
          <a:lstStyle/>
          <a:p>
            <a:r>
              <a:rPr lang="en-US" dirty="0" smtClean="0"/>
              <a:t>DEMO: OKCupid – FIXED!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Screen Shot 2015-05-23 at 12.32.0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79"/>
          <a:stretch/>
        </p:blipFill>
        <p:spPr>
          <a:xfrm>
            <a:off x="2252059" y="1072819"/>
            <a:ext cx="4590147" cy="528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5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Broken SSL</a:t>
            </a:r>
            <a:br>
              <a:rPr lang="en-US" dirty="0" smtClean="0"/>
            </a:br>
            <a:r>
              <a:rPr lang="en-US" dirty="0" smtClean="0"/>
              <a:t>Medical Apps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9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6368"/>
          </a:xfrm>
        </p:spPr>
        <p:txBody>
          <a:bodyPr/>
          <a:lstStyle/>
          <a:p>
            <a:r>
              <a:rPr lang="en-US" dirty="0" smtClean="0"/>
              <a:t>CERT found 265 Vulnerable Medical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Screen Shot 2015-05-23 at 12.46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46" y="1600199"/>
            <a:ext cx="6821366" cy="452596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89629" y="4690729"/>
            <a:ext cx="842317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0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HIPA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0" y="1865946"/>
            <a:ext cx="8281289" cy="195739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6418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7494"/>
          </a:xfrm>
        </p:spPr>
        <p:txBody>
          <a:bodyPr/>
          <a:lstStyle/>
          <a:p>
            <a:r>
              <a:rPr lang="en-US" dirty="0" smtClean="0"/>
              <a:t>My Repeat of CERT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Screen Shot 2015-05-23 at 12.48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3" y="1399462"/>
            <a:ext cx="6280989" cy="4956888"/>
          </a:xfrm>
          <a:prstGeom prst="rect">
            <a:avLst/>
          </a:prstGeom>
          <a:ln>
            <a:solidFill>
              <a:srgbClr val="4F81BD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46216" y="3278312"/>
            <a:ext cx="842317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6216" y="2743940"/>
            <a:ext cx="842317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18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774957"/>
          </a:xfrm>
        </p:spPr>
        <p:txBody>
          <a:bodyPr/>
          <a:lstStyle/>
          <a:p>
            <a:r>
              <a:rPr lang="en-US" dirty="0" smtClean="0"/>
              <a:t>DEMO: GenieMD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Screen Shot 2015-05-23 at 1.17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8899"/>
            <a:ext cx="3585922" cy="3073648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5-23 at 1.18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11" y="1198899"/>
            <a:ext cx="4693914" cy="492726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38802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774957"/>
          </a:xfrm>
        </p:spPr>
        <p:txBody>
          <a:bodyPr/>
          <a:lstStyle/>
          <a:p>
            <a:r>
              <a:rPr lang="en-US" dirty="0" smtClean="0"/>
              <a:t>DEMO: LowestMed corporate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7" name="Picture 6" descr="Screen Shot 2015-05-23 at 12.54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199"/>
            <a:ext cx="4722356" cy="4525963"/>
          </a:xfrm>
          <a:prstGeom prst="rect">
            <a:avLst/>
          </a:prstGeom>
        </p:spPr>
      </p:pic>
      <p:pic>
        <p:nvPicPr>
          <p:cNvPr id="8" name="Picture 7" descr="Screen Shot 2015-05-23 at 12.55.1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6"/>
          <a:stretch/>
        </p:blipFill>
        <p:spPr>
          <a:xfrm>
            <a:off x="5376404" y="931862"/>
            <a:ext cx="2515458" cy="51943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41126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40200" cy="1143000"/>
          </a:xfrm>
        </p:spPr>
        <p:txBody>
          <a:bodyPr/>
          <a:lstStyle/>
          <a:p>
            <a:r>
              <a:rPr lang="en-US" dirty="0" smtClean="0"/>
              <a:t>Android Debug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2338"/>
            <a:ext cx="8229600" cy="3933825"/>
          </a:xfrm>
        </p:spPr>
        <p:txBody>
          <a:bodyPr/>
          <a:lstStyle/>
          <a:p>
            <a:r>
              <a:rPr lang="en-US" dirty="0" smtClean="0"/>
              <a:t>Command-line tool</a:t>
            </a:r>
          </a:p>
          <a:p>
            <a:r>
              <a:rPr lang="en-US" dirty="0" smtClean="0"/>
              <a:t>Allows you to communicate with a mobile device via a USB cable or an SVD running within an emulator</a:t>
            </a:r>
          </a:p>
          <a:p>
            <a:r>
              <a:rPr lang="en-US" dirty="0" smtClean="0"/>
              <a:t>Connects to device's daemon running on TCP port 5037</a:t>
            </a:r>
          </a:p>
          <a:p>
            <a:endParaRPr lang="en-US" dirty="0"/>
          </a:p>
        </p:txBody>
      </p:sp>
      <p:pic>
        <p:nvPicPr>
          <p:cNvPr id="4" name="Picture 3" descr="Screen Shot 2014-12-30 at 12.35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39" y="274638"/>
            <a:ext cx="4089400" cy="19177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11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LowestMed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Phone call to President of CCSF threatening a lawsuit</a:t>
            </a:r>
          </a:p>
          <a:p>
            <a:r>
              <a:rPr lang="en-US" dirty="0" smtClean="0"/>
              <a:t>After I contacted their lawyer, he told me that there is no PII in the app beyond this point, so it is not a covered entity under HIPAA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8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Broken SSL</a:t>
            </a:r>
            <a:br>
              <a:rPr lang="en-US" dirty="0" smtClean="0"/>
            </a:br>
            <a:r>
              <a:rPr lang="en-US" dirty="0" smtClean="0"/>
              <a:t>Testing New Apps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0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Cross Blue Shield of North Carolina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bcnc2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2898862" cy="484429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bcnc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15" y="1417638"/>
            <a:ext cx="2959343" cy="487846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7321441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Leaked Blue Cross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576" y="1600200"/>
            <a:ext cx="4786224" cy="4525963"/>
          </a:xfrm>
        </p:spPr>
        <p:txBody>
          <a:bodyPr/>
          <a:lstStyle/>
          <a:p>
            <a:r>
              <a:rPr lang="en-US" dirty="0" smtClean="0"/>
              <a:t>Also leaked Facebook, Twitter, and YouTube credentials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bcnc2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1624"/>
            <a:ext cx="2868658" cy="478472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8565239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1293"/>
          </a:xfrm>
        </p:spPr>
        <p:txBody>
          <a:bodyPr/>
          <a:lstStyle/>
          <a:p>
            <a:r>
              <a:rPr lang="en-US" dirty="0" smtClean="0"/>
              <a:t>Fixed in Two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616" y="1600200"/>
            <a:ext cx="4799183" cy="4525963"/>
          </a:xfrm>
        </p:spPr>
        <p:txBody>
          <a:bodyPr/>
          <a:lstStyle/>
          <a:p>
            <a:r>
              <a:rPr lang="en-US" dirty="0" smtClean="0"/>
              <a:t>New version refuses to use invalid SSL certificates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bcnc-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83" y="1377254"/>
            <a:ext cx="2982921" cy="49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4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7858"/>
          </a:xfrm>
        </p:spPr>
        <p:txBody>
          <a:bodyPr/>
          <a:lstStyle/>
          <a:p>
            <a:r>
              <a:rPr lang="en-US" dirty="0" smtClean="0"/>
              <a:t>Useful ADB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769"/>
            <a:ext cx="8229600" cy="4525963"/>
          </a:xfrm>
        </p:spPr>
        <p:txBody>
          <a:bodyPr/>
          <a:lstStyle/>
          <a:p>
            <a:r>
              <a:rPr lang="en-US" dirty="0" smtClean="0"/>
              <a:t>push</a:t>
            </a:r>
          </a:p>
          <a:p>
            <a:pPr lvl="1"/>
            <a:r>
              <a:rPr lang="en-US" dirty="0" smtClean="0"/>
              <a:t>Copies a file from your computer to the mobile device</a:t>
            </a:r>
          </a:p>
          <a:p>
            <a:r>
              <a:rPr lang="en-US" dirty="0" smtClean="0"/>
              <a:t>pull</a:t>
            </a:r>
          </a:p>
          <a:p>
            <a:pPr lvl="1"/>
            <a:r>
              <a:rPr lang="en-US" dirty="0" smtClean="0"/>
              <a:t>Copies a file from the mobile device to your computer</a:t>
            </a:r>
          </a:p>
          <a:p>
            <a:r>
              <a:rPr lang="en-US" dirty="0" smtClean="0"/>
              <a:t>logcat</a:t>
            </a:r>
          </a:p>
          <a:p>
            <a:pPr lvl="1"/>
            <a:r>
              <a:rPr lang="en-US" dirty="0" smtClean="0"/>
              <a:t>Shows logging information on the console</a:t>
            </a:r>
          </a:p>
          <a:p>
            <a:pPr lvl="1"/>
            <a:r>
              <a:rPr lang="en-US" dirty="0" smtClean="0"/>
              <a:t>Useful to see if an app or the OS is logging sensitive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7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ADB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</a:t>
            </a:r>
          </a:p>
          <a:p>
            <a:pPr lvl="1"/>
            <a:r>
              <a:rPr lang="en-US" dirty="0" smtClean="0"/>
              <a:t>Copies an application package file (APK) to the mobile device and installs the app</a:t>
            </a:r>
          </a:p>
          <a:p>
            <a:pPr lvl="1"/>
            <a:r>
              <a:rPr lang="en-US" dirty="0" smtClean="0"/>
              <a:t>Useful for side-loading apps (so you don't have to use Google Play)</a:t>
            </a:r>
          </a:p>
          <a:p>
            <a:r>
              <a:rPr lang="en-US" dirty="0" smtClean="0"/>
              <a:t>shell</a:t>
            </a:r>
          </a:p>
          <a:p>
            <a:pPr lvl="1"/>
            <a:r>
              <a:rPr lang="en-US" dirty="0" smtClean="0"/>
              <a:t>Starts a remote shell on the mobile device</a:t>
            </a:r>
          </a:p>
          <a:p>
            <a:pPr lvl="1"/>
            <a:r>
              <a:rPr lang="en-US" dirty="0" smtClean="0"/>
              <a:t>Allows you to execute arbitrary commands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94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Decompiling and Disassembly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81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code is generally kept confidential by app developers</a:t>
            </a:r>
          </a:p>
          <a:p>
            <a:r>
              <a:rPr lang="en-US" dirty="0" smtClean="0"/>
              <a:t>A binary, compiled app can be analyzed by disassembling or decompiling them, into</a:t>
            </a:r>
          </a:p>
          <a:p>
            <a:pPr lvl="1"/>
            <a:r>
              <a:rPr lang="en-US" dirty="0" smtClean="0"/>
              <a:t>Smali assembly code (used by Dalvik VM), or</a:t>
            </a:r>
          </a:p>
          <a:p>
            <a:pPr lvl="1"/>
            <a:r>
              <a:rPr lang="en-US" dirty="0" smtClean="0"/>
              <a:t>Java 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7099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3050</TotalTime>
  <Words>931</Words>
  <Application>Microsoft Macintosh PowerPoint</Application>
  <PresentationFormat>On-screen Show (4:3)</PresentationFormat>
  <Paragraphs>168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Foundry</vt:lpstr>
      <vt:lpstr>Is Your Mobile App Secure?  Code Camp Sun., Oct 4, 2015 Sam Bowne City College San Francisco</vt:lpstr>
      <vt:lpstr>Adding Trojans to Apps</vt:lpstr>
      <vt:lpstr>Android is #1</vt:lpstr>
      <vt:lpstr>App Signing</vt:lpstr>
      <vt:lpstr>Android Debug Bridge</vt:lpstr>
      <vt:lpstr>Useful ADB Commands</vt:lpstr>
      <vt:lpstr>Useful ADB Commands</vt:lpstr>
      <vt:lpstr>Decompiling and Disassembly</vt:lpstr>
      <vt:lpstr>Static Analysis</vt:lpstr>
      <vt:lpstr>PowerPoint Presentation</vt:lpstr>
      <vt:lpstr>TD Ameritrade</vt:lpstr>
      <vt:lpstr>Bank of America</vt:lpstr>
      <vt:lpstr>Java v. Smali Code</vt:lpstr>
      <vt:lpstr>Building &amp; Signing an App</vt:lpstr>
      <vt:lpstr>Monitoring the Log</vt:lpstr>
      <vt:lpstr>./adb logcat</vt:lpstr>
      <vt:lpstr>Attacks via Decompiling and Disassembly</vt:lpstr>
      <vt:lpstr>PowerPoint Presentation</vt:lpstr>
      <vt:lpstr>PowerPoint Presentation</vt:lpstr>
      <vt:lpstr>Step-by-Step: Bank of America</vt:lpstr>
      <vt:lpstr>Step-by-Step: Bank of America</vt:lpstr>
      <vt:lpstr>Step-by-Step: Bank of America</vt:lpstr>
      <vt:lpstr>Step-by-Step: Bank of America</vt:lpstr>
      <vt:lpstr>DEMO: Schwab (old version)</vt:lpstr>
      <vt:lpstr>DEMO: The Bancorp</vt:lpstr>
      <vt:lpstr>DEMO: Capital One</vt:lpstr>
      <vt:lpstr>DEMO: SunTrust</vt:lpstr>
      <vt:lpstr>DEMO:  Bank of America</vt:lpstr>
      <vt:lpstr>DroidDream (2011)</vt:lpstr>
      <vt:lpstr>Google's Response</vt:lpstr>
      <vt:lpstr>Google Application Verification Service</vt:lpstr>
      <vt:lpstr>Decompiling, Disassembly, and Repackaging Countermeasures</vt:lpstr>
      <vt:lpstr>DashO – Powerful Obfuscator</vt:lpstr>
      <vt:lpstr>All Strings Concealed</vt:lpstr>
      <vt:lpstr>PowerPoint Presentation</vt:lpstr>
      <vt:lpstr>Broken SSL Repeating Old Work</vt:lpstr>
      <vt:lpstr>CERT's Test in 2014</vt:lpstr>
      <vt:lpstr>Still Vulnerable</vt:lpstr>
      <vt:lpstr>Simple SSL Test</vt:lpstr>
      <vt:lpstr>DEMO: GenieMD</vt:lpstr>
      <vt:lpstr>PicsArt (100 Million)</vt:lpstr>
      <vt:lpstr>InstaChat(100 Million)</vt:lpstr>
      <vt:lpstr>DEMO: OKCupid – FIXED!</vt:lpstr>
      <vt:lpstr>Broken SSL Medical Apps</vt:lpstr>
      <vt:lpstr>CERT found 265 Vulnerable Medical Apps</vt:lpstr>
      <vt:lpstr>HIPAA</vt:lpstr>
      <vt:lpstr>My Repeat of CERT Tests</vt:lpstr>
      <vt:lpstr>DEMO: GenieMD</vt:lpstr>
      <vt:lpstr>DEMO: LowestMed corporate</vt:lpstr>
      <vt:lpstr>LowestMed Response</vt:lpstr>
      <vt:lpstr>Broken SSL Testing New Apps</vt:lpstr>
      <vt:lpstr>Blue Cross Blue Shield of North Carolina</vt:lpstr>
      <vt:lpstr>Leaked Blue Cross Credentials</vt:lpstr>
      <vt:lpstr>Fixed in Two Days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Bowne</dc:creator>
  <cp:lastModifiedBy>Sam Bowne</cp:lastModifiedBy>
  <cp:revision>882</cp:revision>
  <dcterms:created xsi:type="dcterms:W3CDTF">2014-12-24T16:02:14Z</dcterms:created>
  <dcterms:modified xsi:type="dcterms:W3CDTF">2015-10-04T15:28:25Z</dcterms:modified>
</cp:coreProperties>
</file>