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65"/>
  </p:notesMasterIdLst>
  <p:handoutMasterIdLst>
    <p:handoutMasterId r:id="rId66"/>
  </p:handoutMasterIdLst>
  <p:sldIdLst>
    <p:sldId id="256" r:id="rId3"/>
    <p:sldId id="338" r:id="rId4"/>
    <p:sldId id="294" r:id="rId5"/>
    <p:sldId id="302" r:id="rId6"/>
    <p:sldId id="306" r:id="rId7"/>
    <p:sldId id="307" r:id="rId8"/>
    <p:sldId id="308" r:id="rId9"/>
    <p:sldId id="309" r:id="rId10"/>
    <p:sldId id="310" r:id="rId11"/>
    <p:sldId id="311" r:id="rId12"/>
    <p:sldId id="336" r:id="rId13"/>
    <p:sldId id="360" r:id="rId14"/>
    <p:sldId id="312" r:id="rId15"/>
    <p:sldId id="313" r:id="rId16"/>
    <p:sldId id="314" r:id="rId17"/>
    <p:sldId id="327" r:id="rId18"/>
    <p:sldId id="315" r:id="rId19"/>
    <p:sldId id="316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7" r:id="rId29"/>
    <p:sldId id="266" r:id="rId30"/>
    <p:sldId id="270" r:id="rId31"/>
    <p:sldId id="285" r:id="rId32"/>
    <p:sldId id="317" r:id="rId33"/>
    <p:sldId id="318" r:id="rId34"/>
    <p:sldId id="319" r:id="rId35"/>
    <p:sldId id="324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51" r:id="rId46"/>
    <p:sldId id="348" r:id="rId47"/>
    <p:sldId id="352" r:id="rId48"/>
    <p:sldId id="356" r:id="rId49"/>
    <p:sldId id="353" r:id="rId50"/>
    <p:sldId id="354" r:id="rId51"/>
    <p:sldId id="349" r:id="rId52"/>
    <p:sldId id="350" r:id="rId53"/>
    <p:sldId id="357" r:id="rId54"/>
    <p:sldId id="358" r:id="rId55"/>
    <p:sldId id="359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37" autoAdjust="0"/>
  </p:normalViewPr>
  <p:slideViewPr>
    <p:cSldViewPr snapToGrid="0" snapToObjects="1">
      <p:cViewPr varScale="1">
        <p:scale>
          <a:sx n="98" d="100"/>
          <a:sy n="98" d="100"/>
        </p:scale>
        <p:origin x="-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5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1D0F-0E29-5940-8250-EE08CC0BFEC2}" type="datetimeFigureOut">
              <a:rPr lang="en-US" smtClean="0"/>
              <a:t>5/23/15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231AC-8C26-754F-A560-35538ABF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05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5/23/15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7018-7404-354A-9D61-9D9DE67992A1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BF48-77FF-C544-8B23-AC8268870C86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D614-8643-8941-9E4D-A0E483C8F561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7018-7404-354A-9D61-9D9DE67992A1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EB4D-CE23-174A-B986-9C5F4D676AAA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CE14-9905-8341-9C86-CB39BA63EE30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237-1D58-3B44-B3FC-C1011F24F629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9D6D-0796-5547-98F8-FB4F88295042}" type="datetime1">
              <a:rPr lang="en-US" smtClean="0"/>
              <a:t>5/23/15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F8E8-0312-9A49-BB33-ACF2F730BE04}" type="datetime1">
              <a:rPr lang="en-US" smtClean="0"/>
              <a:t>5/23/15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0032-D1BF-1E4A-BC82-D812982884E3}" type="datetime1">
              <a:rPr lang="en-US" smtClean="0"/>
              <a:t>5/23/15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4F-F4B2-754B-86AE-6FC5965CDBCC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EB4D-CE23-174A-B986-9C5F4D676AAA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B03B-3EB5-B046-A863-C3BC65E0BDD0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BF48-77FF-C544-8B23-AC8268870C86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D614-8643-8941-9E4D-A0E483C8F561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CE14-9905-8341-9C86-CB39BA63EE30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237-1D58-3B44-B3FC-C1011F24F629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9D6D-0796-5547-98F8-FB4F88295042}" type="datetime1">
              <a:rPr lang="en-US" smtClean="0"/>
              <a:t>5/23/15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F8E8-0312-9A49-BB33-ACF2F730BE04}" type="datetime1">
              <a:rPr lang="en-US" smtClean="0"/>
              <a:t>5/23/15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0032-D1BF-1E4A-BC82-D812982884E3}" type="datetime1">
              <a:rPr lang="en-US" smtClean="0"/>
              <a:t>5/23/15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4F-F4B2-754B-86AE-6FC5965CDBCC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B03B-3EB5-B046-A863-C3BC65E0BDD0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5613-EA0D-EA48-A59B-3DA5E08F05E7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8091" y="6356350"/>
            <a:ext cx="5091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5613-EA0D-EA48-A59B-3DA5E08F05E7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57" y="3382028"/>
            <a:ext cx="8734179" cy="269525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to Trojan Financial Android Apps</a:t>
            </a:r>
            <a:br>
              <a:rPr lang="en-US" sz="4000" dirty="0" smtClean="0"/>
            </a:br>
            <a:r>
              <a:rPr lang="en-US" sz="4000" i="1" dirty="0" smtClean="0"/>
              <a:t>&amp; SSL Validation Failures</a:t>
            </a:r>
            <a:br>
              <a:rPr lang="en-US" sz="40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dirty="0" smtClean="0"/>
              <a:t>Sam Bowne</a:t>
            </a:r>
            <a:br>
              <a:rPr lang="en-US" sz="2800" dirty="0" smtClean="0"/>
            </a:br>
            <a:r>
              <a:rPr lang="en-US" sz="2800" dirty="0" smtClean="0"/>
              <a:t>City College San Francisco</a:t>
            </a:r>
            <a:endParaRPr lang="en-US" sz="48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l1banner_2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56" y="364076"/>
            <a:ext cx="5437805" cy="20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4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93982"/>
            <a:ext cx="8229601" cy="942449"/>
          </a:xfrm>
          <a:prstGeom prst="rect">
            <a:avLst/>
          </a:prstGeom>
        </p:spPr>
      </p:pic>
      <p:pic>
        <p:nvPicPr>
          <p:cNvPr id="5" name="Picture 4" descr="p9-decom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8" y="2034400"/>
            <a:ext cx="8208083" cy="371491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7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Ameritrade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299805"/>
            <a:ext cx="8393609" cy="826358"/>
          </a:xfrm>
        </p:spPr>
        <p:txBody>
          <a:bodyPr/>
          <a:lstStyle/>
          <a:p>
            <a:r>
              <a:rPr lang="en-US" dirty="0" smtClean="0"/>
              <a:t>No obfuscation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tda-no-o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1" y="1341040"/>
            <a:ext cx="8288720" cy="38012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3553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ProGuard Free Obfuscator</a:t>
            </a:r>
          </a:p>
          <a:p>
            <a:pPr lvl="1"/>
            <a:r>
              <a:rPr lang="en-US" dirty="0" smtClean="0"/>
              <a:t>Worthless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9.18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30550"/>
            <a:ext cx="8351190" cy="306089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6551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v. Smali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>
          <a:xfrm>
            <a:off x="457200" y="3500567"/>
            <a:ext cx="8108517" cy="251192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09 at 1.5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848600" cy="1701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1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&amp; Signing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2-09 at 1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8419"/>
            <a:ext cx="7200900" cy="673100"/>
          </a:xfrm>
          <a:prstGeom prst="rect">
            <a:avLst/>
          </a:prstGeom>
        </p:spPr>
      </p:pic>
      <p:pic>
        <p:nvPicPr>
          <p:cNvPr id="5" name="Picture 4" descr="Screen Shot 2015-02-09 at 1.5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0906"/>
            <a:ext cx="8229600" cy="48519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3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the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decom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008"/>
            <a:ext cx="9144000" cy="3770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./adb logcat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better way to monitor log</a:t>
            </a:r>
          </a:p>
          <a:p>
            <a:r>
              <a:rPr lang="en-US" dirty="0" smtClean="0"/>
              <a:t>Filter with </a:t>
            </a:r>
            <a:r>
              <a:rPr lang="en-US" dirty="0" err="1" smtClean="0"/>
              <a:t>grep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8.56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8" y="3383020"/>
            <a:ext cx="8210972" cy="163079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578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via Decompiling and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926"/>
            <a:ext cx="8229600" cy="4213237"/>
          </a:xfrm>
        </p:spPr>
        <p:txBody>
          <a:bodyPr/>
          <a:lstStyle/>
          <a:p>
            <a:r>
              <a:rPr lang="en-US" dirty="0" smtClean="0"/>
              <a:t>Insert Trojan code, like keyloggers</a:t>
            </a:r>
          </a:p>
          <a:p>
            <a:r>
              <a:rPr lang="en-US" dirty="0" smtClean="0"/>
              <a:t>Find encryption methods &amp; keys</a:t>
            </a:r>
          </a:p>
          <a:p>
            <a:r>
              <a:rPr lang="en-US" dirty="0" smtClean="0"/>
              <a:t>Change variables to bypass client-side authentication or input validation</a:t>
            </a:r>
          </a:p>
          <a:p>
            <a:r>
              <a:rPr lang="en-US" dirty="0" smtClean="0"/>
              <a:t>Cheat at games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0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2642"/>
            <a:ext cx="8229600" cy="597489"/>
          </a:xfrm>
        </p:spPr>
        <p:txBody>
          <a:bodyPr/>
          <a:lstStyle/>
          <a:p>
            <a:r>
              <a:rPr lang="en-US" dirty="0" smtClean="0"/>
              <a:t>Link Ch 4z43</a:t>
            </a:r>
            <a:endParaRPr lang="en-US" dirty="0"/>
          </a:p>
        </p:txBody>
      </p:sp>
      <p:pic>
        <p:nvPicPr>
          <p:cNvPr id="4" name="Picture 3" descr="Screen Shot 2015-02-09 at 1.5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11" y="274638"/>
            <a:ext cx="5994396" cy="1998132"/>
          </a:xfrm>
          <a:prstGeom prst="rect">
            <a:avLst/>
          </a:prstGeom>
        </p:spPr>
      </p:pic>
      <p:pic>
        <p:nvPicPr>
          <p:cNvPr id="5" name="Picture 4" descr="Screen Shot 2015-02-09 at 1.59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07" y="2436133"/>
            <a:ext cx="5384475" cy="309254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Step-by-Step: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9.0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9" y="1224419"/>
            <a:ext cx="3026803" cy="5017970"/>
          </a:xfrm>
          <a:prstGeom prst="rect">
            <a:avLst/>
          </a:prstGeom>
        </p:spPr>
      </p:pic>
      <p:pic>
        <p:nvPicPr>
          <p:cNvPr id="6" name="Picture 5" descr="bo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20" y="1357460"/>
            <a:ext cx="4840980" cy="181645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boa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7" r="26023"/>
          <a:stretch/>
        </p:blipFill>
        <p:spPr>
          <a:xfrm>
            <a:off x="3851565" y="3485513"/>
            <a:ext cx="4840980" cy="249709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3907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Trojans to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3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/>
              <a:t>Step-by-Step</a:t>
            </a:r>
            <a:r>
              <a:rPr lang="en-US" dirty="0" smtClean="0"/>
              <a:t>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3" name="Picture 2" descr="Screen Shot 2015-05-23 at 9.14.4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5"/>
          <a:stretch/>
        </p:blipFill>
        <p:spPr>
          <a:xfrm>
            <a:off x="994176" y="1047352"/>
            <a:ext cx="6897687" cy="182931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Screen Shot 2015-05-23 at 9.18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30550"/>
            <a:ext cx="8351190" cy="306089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8367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/>
              <a:t>Step-by-Step</a:t>
            </a:r>
            <a:r>
              <a:rPr lang="en-US" dirty="0" smtClean="0"/>
              <a:t>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9.20.0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"/>
          <a:stretch/>
        </p:blipFill>
        <p:spPr>
          <a:xfrm>
            <a:off x="673854" y="973239"/>
            <a:ext cx="8012946" cy="285292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9.20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4" y="4312334"/>
            <a:ext cx="8012946" cy="15446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894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/>
              <a:t>Step-by-Step</a:t>
            </a:r>
            <a:r>
              <a:rPr lang="en-US" dirty="0" smtClean="0"/>
              <a:t>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3" name="Picture 2" descr="Screen Shot 2015-05-23 at 9.2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971847"/>
            <a:ext cx="6429558" cy="217693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5-23 at 9.23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3379992"/>
            <a:ext cx="8064500" cy="147083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467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DEMO: Bank of America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3" name="Picture 2" descr="boa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4803"/>
            <a:ext cx="3197532" cy="527712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boa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98" y="1372710"/>
            <a:ext cx="4872202" cy="105042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075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DEMO: The Bancorp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6" name="Picture 5" descr="Screen Shot 2015-05-23 at 9.5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" y="1179174"/>
            <a:ext cx="8267235" cy="373976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6094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/>
          <a:lstStyle/>
          <a:p>
            <a:r>
              <a:rPr lang="en-US" dirty="0" smtClean="0"/>
              <a:t>DEMO: Capital 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3" name="Picture 2" descr="Screen Shot 2015-05-23 at 9.5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2" y="882755"/>
            <a:ext cx="3286657" cy="547359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5-23 at 9.55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14" y="989049"/>
            <a:ext cx="4915811" cy="309340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Screen Shot 2015-05-23 at 9.59.29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1"/>
          <a:stretch/>
        </p:blipFill>
        <p:spPr>
          <a:xfrm>
            <a:off x="3792914" y="4216719"/>
            <a:ext cx="489388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3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0"/>
            <a:ext cx="8229600" cy="730074"/>
          </a:xfrm>
        </p:spPr>
        <p:txBody>
          <a:bodyPr/>
          <a:lstStyle/>
          <a:p>
            <a:r>
              <a:rPr lang="en-US" dirty="0" smtClean="0"/>
              <a:t>DEMO: SunTrust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56080" y="1030050"/>
            <a:ext cx="4630719" cy="2226827"/>
          </a:xfrm>
        </p:spPr>
        <p:txBody>
          <a:bodyPr/>
          <a:lstStyle/>
          <a:p>
            <a:r>
              <a:rPr lang="en-US" dirty="0" err="1" smtClean="0"/>
              <a:t>Konylabs</a:t>
            </a:r>
            <a:endParaRPr lang="en-US" dirty="0" smtClean="0"/>
          </a:p>
          <a:p>
            <a:r>
              <a:rPr lang="en-US" dirty="0" smtClean="0"/>
              <a:t>Capture HTTP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3" name="Picture 2" descr="Screen Shot 2015-05-23 at 10.03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6" y="1030050"/>
            <a:ext cx="3206713" cy="53263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5-23 at 10.03.2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0" b="1641"/>
          <a:stretch/>
        </p:blipFill>
        <p:spPr>
          <a:xfrm>
            <a:off x="3903038" y="3399415"/>
            <a:ext cx="4950973" cy="107899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7773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96"/>
            <a:ext cx="8229600" cy="518318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TradeKing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04246" y="997763"/>
            <a:ext cx="4682554" cy="2695256"/>
          </a:xfrm>
        </p:spPr>
        <p:txBody>
          <a:bodyPr/>
          <a:lstStyle/>
          <a:p>
            <a:r>
              <a:rPr lang="en-US" dirty="0" smtClean="0"/>
              <a:t>App is patched!</a:t>
            </a:r>
          </a:p>
          <a:p>
            <a:r>
              <a:rPr lang="en-US" dirty="0" smtClean="0"/>
              <a:t>"Verifier" detects the Trojan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3" name="Picture 2" descr="Screen Shot 2015-05-23 at 10.09.0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5"/>
          <a:stretch/>
        </p:blipFill>
        <p:spPr>
          <a:xfrm>
            <a:off x="294365" y="813831"/>
            <a:ext cx="3267452" cy="3326486"/>
          </a:xfrm>
          <a:prstGeom prst="rect">
            <a:avLst/>
          </a:prstGeom>
        </p:spPr>
      </p:pic>
      <p:pic>
        <p:nvPicPr>
          <p:cNvPr id="5" name="Picture 4" descr="Screen Shot 2015-05-23 at 10.08.4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294364" y="4340915"/>
            <a:ext cx="8392435" cy="172541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8758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DroidDream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Was primarily distributed by the Google Play store</a:t>
            </a:r>
          </a:p>
          <a:p>
            <a:r>
              <a:rPr lang="en-US" sz="2800" dirty="0" smtClean="0"/>
              <a:t>Legitimate apps were repackaged to include DroidDream and then put back in the Play store</a:t>
            </a:r>
            <a:endParaRPr lang="en-US" sz="2800" dirty="0"/>
          </a:p>
        </p:txBody>
      </p:sp>
      <p:pic>
        <p:nvPicPr>
          <p:cNvPr id="4" name="Picture 3" descr="Screen Shot 2015-02-14 at 9.0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96" y="3484504"/>
            <a:ext cx="5807708" cy="286877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99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Google's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removed the repackaged apps from the Play Store</a:t>
            </a:r>
          </a:p>
          <a:p>
            <a:r>
              <a:rPr lang="en-US" dirty="0" smtClean="0"/>
              <a:t>But 50,000 – 200,000 users were already infected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8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is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2872154" cy="4525963"/>
          </a:xfrm>
        </p:spPr>
        <p:txBody>
          <a:bodyPr/>
          <a:lstStyle/>
          <a:p>
            <a:r>
              <a:rPr lang="en-US" dirty="0" smtClean="0"/>
              <a:t>80% market share in 2014</a:t>
            </a:r>
          </a:p>
          <a:p>
            <a:pPr lvl="1"/>
            <a:r>
              <a:rPr lang="en-US" dirty="0" smtClean="0"/>
              <a:t>Link Ch 4a</a:t>
            </a:r>
            <a:endParaRPr lang="en-US" dirty="0"/>
          </a:p>
        </p:txBody>
      </p:sp>
      <p:pic>
        <p:nvPicPr>
          <p:cNvPr id="4" name="Picture 3" descr="smartphoneosmarketsh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85" y="1935165"/>
            <a:ext cx="5587998" cy="419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84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Google Application Verification Service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6675"/>
            <a:ext cx="8229600" cy="4525963"/>
          </a:xfrm>
        </p:spPr>
        <p:txBody>
          <a:bodyPr/>
          <a:lstStyle/>
          <a:p>
            <a:r>
              <a:rPr lang="en-US" dirty="0" smtClean="0"/>
              <a:t>Launched in 2012</a:t>
            </a:r>
          </a:p>
          <a:p>
            <a:r>
              <a:rPr lang="en-US" dirty="0" smtClean="0"/>
              <a:t>Tries to detect malicious apps </a:t>
            </a:r>
          </a:p>
          <a:p>
            <a:r>
              <a:rPr lang="en-US" dirty="0" smtClean="0"/>
              <a:t>Much less effective than 3</a:t>
            </a:r>
            <a:r>
              <a:rPr lang="en-US" baseline="30000" dirty="0" smtClean="0"/>
              <a:t>rd</a:t>
            </a:r>
            <a:r>
              <a:rPr lang="en-US" dirty="0" smtClean="0"/>
              <a:t>-party AV</a:t>
            </a:r>
          </a:p>
          <a:p>
            <a:pPr lvl="1"/>
            <a:r>
              <a:rPr lang="en-US" dirty="0" smtClean="0"/>
              <a:t>Link Ch 5e</a:t>
            </a:r>
            <a:endParaRPr lang="en-US" dirty="0"/>
          </a:p>
        </p:txBody>
      </p:sp>
      <p:pic>
        <p:nvPicPr>
          <p:cNvPr id="4" name="Picture 3" descr="a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3" y="3227676"/>
            <a:ext cx="7871061" cy="314226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0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Decompiling, Disassembly, and Repackaging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251"/>
            <a:ext cx="8229600" cy="4170912"/>
          </a:xfrm>
        </p:spPr>
        <p:txBody>
          <a:bodyPr/>
          <a:lstStyle/>
          <a:p>
            <a:r>
              <a:rPr lang="en-US" dirty="0" smtClean="0"/>
              <a:t>Every binary can be reverse-engineered</a:t>
            </a:r>
          </a:p>
          <a:p>
            <a:pPr lvl="1"/>
            <a:r>
              <a:rPr lang="en-US" dirty="0" smtClean="0"/>
              <a:t>Given enough time and effort</a:t>
            </a:r>
          </a:p>
          <a:p>
            <a:r>
              <a:rPr lang="en-US" dirty="0" smtClean="0"/>
              <a:t>Never store secrets on the client-side</a:t>
            </a:r>
          </a:p>
          <a:p>
            <a:r>
              <a:rPr lang="en-US" dirty="0" smtClean="0"/>
              <a:t>Never rely on client-side authentication or client-side validation</a:t>
            </a:r>
          </a:p>
          <a:p>
            <a:r>
              <a:rPr lang="en-US" dirty="0" smtClean="0"/>
              <a:t>Obfuscate source code</a:t>
            </a:r>
          </a:p>
          <a:p>
            <a:pPr lvl="1"/>
            <a:r>
              <a:rPr lang="en-US" dirty="0" smtClean="0"/>
              <a:t>ProGuard (free) or Arxan (commercial)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0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DashO – Powerful Obfuscator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6x-dasho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9"/>
          <a:stretch/>
        </p:blipFill>
        <p:spPr>
          <a:xfrm>
            <a:off x="317515" y="1417638"/>
            <a:ext cx="1453074" cy="442593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p6x-dasho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8" b="45724"/>
          <a:stretch/>
        </p:blipFill>
        <p:spPr>
          <a:xfrm>
            <a:off x="2416644" y="1600200"/>
            <a:ext cx="6321809" cy="424336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Strings Concealed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it costs $2000</a:t>
            </a:r>
            <a:endParaRPr lang="en-US" dirty="0"/>
          </a:p>
        </p:txBody>
      </p:sp>
      <p:pic>
        <p:nvPicPr>
          <p:cNvPr id="4" name="Picture 3" descr="p6x-dasho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2" y="2570163"/>
            <a:ext cx="7369188" cy="309351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825px-2014-01-26_20-23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8" y="693209"/>
            <a:ext cx="7858125" cy="49625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Repeating Old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97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CERT's Test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4865"/>
            <a:ext cx="8229600" cy="1461298"/>
          </a:xfrm>
        </p:spPr>
        <p:txBody>
          <a:bodyPr/>
          <a:lstStyle/>
          <a:p>
            <a:r>
              <a:rPr lang="en-US" dirty="0" smtClean="0"/>
              <a:t>23,667 vulnerable apps</a:t>
            </a:r>
          </a:p>
          <a:p>
            <a:r>
              <a:rPr lang="en-US" dirty="0" smtClean="0"/>
              <a:t>All warned in 2014  by CERT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0.52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182346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2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4476"/>
            <a:ext cx="54102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3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293"/>
          </a:xfrm>
        </p:spPr>
        <p:txBody>
          <a:bodyPr/>
          <a:lstStyle/>
          <a:p>
            <a:r>
              <a:rPr lang="en-US" dirty="0" smtClean="0"/>
              <a:t>Still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3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3" y="1600200"/>
            <a:ext cx="8159137" cy="43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3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51"/>
          </a:xfrm>
        </p:spPr>
        <p:txBody>
          <a:bodyPr/>
          <a:lstStyle/>
          <a:p>
            <a:r>
              <a:rPr lang="en-US" dirty="0" smtClean="0"/>
              <a:t>Simple SSL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838"/>
            <a:ext cx="3417459" cy="4843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Route Android traffic through Burp Proxy</a:t>
            </a:r>
          </a:p>
          <a:p>
            <a:r>
              <a:rPr lang="en-US" sz="2800" dirty="0" smtClean="0"/>
              <a:t>Don't install the </a:t>
            </a:r>
            <a:r>
              <a:rPr lang="en-US" sz="2800" dirty="0" err="1" smtClean="0"/>
              <a:t>PortSwigger</a:t>
            </a:r>
            <a:r>
              <a:rPr lang="en-US" sz="2800" dirty="0" smtClean="0"/>
              <a:t> root certificate</a:t>
            </a:r>
          </a:p>
          <a:p>
            <a:r>
              <a:rPr lang="en-US" sz="2800" dirty="0" smtClean="0"/>
              <a:t>This is a MITM attack</a:t>
            </a:r>
          </a:p>
          <a:p>
            <a:r>
              <a:rPr lang="en-US" sz="2800" dirty="0" smtClean="0"/>
              <a:t>The default browser detects it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6" name="Picture 5" descr="wfcu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47" y="1162437"/>
            <a:ext cx="4543653" cy="49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PicsArt</a:t>
            </a:r>
            <a:r>
              <a:rPr lang="en-US" dirty="0" smtClean="0"/>
              <a:t> (100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2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7773"/>
            <a:ext cx="3041656" cy="507327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23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0"/>
          <a:stretch/>
        </p:blipFill>
        <p:spPr>
          <a:xfrm>
            <a:off x="3971336" y="1067773"/>
            <a:ext cx="4715464" cy="507656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8520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apps must be signed to be installed, BUT</a:t>
            </a:r>
          </a:p>
          <a:p>
            <a:pPr lvl="1"/>
            <a:r>
              <a:rPr lang="en-US" dirty="0" smtClean="0"/>
              <a:t>Android allows self-signed certificates</a:t>
            </a:r>
          </a:p>
          <a:p>
            <a:r>
              <a:rPr lang="en-US" dirty="0" smtClean="0"/>
              <a:t>Google Play is the "official" app store, BUT</a:t>
            </a:r>
          </a:p>
          <a:p>
            <a:pPr lvl="1"/>
            <a:r>
              <a:rPr lang="en-US" dirty="0" smtClean="0"/>
              <a:t>Google doesn't police it well</a:t>
            </a:r>
          </a:p>
          <a:p>
            <a:pPr lvl="1"/>
            <a:r>
              <a:rPr lang="en-US" dirty="0" smtClean="0"/>
              <a:t>Apps can be installed from email, Web pages,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InstaChat</a:t>
            </a:r>
            <a:r>
              <a:rPr lang="en-US" dirty="0" smtClean="0"/>
              <a:t>(100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7" name="Picture 6" descr="Screen Shot 2015-05-23 at 12.3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87"/>
            <a:ext cx="3006541" cy="500137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Screen Shot 2015-05-23 at 12.35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5"/>
          <a:stretch/>
        </p:blipFill>
        <p:spPr>
          <a:xfrm>
            <a:off x="4227726" y="1124787"/>
            <a:ext cx="3416625" cy="500137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27572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OKCupid</a:t>
            </a:r>
            <a:r>
              <a:rPr lang="en-US" dirty="0" smtClean="0"/>
              <a:t> – FIXED!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32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>
          <a:xfrm>
            <a:off x="2252059" y="1072819"/>
            <a:ext cx="4590147" cy="52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Safeway (1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3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9" y="1043403"/>
            <a:ext cx="3056603" cy="508276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3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16" y="1043403"/>
            <a:ext cx="5370980" cy="47988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287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Medical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9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368"/>
          </a:xfrm>
        </p:spPr>
        <p:txBody>
          <a:bodyPr/>
          <a:lstStyle/>
          <a:p>
            <a:r>
              <a:rPr lang="en-US" dirty="0" smtClean="0"/>
              <a:t>CERT found 265 Vulnerable Medical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46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46" y="1600199"/>
            <a:ext cx="6821366" cy="45259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9629" y="4690729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HIPA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0" y="1865946"/>
            <a:ext cx="8281289" cy="195739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418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494"/>
          </a:xfrm>
        </p:spPr>
        <p:txBody>
          <a:bodyPr/>
          <a:lstStyle/>
          <a:p>
            <a:r>
              <a:rPr lang="en-US" dirty="0" smtClean="0"/>
              <a:t>My Repeat of CERT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4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3" y="1399462"/>
            <a:ext cx="6280989" cy="4956888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46216" y="3278312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6216" y="2743940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GenieMD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.1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8899"/>
            <a:ext cx="3585922" cy="307364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.1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11" y="1198899"/>
            <a:ext cx="4693914" cy="49272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8802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LowestMed</a:t>
            </a:r>
            <a:r>
              <a:rPr lang="en-US" dirty="0" smtClean="0"/>
              <a:t> corporate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7" name="Picture 6" descr="Screen Shot 2015-05-23 at 12.5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722356" cy="4525963"/>
          </a:xfrm>
          <a:prstGeom prst="rect">
            <a:avLst/>
          </a:prstGeom>
        </p:spPr>
      </p:pic>
      <p:pic>
        <p:nvPicPr>
          <p:cNvPr id="8" name="Picture 7" descr="Screen Shot 2015-05-23 at 12.55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6"/>
          <a:stretch/>
        </p:blipFill>
        <p:spPr>
          <a:xfrm>
            <a:off x="5376404" y="931862"/>
            <a:ext cx="2515458" cy="5194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1126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LowestMed</a:t>
            </a:r>
            <a:r>
              <a:rPr lang="en-US" dirty="0" smtClean="0"/>
              <a:t>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call to President of CCSF threatening a lawsuit</a:t>
            </a:r>
          </a:p>
          <a:p>
            <a:r>
              <a:rPr lang="en-US" dirty="0" smtClean="0"/>
              <a:t>After I contacted their lawyer, he told me that there is no PII in the app beyond this point, so it is not a covered entity under HIPAA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0200" cy="1143000"/>
          </a:xfrm>
        </p:spPr>
        <p:txBody>
          <a:bodyPr/>
          <a:lstStyle/>
          <a:p>
            <a:r>
              <a:rPr lang="en-US" dirty="0" smtClean="0"/>
              <a:t>Android Debug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2338"/>
            <a:ext cx="8229600" cy="3933825"/>
          </a:xfrm>
        </p:spPr>
        <p:txBody>
          <a:bodyPr/>
          <a:lstStyle/>
          <a:p>
            <a:r>
              <a:rPr lang="en-US" dirty="0" smtClean="0"/>
              <a:t>Command-line tool</a:t>
            </a:r>
          </a:p>
          <a:p>
            <a:r>
              <a:rPr lang="en-US" dirty="0" smtClean="0"/>
              <a:t>Allows you to communicate with a mobile device via a USB cable or an SVD running within an emulator</a:t>
            </a:r>
          </a:p>
          <a:p>
            <a:r>
              <a:rPr lang="en-US" dirty="0" smtClean="0"/>
              <a:t>Connects to device's daemon running on TCP port 5037</a:t>
            </a:r>
          </a:p>
          <a:p>
            <a:endParaRPr lang="en-US" dirty="0"/>
          </a:p>
        </p:txBody>
      </p:sp>
      <p:pic>
        <p:nvPicPr>
          <p:cNvPr id="4" name="Picture 3" descr="Screen Shot 2014-12-30 at 12.3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39" y="274638"/>
            <a:ext cx="4089400" cy="1917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1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Testing New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Responsible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 need to give these guys time to respond, so most of them are still confidential</a:t>
            </a:r>
          </a:p>
          <a:p>
            <a:r>
              <a:rPr lang="en-US" dirty="0" smtClean="0"/>
              <a:t>I can discuss one, because they fixed it really fast!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8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Cross Blue Shield of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bcnc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898862" cy="484429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bcnc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5" y="1417638"/>
            <a:ext cx="2959343" cy="487846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32144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Leaked Blue Cross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576" y="1600200"/>
            <a:ext cx="4786224" cy="4525963"/>
          </a:xfrm>
        </p:spPr>
        <p:txBody>
          <a:bodyPr/>
          <a:lstStyle/>
          <a:p>
            <a:r>
              <a:rPr lang="en-US" dirty="0" smtClean="0"/>
              <a:t>Also leaked Facebook, Twitter, and YouTube credentials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bcnc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1624"/>
            <a:ext cx="2868658" cy="478472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56523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293"/>
          </a:xfrm>
        </p:spPr>
        <p:txBody>
          <a:bodyPr/>
          <a:lstStyle/>
          <a:p>
            <a:r>
              <a:rPr lang="en-US" dirty="0" smtClean="0"/>
              <a:t>Fixed in Two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16" y="1600200"/>
            <a:ext cx="4799183" cy="4525963"/>
          </a:xfrm>
        </p:spPr>
        <p:txBody>
          <a:bodyPr/>
          <a:lstStyle/>
          <a:p>
            <a:r>
              <a:rPr lang="en-US" dirty="0" smtClean="0"/>
              <a:t>New version refuses to use invalid SSL certificates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bcnc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3" y="1377254"/>
            <a:ext cx="2982921" cy="49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4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Products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3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52"/>
            <a:ext cx="8229600" cy="914795"/>
          </a:xfrm>
        </p:spPr>
        <p:txBody>
          <a:bodyPr/>
          <a:lstStyle/>
          <a:p>
            <a:r>
              <a:rPr lang="en-US" dirty="0" smtClean="0"/>
              <a:t>AIG </a:t>
            </a:r>
            <a:r>
              <a:rPr lang="en-US" dirty="0" err="1" smtClean="0"/>
              <a:t>MobileGuard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041" y="1187452"/>
            <a:ext cx="224995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Security app required for insurance coverage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Removed from Google Play after my reports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aigm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7451"/>
            <a:ext cx="2963227" cy="493871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aigm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74" y="1187452"/>
            <a:ext cx="2952003" cy="493871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068195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Already </a:t>
            </a:r>
            <a:r>
              <a:rPr lang="en-US" dirty="0" err="1" smtClean="0"/>
              <a:t>Trojaned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6" name="Picture 5" descr="aigm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06300"/>
            <a:ext cx="8229600" cy="2743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7610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Storage of Sensitive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aigm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3" b="32546"/>
          <a:stretch/>
        </p:blipFill>
        <p:spPr>
          <a:xfrm>
            <a:off x="457200" y="1500172"/>
            <a:ext cx="4810160" cy="4625991"/>
          </a:xfrm>
          <a:prstGeom prst="rect">
            <a:avLst/>
          </a:prstGeom>
          <a:ln>
            <a:solidFill>
              <a:srgbClr val="4F81BD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334964" y="4937163"/>
            <a:ext cx="3589567" cy="531306"/>
            <a:chOff x="3719154" y="2325846"/>
            <a:chExt cx="3589567" cy="531306"/>
          </a:xfrm>
        </p:grpSpPr>
        <p:sp>
          <p:nvSpPr>
            <p:cNvPr id="14" name="TextBox 13"/>
            <p:cNvSpPr txBox="1"/>
            <p:nvPr/>
          </p:nvSpPr>
          <p:spPr>
            <a:xfrm>
              <a:off x="4872481" y="2325846"/>
              <a:ext cx="2436240" cy="369332"/>
            </a:xfrm>
            <a:prstGeom prst="rect">
              <a:avLst/>
            </a:prstGeom>
            <a:solidFill>
              <a:srgbClr val="29FF0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Security Question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719154" y="2533203"/>
              <a:ext cx="1373625" cy="323949"/>
            </a:xfrm>
            <a:prstGeom prst="straightConnector1">
              <a:avLst/>
            </a:prstGeom>
            <a:ln w="76200">
              <a:solidFill>
                <a:srgbClr val="29F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769825" y="2543543"/>
            <a:ext cx="3589567" cy="531306"/>
            <a:chOff x="3719154" y="2325846"/>
            <a:chExt cx="3589567" cy="531306"/>
          </a:xfrm>
        </p:grpSpPr>
        <p:sp>
          <p:nvSpPr>
            <p:cNvPr id="17" name="TextBox 16"/>
            <p:cNvSpPr txBox="1"/>
            <p:nvPr/>
          </p:nvSpPr>
          <p:spPr>
            <a:xfrm>
              <a:off x="4872481" y="2325846"/>
              <a:ext cx="2436240" cy="369332"/>
            </a:xfrm>
            <a:prstGeom prst="rect">
              <a:avLst/>
            </a:prstGeom>
            <a:solidFill>
              <a:srgbClr val="29FF0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Security Answer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719154" y="2533203"/>
              <a:ext cx="1373625" cy="323949"/>
            </a:xfrm>
            <a:prstGeom prst="straightConnector1">
              <a:avLst/>
            </a:prstGeom>
            <a:ln w="76200">
              <a:solidFill>
                <a:srgbClr val="29F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846834" y="5860510"/>
            <a:ext cx="2436240" cy="369332"/>
          </a:xfrm>
          <a:prstGeom prst="rect">
            <a:avLst/>
          </a:prstGeom>
          <a:solidFill>
            <a:srgbClr val="29FF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439444" y="5924510"/>
            <a:ext cx="1627690" cy="143358"/>
          </a:xfrm>
          <a:prstGeom prst="straightConnector1">
            <a:avLst/>
          </a:prstGeom>
          <a:ln w="76200">
            <a:solidFill>
              <a:srgbClr val="29FF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4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1218048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MobileSuperHero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(10,000)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3407943"/>
            <a:ext cx="4889893" cy="2718220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 12-13-12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7" name="Picture 6" descr="Screen Shot 2015-05-23 at 2.0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5" y="1256922"/>
            <a:ext cx="3083552" cy="5121633"/>
          </a:xfrm>
          <a:prstGeom prst="rect">
            <a:avLst/>
          </a:prstGeom>
        </p:spPr>
      </p:pic>
      <p:pic>
        <p:nvPicPr>
          <p:cNvPr id="8" name="Picture 7" descr="Screen Shot 2015-05-23 at 2.08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1"/>
          <a:stretch/>
        </p:blipFill>
        <p:spPr>
          <a:xfrm>
            <a:off x="3647341" y="1483974"/>
            <a:ext cx="5039459" cy="139308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5750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58"/>
          </a:xfrm>
        </p:spPr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69"/>
            <a:ext cx="8229600" cy="4525963"/>
          </a:xfrm>
        </p:spPr>
        <p:txBody>
          <a:bodyPr/>
          <a:lstStyle/>
          <a:p>
            <a:r>
              <a:rPr lang="en-US" dirty="0" smtClean="0"/>
              <a:t>push</a:t>
            </a:r>
          </a:p>
          <a:p>
            <a:pPr lvl="1"/>
            <a:r>
              <a:rPr lang="en-US" dirty="0" smtClean="0"/>
              <a:t>Copies a file from your computer to the mobile device</a:t>
            </a:r>
          </a:p>
          <a:p>
            <a:r>
              <a:rPr lang="en-US" dirty="0" smtClean="0"/>
              <a:t>pull</a:t>
            </a:r>
          </a:p>
          <a:p>
            <a:pPr lvl="1"/>
            <a:r>
              <a:rPr lang="en-US" dirty="0" smtClean="0"/>
              <a:t>Copies a file from the mobile device to your computer</a:t>
            </a:r>
          </a:p>
          <a:p>
            <a:r>
              <a:rPr lang="en-US" dirty="0" smtClean="0"/>
              <a:t>logcat</a:t>
            </a:r>
          </a:p>
          <a:p>
            <a:pPr lvl="1"/>
            <a:r>
              <a:rPr lang="en-US" dirty="0" smtClean="0"/>
              <a:t>Shows logging information on the console</a:t>
            </a:r>
          </a:p>
          <a:p>
            <a:pPr lvl="1"/>
            <a:r>
              <a:rPr lang="en-US" dirty="0" smtClean="0"/>
              <a:t>Useful to see if an app or the OS is logging sensitive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54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1425375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smtClean="0"/>
              <a:t>Virgin Mobile Rescue</a:t>
            </a:r>
            <a:br>
              <a:rPr lang="en-US" dirty="0" smtClean="0"/>
            </a:br>
            <a:r>
              <a:rPr lang="en-US" dirty="0" smtClean="0"/>
              <a:t>(100,000)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3407945"/>
            <a:ext cx="4889893" cy="2423138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 7-22-13</a:t>
            </a:r>
            <a:endParaRPr lang="en-US" dirty="0" smtClean="0"/>
          </a:p>
          <a:p>
            <a:r>
              <a:rPr lang="en-US" dirty="0" smtClean="0"/>
              <a:t>Must uninstall Mobile Superhero to use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2.1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4" y="1438333"/>
            <a:ext cx="2990856" cy="4979096"/>
          </a:xfrm>
          <a:prstGeom prst="rect">
            <a:avLst/>
          </a:prstGeom>
        </p:spPr>
      </p:pic>
      <p:pic>
        <p:nvPicPr>
          <p:cNvPr id="6" name="Picture 5" descr="Screen Shot 2015-05-23 at 2.1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6" y="1595575"/>
            <a:ext cx="5054600" cy="1447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6062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smtClean="0"/>
              <a:t>Rebound (50)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2708214"/>
            <a:ext cx="4889893" cy="3417949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 7-16-13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2.2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3" y="881140"/>
            <a:ext cx="3228856" cy="5354877"/>
          </a:xfrm>
          <a:prstGeom prst="rect">
            <a:avLst/>
          </a:prstGeom>
        </p:spPr>
      </p:pic>
      <p:pic>
        <p:nvPicPr>
          <p:cNvPr id="6" name="Picture 5" descr="Screen Shot 2015-05-23 at 2.2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6" y="881140"/>
            <a:ext cx="5041900" cy="1549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6062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1269880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smtClean="0"/>
              <a:t>Rebound Mobile Security (50)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3382027"/>
            <a:ext cx="4889893" cy="2744136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updated 11-7-2013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3" y="928230"/>
            <a:ext cx="3265599" cy="5457151"/>
          </a:xfrm>
          <a:prstGeom prst="rect">
            <a:avLst/>
          </a:prstGeom>
        </p:spPr>
      </p:pic>
      <p:pic>
        <p:nvPicPr>
          <p:cNvPr id="6" name="Picture 5" descr="Screen Shot 2015-05-23 at 2.34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6" y="1460161"/>
            <a:ext cx="50419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ADB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</a:t>
            </a:r>
          </a:p>
          <a:p>
            <a:pPr lvl="1"/>
            <a:r>
              <a:rPr lang="en-US" dirty="0" smtClean="0"/>
              <a:t>Copies an application package file (APK) to the mobile device and installs the app</a:t>
            </a:r>
          </a:p>
          <a:p>
            <a:pPr lvl="1"/>
            <a:r>
              <a:rPr lang="en-US" dirty="0" smtClean="0"/>
              <a:t>Useful for side-loading apps (so you don't have to use Google Play)</a:t>
            </a:r>
          </a:p>
          <a:p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Starts a remote shell on the mobile device</a:t>
            </a:r>
          </a:p>
          <a:p>
            <a:pPr lvl="1"/>
            <a:r>
              <a:rPr lang="en-US" dirty="0" smtClean="0"/>
              <a:t>Allows you to execute arbitrary commands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9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Decompiling and Disassembly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code is generally kept confidential by app developers</a:t>
            </a:r>
          </a:p>
          <a:p>
            <a:r>
              <a:rPr lang="en-US" dirty="0" smtClean="0"/>
              <a:t>A binary, compiled app can be analyzed by disassembling or decompiling them, into</a:t>
            </a:r>
          </a:p>
          <a:p>
            <a:pPr lvl="1"/>
            <a:r>
              <a:rPr lang="en-US" dirty="0" smtClean="0"/>
              <a:t>Smali assembly code (used by Dalvik VM), or</a:t>
            </a:r>
          </a:p>
          <a:p>
            <a:pPr lvl="1"/>
            <a:r>
              <a:rPr lang="en-US" dirty="0" smtClean="0"/>
              <a:t>Java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1118</Words>
  <Application>Microsoft Macintosh PowerPoint</Application>
  <PresentationFormat>On-screen Show (4:3)</PresentationFormat>
  <Paragraphs>204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Twilight</vt:lpstr>
      <vt:lpstr>How to Trojan Financial Android Apps &amp; SSL Validation Failures  Sam Bowne City College San Francisco</vt:lpstr>
      <vt:lpstr>Adding Trojans to Apps</vt:lpstr>
      <vt:lpstr>Android is #1</vt:lpstr>
      <vt:lpstr>App Signing</vt:lpstr>
      <vt:lpstr>Android Debug Bridge</vt:lpstr>
      <vt:lpstr>Useful ADB Commands</vt:lpstr>
      <vt:lpstr>Useful ADB Commands</vt:lpstr>
      <vt:lpstr>Decompiling and Disassembly</vt:lpstr>
      <vt:lpstr>Static Analysis</vt:lpstr>
      <vt:lpstr>PowerPoint Presentation</vt:lpstr>
      <vt:lpstr>TD Ameritrade</vt:lpstr>
      <vt:lpstr>Bank of America</vt:lpstr>
      <vt:lpstr>Java v. Smali Code</vt:lpstr>
      <vt:lpstr>Building &amp; Signing an App</vt:lpstr>
      <vt:lpstr>Monitoring the Log</vt:lpstr>
      <vt:lpstr>./adb logcat</vt:lpstr>
      <vt:lpstr>Attacks via Decompiling and Disassembly</vt:lpstr>
      <vt:lpstr>PowerPoint Presentation</vt:lpstr>
      <vt:lpstr>Step-by-Step: Bank of America</vt:lpstr>
      <vt:lpstr>Step-by-Step: Bank of America</vt:lpstr>
      <vt:lpstr>Step-by-Step: Bank of America</vt:lpstr>
      <vt:lpstr>Step-by-Step: Bank of America</vt:lpstr>
      <vt:lpstr>DEMO: Bank of America</vt:lpstr>
      <vt:lpstr>DEMO: The Bancorp</vt:lpstr>
      <vt:lpstr>DEMO: Capital One</vt:lpstr>
      <vt:lpstr>DEMO: SunTrust</vt:lpstr>
      <vt:lpstr>DEMO: TradeKing</vt:lpstr>
      <vt:lpstr>DroidDream (2011)</vt:lpstr>
      <vt:lpstr>Google's Response</vt:lpstr>
      <vt:lpstr>Google Application Verification Service</vt:lpstr>
      <vt:lpstr>Decompiling, Disassembly, and Repackaging Countermeasures</vt:lpstr>
      <vt:lpstr>DashO – Powerful Obfuscator</vt:lpstr>
      <vt:lpstr>All Strings Concealed</vt:lpstr>
      <vt:lpstr>PowerPoint Presentation</vt:lpstr>
      <vt:lpstr>Broken SSL Repeating Old Work</vt:lpstr>
      <vt:lpstr>CERT's Test in 2014</vt:lpstr>
      <vt:lpstr>Still Vulnerable</vt:lpstr>
      <vt:lpstr>Simple SSL Test</vt:lpstr>
      <vt:lpstr>DEMO: PicsArt (100 Million)</vt:lpstr>
      <vt:lpstr>DEMO: InstaChat(100 Million)</vt:lpstr>
      <vt:lpstr>DEMO: OKCupid – FIXED!</vt:lpstr>
      <vt:lpstr>DEMO: Safeway (1 Million)</vt:lpstr>
      <vt:lpstr>Broken SSL Medical Apps</vt:lpstr>
      <vt:lpstr>CERT found 265 Vulnerable Medical Apps</vt:lpstr>
      <vt:lpstr>HIPAA</vt:lpstr>
      <vt:lpstr>My Repeat of CERT Tests</vt:lpstr>
      <vt:lpstr>DEMO: GenieMD</vt:lpstr>
      <vt:lpstr>DEMO: LowestMed corporate</vt:lpstr>
      <vt:lpstr>LowestMed Response</vt:lpstr>
      <vt:lpstr>Broken SSL Testing New Apps</vt:lpstr>
      <vt:lpstr>Responsible Disclosure</vt:lpstr>
      <vt:lpstr>Blue Cross Blue Shield of North Carolina</vt:lpstr>
      <vt:lpstr>Leaked Blue Cross Credentials</vt:lpstr>
      <vt:lpstr>Fixed in Two Days</vt:lpstr>
      <vt:lpstr>Security Products</vt:lpstr>
      <vt:lpstr>AIG MobileGuard</vt:lpstr>
      <vt:lpstr>Already Trojaned </vt:lpstr>
      <vt:lpstr>Local Storage of Sensitive Data</vt:lpstr>
      <vt:lpstr>DEMO: MobileSuperHero (10,000)</vt:lpstr>
      <vt:lpstr>DEMO: Virgin Mobile Rescue (100,000)</vt:lpstr>
      <vt:lpstr>DEMO: Rebound (50)</vt:lpstr>
      <vt:lpstr>DEMO: Rebound Mobile Security (50)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860</cp:revision>
  <dcterms:created xsi:type="dcterms:W3CDTF">2014-12-24T16:02:14Z</dcterms:created>
  <dcterms:modified xsi:type="dcterms:W3CDTF">2015-05-23T21:41:23Z</dcterms:modified>
</cp:coreProperties>
</file>