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84" r:id="rId5"/>
    <p:sldId id="287" r:id="rId6"/>
    <p:sldId id="294" r:id="rId7"/>
    <p:sldId id="295" r:id="rId8"/>
    <p:sldId id="288" r:id="rId9"/>
    <p:sldId id="293" r:id="rId10"/>
    <p:sldId id="296" r:id="rId11"/>
    <p:sldId id="292" r:id="rId12"/>
    <p:sldId id="298" r:id="rId13"/>
    <p:sldId id="297" r:id="rId14"/>
    <p:sldId id="299" r:id="rId15"/>
    <p:sldId id="300" r:id="rId16"/>
    <p:sldId id="291" r:id="rId17"/>
    <p:sldId id="303" r:id="rId18"/>
    <p:sldId id="304" r:id="rId19"/>
    <p:sldId id="305" r:id="rId20"/>
    <p:sldId id="306" r:id="rId21"/>
    <p:sldId id="329" r:id="rId22"/>
    <p:sldId id="308" r:id="rId23"/>
    <p:sldId id="327" r:id="rId24"/>
    <p:sldId id="328" r:id="rId25"/>
    <p:sldId id="330" r:id="rId26"/>
    <p:sldId id="313" r:id="rId27"/>
    <p:sldId id="314" r:id="rId28"/>
    <p:sldId id="323" r:id="rId29"/>
    <p:sldId id="315" r:id="rId30"/>
    <p:sldId id="316" r:id="rId31"/>
    <p:sldId id="317" r:id="rId32"/>
    <p:sldId id="324" r:id="rId33"/>
    <p:sldId id="325" r:id="rId34"/>
    <p:sldId id="326" r:id="rId35"/>
    <p:sldId id="318" r:id="rId36"/>
    <p:sldId id="320" r:id="rId37"/>
    <p:sldId id="319" r:id="rId38"/>
    <p:sldId id="289" r:id="rId39"/>
    <p:sldId id="331" r:id="rId40"/>
    <p:sldId id="33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7" autoAdjust="0"/>
    <p:restoredTop sz="95560" autoAdjust="0"/>
  </p:normalViewPr>
  <p:slideViewPr>
    <p:cSldViewPr snapToGrid="0">
      <p:cViewPr varScale="1">
        <p:scale>
          <a:sx n="160" d="100"/>
          <a:sy n="160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5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4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86333CB8-4B20-43C4-82B6-2E73107E5A3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7EF9779B-419B-4B2A-8CA7-2D78CF95CA5C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F974A044-5377-452F-B04F-1123C0EEC4AC}" type="datetime1">
              <a:rPr lang="en-US" smtClean="0"/>
              <a:t>10/27/22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Second Annual Hybrid Cyber Security Research Symposium (CARS'22)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21EE8836-E6A1-4359-946D-C3D46F6A2F2E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8F48FD67-294E-4264-B407-D29EE0422DBE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8F971114-1C81-4E1A-AACF-4C6E64770704}" type="datetime1">
              <a:rPr lang="en-US" smtClean="0"/>
              <a:t>10/27/22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Second Annual Hybrid Cyber Security Research Symposium (CARS'22)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fld id="{16D72C51-833D-4E31-AD36-C21F2D13E396}" type="datetime1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Second Annual Hybrid Cyber Security Research Symposium (CARS'22)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fld id="{3D20EF11-6B75-4B33-9A10-3375C5F81E91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09F4AB98-4C01-4AF3-8051-DBACEC56EBD6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3156D1FA-92A9-4179-819E-57F62EA3BBE2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4ED590A8-DED5-4889-B495-E13CF002023C}" type="datetime1">
              <a:rPr lang="en-US" smtClean="0"/>
              <a:t>10/27/22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Second Annual Hybrid Cyber Security Research Symposium (CARS'22)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0E3AA5BF-0251-42E9-BF64-AA40F602147E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CEE6CF7-9781-491A-AF2F-48D696F593B1}" type="datetime1">
              <a:rPr lang="en-US" smtClean="0"/>
              <a:t>10/27/22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Second Annual Hybrid Cyber Security Research Symposium (CARS'22)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A333-5257-4127-B315-2688F957C63D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7.png"/><Relationship Id="rId7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7.png"/><Relationship Id="rId7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Cybersecurity’s Coming of Age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5BEBC3-5BBC-247A-4CFB-EA63C0E1D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 Bowne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0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elco Cloud Platform? | VMware">
            <a:extLst>
              <a:ext uri="{FF2B5EF4-FFF2-40B4-BE49-F238E27FC236}">
                <a16:creationId xmlns:a16="http://schemas.microsoft.com/office/drawing/2014/main" id="{6E061B09-7DA3-FB5C-A9D7-914932E6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08" y="234683"/>
            <a:ext cx="1571630" cy="15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520" y="365125"/>
            <a:ext cx="8866280" cy="1325563"/>
          </a:xfrm>
        </p:spPr>
        <p:txBody>
          <a:bodyPr/>
          <a:lstStyle/>
          <a:p>
            <a:r>
              <a:rPr lang="en-US" b="1" dirty="0"/>
              <a:t>Network security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4241506" y="1881352"/>
            <a:ext cx="6191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Unified Threat Management at gateway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Blocks spam, malware, DoS attacks,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Host-based firewalls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segmentation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34">
            <a:extLst>
              <a:ext uri="{FF2B5EF4-FFF2-40B4-BE49-F238E27FC236}">
                <a16:creationId xmlns:a16="http://schemas.microsoft.com/office/drawing/2014/main" id="{784CD025-33C5-BD14-8488-C3606FEDCA9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6" y="3425939"/>
            <a:ext cx="909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>
            <a:extLst>
              <a:ext uri="{FF2B5EF4-FFF2-40B4-BE49-F238E27FC236}">
                <a16:creationId xmlns:a16="http://schemas.microsoft.com/office/drawing/2014/main" id="{5149146F-8FB7-80A5-16BB-26D00D2E2CB9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6" y="4621511"/>
            <a:ext cx="909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>
            <a:extLst>
              <a:ext uri="{FF2B5EF4-FFF2-40B4-BE49-F238E27FC236}">
                <a16:creationId xmlns:a16="http://schemas.microsoft.com/office/drawing/2014/main" id="{55C6B02B-5761-9221-A903-449BDBD5CC2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6" y="2128479"/>
            <a:ext cx="909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28">
            <a:extLst>
              <a:ext uri="{FF2B5EF4-FFF2-40B4-BE49-F238E27FC236}">
                <a16:creationId xmlns:a16="http://schemas.microsoft.com/office/drawing/2014/main" id="{C5FC222B-65CC-7D59-C623-0605BE3D36C1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86" y="1675870"/>
            <a:ext cx="515964" cy="138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50AD42-88AF-11D6-9452-603B01472378}"/>
              </a:ext>
            </a:extLst>
          </p:cNvPr>
          <p:cNvCxnSpPr>
            <a:cxnSpLocks/>
          </p:cNvCxnSpPr>
          <p:nvPr/>
        </p:nvCxnSpPr>
        <p:spPr>
          <a:xfrm>
            <a:off x="1849213" y="2467372"/>
            <a:ext cx="6383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30D32E-775E-8A3E-F66A-D13A10320DFA}"/>
              </a:ext>
            </a:extLst>
          </p:cNvPr>
          <p:cNvCxnSpPr>
            <a:cxnSpLocks/>
          </p:cNvCxnSpPr>
          <p:nvPr/>
        </p:nvCxnSpPr>
        <p:spPr>
          <a:xfrm flipV="1">
            <a:off x="3212816" y="1470991"/>
            <a:ext cx="368584" cy="592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CE3221-2474-814D-5EFC-49893494CC81}"/>
              </a:ext>
            </a:extLst>
          </p:cNvPr>
          <p:cNvCxnSpPr>
            <a:cxnSpLocks/>
          </p:cNvCxnSpPr>
          <p:nvPr/>
        </p:nvCxnSpPr>
        <p:spPr>
          <a:xfrm flipV="1">
            <a:off x="1890646" y="2684413"/>
            <a:ext cx="596874" cy="103396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ADBB68-0D9F-4523-5372-C9883B0FB468}"/>
              </a:ext>
            </a:extLst>
          </p:cNvPr>
          <p:cNvCxnSpPr>
            <a:cxnSpLocks/>
          </p:cNvCxnSpPr>
          <p:nvPr/>
        </p:nvCxnSpPr>
        <p:spPr>
          <a:xfrm flipV="1">
            <a:off x="1849213" y="4248264"/>
            <a:ext cx="638307" cy="64028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028">
            <a:extLst>
              <a:ext uri="{FF2B5EF4-FFF2-40B4-BE49-F238E27FC236}">
                <a16:creationId xmlns:a16="http://schemas.microsoft.com/office/drawing/2014/main" id="{88C97A7E-F003-1BEF-CD3D-BDC4E52B8EA3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96" y="2155004"/>
            <a:ext cx="184243" cy="50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28">
            <a:extLst>
              <a:ext uri="{FF2B5EF4-FFF2-40B4-BE49-F238E27FC236}">
                <a16:creationId xmlns:a16="http://schemas.microsoft.com/office/drawing/2014/main" id="{B6A6D836-9C27-E65A-1C63-28A2C2D3E50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96" y="3479196"/>
            <a:ext cx="184243" cy="50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28">
            <a:extLst>
              <a:ext uri="{FF2B5EF4-FFF2-40B4-BE49-F238E27FC236}">
                <a16:creationId xmlns:a16="http://schemas.microsoft.com/office/drawing/2014/main" id="{5D00B881-3398-6818-02A4-92D9E9D31F82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72" y="4634361"/>
            <a:ext cx="184243" cy="50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28">
            <a:extLst>
              <a:ext uri="{FF2B5EF4-FFF2-40B4-BE49-F238E27FC236}">
                <a16:creationId xmlns:a16="http://schemas.microsoft.com/office/drawing/2014/main" id="{0F985915-9FE2-FB9F-2F86-C12D3A3FD28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86" y="3871716"/>
            <a:ext cx="265656" cy="50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E70034-67D5-71CC-04C7-E59F12DE9E9D}"/>
              </a:ext>
            </a:extLst>
          </p:cNvPr>
          <p:cNvCxnSpPr>
            <a:cxnSpLocks/>
          </p:cNvCxnSpPr>
          <p:nvPr/>
        </p:nvCxnSpPr>
        <p:spPr>
          <a:xfrm flipV="1">
            <a:off x="2726205" y="3141176"/>
            <a:ext cx="0" cy="59220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87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Forensics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1292772" y="1881352"/>
            <a:ext cx="9139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focused on crime and police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“Innocent Images”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RAM data considered useless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timestamps or owner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21045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112" y="2872052"/>
            <a:ext cx="8421688" cy="1325563"/>
          </a:xfrm>
        </p:spPr>
        <p:txBody>
          <a:bodyPr/>
          <a:lstStyle/>
          <a:p>
            <a:r>
              <a:rPr lang="en-US" b="1" dirty="0"/>
              <a:t>2010: Operation aurora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0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China hacked google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17" name="Picture 16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A8B31FEF-9ACE-C1A0-CF2C-5A3126C4F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479" y="1612710"/>
            <a:ext cx="6406405" cy="433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0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7E63F5-A692-4E1E-98F3-437D9A2D9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786" y="1054065"/>
            <a:ext cx="3674427" cy="47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E1151D9A-4ECB-F854-5A8C-91E6E1D13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834" y="636105"/>
            <a:ext cx="7772400" cy="50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6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Threat actor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12" name="Picture 11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6F1F8527-3C18-35C1-BA3F-911C4D714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344" y="2352291"/>
            <a:ext cx="4779897" cy="2028877"/>
          </a:xfrm>
          <a:prstGeom prst="rect">
            <a:avLst/>
          </a:prstGeom>
        </p:spPr>
      </p:pic>
      <p:pic>
        <p:nvPicPr>
          <p:cNvPr id="14" name="Picture 13" descr="Text, timeline&#10;&#10;Description automatically generated with medium confidence">
            <a:extLst>
              <a:ext uri="{FF2B5EF4-FFF2-40B4-BE49-F238E27FC236}">
                <a16:creationId xmlns:a16="http://schemas.microsoft.com/office/drawing/2014/main" id="{82FD222D-2CEA-4676-112D-267F72AB5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4383" y="1630012"/>
            <a:ext cx="4390352" cy="4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12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Threat actor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0730ADC-72BF-0359-415A-77889E42C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8918" y="1465446"/>
            <a:ext cx="7772400" cy="3927107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629735D-F06E-281E-00B2-E6C9B021B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332" y="2328517"/>
            <a:ext cx="3048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91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112" y="2872052"/>
            <a:ext cx="8421688" cy="1325563"/>
          </a:xfrm>
        </p:spPr>
        <p:txBody>
          <a:bodyPr/>
          <a:lstStyle/>
          <a:p>
            <a:r>
              <a:rPr lang="en-US" b="1" dirty="0"/>
              <a:t>Modern network defenses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2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Defense in depth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1292772" y="1881352"/>
            <a:ext cx="91397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Prevention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Firewalls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Intrusion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Endpoint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Network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Incident Response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Locate and isolate compromised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Investigate to find root cause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Perform a single </a:t>
            </a:r>
            <a:r>
              <a:rPr lang="en-US" b="1" dirty="0"/>
              <a:t>eradication event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Restore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Monitor for residual threats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 Bowne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BF1DDF-12F2-F098-616B-B32EBFE389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Instructor at City College San Francisco</a:t>
            </a:r>
          </a:p>
          <a:p>
            <a:r>
              <a:rPr lang="en-US" dirty="0"/>
              <a:t>Founder of Infosec Decoded, Inc.</a:t>
            </a:r>
          </a:p>
          <a:p>
            <a:r>
              <a:rPr lang="en-US" dirty="0"/>
              <a:t>PhD, CISSP, DEFCON Black Badge</a:t>
            </a:r>
          </a:p>
          <a:p>
            <a:r>
              <a:rPr lang="en-US" dirty="0"/>
              <a:t>Web: </a:t>
            </a:r>
            <a:r>
              <a:rPr lang="en-US" b="1" dirty="0"/>
              <a:t>samsclass.info</a:t>
            </a:r>
          </a:p>
          <a:p>
            <a:r>
              <a:rPr lang="en-US" dirty="0"/>
              <a:t>Twitter: </a:t>
            </a:r>
            <a:r>
              <a:rPr lang="en-US" b="1" dirty="0"/>
              <a:t>@sambowne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39F8C93-0BE3-7C31-C9EB-861B23001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89" y="169584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61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Zero trust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A3F765-668F-CFBE-8E3A-EB7BC4399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002" y="1404441"/>
            <a:ext cx="7772400" cy="373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45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2C9B7F7-4D2C-EC55-5199-245695DB9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4190" y="872415"/>
            <a:ext cx="9014120" cy="46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38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112" y="2872052"/>
            <a:ext cx="8421688" cy="1325563"/>
          </a:xfrm>
        </p:spPr>
        <p:txBody>
          <a:bodyPr/>
          <a:lstStyle/>
          <a:p>
            <a:r>
              <a:rPr lang="en-US" b="1" dirty="0"/>
              <a:t>Incident response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55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Network monitoring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1292772" y="1881352"/>
            <a:ext cx="4591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SIEM: Security Information and Event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central place to see events across the enterprise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65550-BDEA-8514-C8BF-D3BD2A801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600" y="2001244"/>
            <a:ext cx="5156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74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splunk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1480059" y="2080134"/>
            <a:ext cx="6165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Gathers logs from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Firewalls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Servers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Endpoints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Raw network traffic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FA0D0-2881-054D-2B86-E3EEFC860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166" y="1784350"/>
            <a:ext cx="38354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splunk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1480060" y="2035534"/>
            <a:ext cx="424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for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“Google for log data”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0F4A1A-2E2E-AB3B-07A2-5C07BF8CE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690688"/>
            <a:ext cx="5399287" cy="39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68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252"/>
          </a:xfrm>
        </p:spPr>
        <p:txBody>
          <a:bodyPr/>
          <a:lstStyle/>
          <a:p>
            <a:r>
              <a:rPr lang="en-US" b="1" dirty="0"/>
              <a:t>ATT&amp;CK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12" name="Picture 11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7FA92A6-708A-A7F0-8989-D45A162312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214" y="1025284"/>
            <a:ext cx="10417129" cy="50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43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7ABC4C-2691-053C-6982-9E78C57BA2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7488"/>
          <a:stretch/>
        </p:blipFill>
        <p:spPr>
          <a:xfrm>
            <a:off x="1033433" y="547788"/>
            <a:ext cx="4772166" cy="5147333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5BCA31-17FC-60DD-0F1A-798ABD8FDE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011"/>
          <a:stretch/>
        </p:blipFill>
        <p:spPr>
          <a:xfrm>
            <a:off x="6224517" y="1077008"/>
            <a:ext cx="4772166" cy="47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16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velociraptor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838200" y="1831619"/>
            <a:ext cx="24933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</a:t>
            </a:r>
            <a:r>
              <a:rPr lang="en-US" b="1" dirty="0"/>
              <a:t>Indicators of Compromise </a:t>
            </a:r>
            <a:r>
              <a:rPr lang="en-US" dirty="0"/>
              <a:t>(IOC)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Remediate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EDFFC-F309-B61D-57F8-48F30070E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634" y="1244721"/>
            <a:ext cx="7772400" cy="50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06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BFE9FB-D649-24B8-848B-4743F0C14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9144" y="447025"/>
            <a:ext cx="6806979" cy="5230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CF58B8-DE41-0C64-4539-B5BD9F4F6517}"/>
              </a:ext>
            </a:extLst>
          </p:cNvPr>
          <p:cNvSpPr txBox="1"/>
          <p:nvPr/>
        </p:nvSpPr>
        <p:spPr>
          <a:xfrm>
            <a:off x="838200" y="1831619"/>
            <a:ext cx="2493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automatically launching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Persistence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1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112" y="2872052"/>
            <a:ext cx="8421688" cy="1325563"/>
          </a:xfrm>
        </p:spPr>
        <p:txBody>
          <a:bodyPr/>
          <a:lstStyle/>
          <a:p>
            <a:r>
              <a:rPr lang="en-US" b="1" dirty="0"/>
              <a:t>Before 2002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97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Velociraptor and </a:t>
            </a:r>
            <a:r>
              <a:rPr lang="en-US" b="1" dirty="0" err="1"/>
              <a:t>yara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838200" y="1831619"/>
            <a:ext cx="2493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files containing suspicious strings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81BBD0-463A-D16E-CE03-2B5E947EA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525" y="1831619"/>
            <a:ext cx="7772400" cy="34550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8108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Packet capture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838200" y="1831619"/>
            <a:ext cx="2493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Gather live network traffic from endpoints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786A7A-A2E6-7926-6ABE-4C0C27902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6434" y="1469732"/>
            <a:ext cx="7772400" cy="43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36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Threat Hunting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838200" y="1881352"/>
            <a:ext cx="290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Gather several items of evidence from endpoints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Asynchronous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resource demands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AAB10-E3C9-D18D-9BB4-05B9D01C1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966" y="1405945"/>
            <a:ext cx="7772400" cy="40461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3530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5AEB708-6047-1DFF-E6C4-E262DCEBC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3766" y="331790"/>
            <a:ext cx="8468802" cy="555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70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625845" y="1865450"/>
            <a:ext cx="3167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Programmable firewall replacement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805DC6-F7BE-594E-19D7-A7433D8D9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1132367"/>
            <a:ext cx="7772400" cy="48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34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Free classes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01633F9-CD7B-BBF4-8B5B-60115A2FB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114" y="1690688"/>
            <a:ext cx="4744228" cy="4002433"/>
          </a:xfrm>
          <a:prstGeom prst="rect">
            <a:avLst/>
          </a:prstGeom>
        </p:spPr>
      </p:pic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DD34EDAA-5C9C-CB6D-B175-55B0F6BDF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357" y="1697452"/>
            <a:ext cx="5719119" cy="37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11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workshops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94A4E7-4D31-5719-C15B-F56AAA340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1664" y="1494411"/>
            <a:ext cx="3528671" cy="43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3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pic>
        <p:nvPicPr>
          <p:cNvPr id="46082" name="Picture 2" descr="Confused Dog Pictures | Download Free Images on Unsplash">
            <a:extLst>
              <a:ext uri="{FF2B5EF4-FFF2-40B4-BE49-F238E27FC236}">
                <a16:creationId xmlns:a16="http://schemas.microsoft.com/office/drawing/2014/main" id="{E69CA22E-3FDE-1037-1F2E-8D3986BCF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276350"/>
            <a:ext cx="64643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7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Before 2002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1292772" y="1881352"/>
            <a:ext cx="4177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Wired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Office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only from 9-5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Teardown! Inside PC Labs' IBM PC Model 5150 | PCMag">
            <a:extLst>
              <a:ext uri="{FF2B5EF4-FFF2-40B4-BE49-F238E27FC236}">
                <a16:creationId xmlns:a16="http://schemas.microsoft.com/office/drawing/2014/main" id="{ADB47810-9F23-E279-5FDF-149D89F8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22" y="1690688"/>
            <a:ext cx="5751442" cy="323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one dialing telephones are introduced, November 18, 1963 - EDN">
            <a:extLst>
              <a:ext uri="{FF2B5EF4-FFF2-40B4-BE49-F238E27FC236}">
                <a16:creationId xmlns:a16="http://schemas.microsoft.com/office/drawing/2014/main" id="{E14D299A-89CE-B887-8604-4AA86AB4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53" y="3497180"/>
            <a:ext cx="2773829" cy="208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9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elco Cloud Platform? | VMware">
            <a:extLst>
              <a:ext uri="{FF2B5EF4-FFF2-40B4-BE49-F238E27FC236}">
                <a16:creationId xmlns:a16="http://schemas.microsoft.com/office/drawing/2014/main" id="{6E061B09-7DA3-FB5C-A9D7-914932E6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08" y="234683"/>
            <a:ext cx="1571630" cy="15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004" y="365125"/>
            <a:ext cx="8578795" cy="1325563"/>
          </a:xfrm>
        </p:spPr>
        <p:txBody>
          <a:bodyPr/>
          <a:lstStyle/>
          <a:p>
            <a:r>
              <a:rPr lang="en-US" b="1" dirty="0"/>
              <a:t>Network security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4241506" y="1881352"/>
            <a:ext cx="6191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firewall at Internet gateway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”Trusted network”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Flat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Antivirus was trusted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managers didn’t fear hackers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34">
            <a:extLst>
              <a:ext uri="{FF2B5EF4-FFF2-40B4-BE49-F238E27FC236}">
                <a16:creationId xmlns:a16="http://schemas.microsoft.com/office/drawing/2014/main" id="{784CD025-33C5-BD14-8488-C3606FEDCA9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6" y="3425939"/>
            <a:ext cx="909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>
            <a:extLst>
              <a:ext uri="{FF2B5EF4-FFF2-40B4-BE49-F238E27FC236}">
                <a16:creationId xmlns:a16="http://schemas.microsoft.com/office/drawing/2014/main" id="{5149146F-8FB7-80A5-16BB-26D00D2E2CB9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6" y="4621511"/>
            <a:ext cx="909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>
            <a:extLst>
              <a:ext uri="{FF2B5EF4-FFF2-40B4-BE49-F238E27FC236}">
                <a16:creationId xmlns:a16="http://schemas.microsoft.com/office/drawing/2014/main" id="{55C6B02B-5761-9221-A903-449BDBD5CC2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6" y="2128479"/>
            <a:ext cx="909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28">
            <a:extLst>
              <a:ext uri="{FF2B5EF4-FFF2-40B4-BE49-F238E27FC236}">
                <a16:creationId xmlns:a16="http://schemas.microsoft.com/office/drawing/2014/main" id="{C5FC222B-65CC-7D59-C623-0605BE3D36C1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86" y="1675870"/>
            <a:ext cx="515964" cy="138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50AD42-88AF-11D6-9452-603B01472378}"/>
              </a:ext>
            </a:extLst>
          </p:cNvPr>
          <p:cNvCxnSpPr>
            <a:cxnSpLocks/>
          </p:cNvCxnSpPr>
          <p:nvPr/>
        </p:nvCxnSpPr>
        <p:spPr>
          <a:xfrm>
            <a:off x="1849213" y="2467372"/>
            <a:ext cx="6383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30D32E-775E-8A3E-F66A-D13A10320DFA}"/>
              </a:ext>
            </a:extLst>
          </p:cNvPr>
          <p:cNvCxnSpPr>
            <a:cxnSpLocks/>
          </p:cNvCxnSpPr>
          <p:nvPr/>
        </p:nvCxnSpPr>
        <p:spPr>
          <a:xfrm flipV="1">
            <a:off x="3212816" y="1470991"/>
            <a:ext cx="368584" cy="592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CE3221-2474-814D-5EFC-49893494CC81}"/>
              </a:ext>
            </a:extLst>
          </p:cNvPr>
          <p:cNvCxnSpPr>
            <a:cxnSpLocks/>
          </p:cNvCxnSpPr>
          <p:nvPr/>
        </p:nvCxnSpPr>
        <p:spPr>
          <a:xfrm flipV="1">
            <a:off x="1890646" y="2684413"/>
            <a:ext cx="596874" cy="103396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ADBB68-0D9F-4523-5372-C9883B0FB468}"/>
              </a:ext>
            </a:extLst>
          </p:cNvPr>
          <p:cNvCxnSpPr>
            <a:cxnSpLocks/>
          </p:cNvCxnSpPr>
          <p:nvPr/>
        </p:nvCxnSpPr>
        <p:spPr>
          <a:xfrm flipV="1">
            <a:off x="1849213" y="2950804"/>
            <a:ext cx="638307" cy="1937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38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Forensics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1292772" y="1881352"/>
            <a:ext cx="9139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Focused on crime and police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Pull the plug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Image the hard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Write-blocker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Perfectly reproducible, integrity assured with MD5 hash</a:t>
            </a:r>
          </a:p>
        </p:txBody>
      </p:sp>
      <p:pic>
        <p:nvPicPr>
          <p:cNvPr id="8194" name="Picture 2" descr="Samsung SHD-3101A - 100MB 3.6K IDE Hard Drive">
            <a:extLst>
              <a:ext uri="{FF2B5EF4-FFF2-40B4-BE49-F238E27FC236}">
                <a16:creationId xmlns:a16="http://schemas.microsoft.com/office/drawing/2014/main" id="{974E52AB-200F-3DAE-6C25-35FE8318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486" y="1502796"/>
            <a:ext cx="3852407" cy="38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7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112" y="2872052"/>
            <a:ext cx="8421688" cy="1325563"/>
          </a:xfrm>
        </p:spPr>
        <p:txBody>
          <a:bodyPr/>
          <a:lstStyle/>
          <a:p>
            <a:r>
              <a:rPr lang="en-US" b="1" dirty="0"/>
              <a:t>2002-2009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520" y="365125"/>
            <a:ext cx="8866280" cy="1325563"/>
          </a:xfrm>
        </p:spPr>
        <p:txBody>
          <a:bodyPr/>
          <a:lstStyle/>
          <a:p>
            <a:r>
              <a:rPr lang="en-US" b="1" dirty="0"/>
              <a:t>Cloud services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6096000" y="1881352"/>
            <a:ext cx="4336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Workers bring in malware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Company data on home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clear network perimeter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CAD1E23D-5A3F-6D4A-8B12-FF30F9C9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5" y="3852660"/>
            <a:ext cx="4441706" cy="8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mail Logo and Its History | LogoMyWay">
            <a:extLst>
              <a:ext uri="{FF2B5EF4-FFF2-40B4-BE49-F238E27FC236}">
                <a16:creationId xmlns:a16="http://schemas.microsoft.com/office/drawing/2014/main" id="{42734CD4-C6B8-AB9C-3966-935C3D050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1592787"/>
            <a:ext cx="5201037" cy="141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1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84F-4A7D-412C-A898-7EE20EA8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520" y="365125"/>
            <a:ext cx="8866280" cy="1325563"/>
          </a:xfrm>
        </p:spPr>
        <p:txBody>
          <a:bodyPr/>
          <a:lstStyle/>
          <a:p>
            <a:r>
              <a:rPr lang="en-US" b="1" dirty="0"/>
              <a:t>Mobile computing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419D-5269-4E3A-B531-CA5F68F0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08F-9B34-4647-96B6-2FB0190E6147}" type="datetime1">
              <a:rPr lang="en-US" smtClean="0"/>
              <a:t>10/27/22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844-E7DD-4CD1-BBF9-20E3D1A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Second Annual Hybrid Cyber Security Research Symposium (CARS'22)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D8FD-802B-4BFC-8D4C-95B4983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E12B-BA84-4908-AB25-4C315F12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89" y="6011097"/>
            <a:ext cx="583479" cy="74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B4CD1-E6C4-41F9-A561-0E1EC90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90" y="6292790"/>
            <a:ext cx="2181776" cy="435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9037F-80CB-4B36-8EB4-4B6D2CD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61" y="5984462"/>
            <a:ext cx="1530229" cy="74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33125-DBCC-4186-9004-4F2F0FF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83" y="6011097"/>
            <a:ext cx="1198251" cy="33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7ED6-E735-D1A4-64D9-352DB1FF1EE1}"/>
              </a:ext>
            </a:extLst>
          </p:cNvPr>
          <p:cNvSpPr txBox="1"/>
          <p:nvPr/>
        </p:nvSpPr>
        <p:spPr>
          <a:xfrm>
            <a:off x="4241506" y="1881352"/>
            <a:ext cx="6191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Workers bring in malware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Company data on home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clear network perimeter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 descr="Asus Eee PC 1001P 10&quot; Laptop Atom CPU N450 No">
            <a:extLst>
              <a:ext uri="{FF2B5EF4-FFF2-40B4-BE49-F238E27FC236}">
                <a16:creationId xmlns:a16="http://schemas.microsoft.com/office/drawing/2014/main" id="{B2CB05FC-3444-B94F-0238-988E0A01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7" y="390940"/>
            <a:ext cx="2795436" cy="20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pple's First iPhone: How It Looked and What It Could Do">
            <a:extLst>
              <a:ext uri="{FF2B5EF4-FFF2-40B4-BE49-F238E27FC236}">
                <a16:creationId xmlns:a16="http://schemas.microsoft.com/office/drawing/2014/main" id="{C07062ED-AE5D-5BFF-F28D-0D6802EA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7" y="2858487"/>
            <a:ext cx="2769779" cy="20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8655160A-FF3D-4BAC-FC2C-9AEB60510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67" y="5145964"/>
            <a:ext cx="1916485" cy="11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53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C43685-694E-4579-B109-3C418D49DA65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sharepoint/v3"/>
    <ds:schemaRef ds:uri="16c05727-aa75-4e4a-9b5f-8a80a1165891"/>
    <ds:schemaRef ds:uri="http://schemas.openxmlformats.org/package/2006/metadata/core-properties"/>
    <ds:schemaRef ds:uri="230e9df3-be65-4c73-a93b-d1236ebd677e"/>
    <ds:schemaRef ds:uri="71af3243-3dd4-4a8d-8c0d-dd76da1f02a5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96B61E-1B64-430F-934F-7D1B90028029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1138</TotalTime>
  <Words>761</Words>
  <Application>Microsoft Macintosh PowerPoint</Application>
  <PresentationFormat>Widescreen</PresentationFormat>
  <Paragraphs>214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Tenorite</vt:lpstr>
      <vt:lpstr>Office Theme</vt:lpstr>
      <vt:lpstr>Cybersecurity’s Coming of Age</vt:lpstr>
      <vt:lpstr>Sam Bowne</vt:lpstr>
      <vt:lpstr>Before 2002</vt:lpstr>
      <vt:lpstr>Before 2002</vt:lpstr>
      <vt:lpstr>Network security</vt:lpstr>
      <vt:lpstr>Forensics</vt:lpstr>
      <vt:lpstr>2002-2009</vt:lpstr>
      <vt:lpstr>Cloud services</vt:lpstr>
      <vt:lpstr>Mobile computing</vt:lpstr>
      <vt:lpstr>Network security</vt:lpstr>
      <vt:lpstr>Forensics</vt:lpstr>
      <vt:lpstr>2010: Operation aurora</vt:lpstr>
      <vt:lpstr>China hacked google</vt:lpstr>
      <vt:lpstr>PowerPoint Presentation</vt:lpstr>
      <vt:lpstr>PowerPoint Presentation</vt:lpstr>
      <vt:lpstr>Threat actor</vt:lpstr>
      <vt:lpstr>Threat actor</vt:lpstr>
      <vt:lpstr>Modern network defenses</vt:lpstr>
      <vt:lpstr>Defense in depth</vt:lpstr>
      <vt:lpstr>Zero trust</vt:lpstr>
      <vt:lpstr>PowerPoint Presentation</vt:lpstr>
      <vt:lpstr>Incident response</vt:lpstr>
      <vt:lpstr>Network monitoring</vt:lpstr>
      <vt:lpstr>splunk</vt:lpstr>
      <vt:lpstr>splunk</vt:lpstr>
      <vt:lpstr>ATT&amp;CK</vt:lpstr>
      <vt:lpstr>PowerPoint Presentation</vt:lpstr>
      <vt:lpstr>velociraptor</vt:lpstr>
      <vt:lpstr>PowerPoint Presentation</vt:lpstr>
      <vt:lpstr>Velociraptor and yara</vt:lpstr>
      <vt:lpstr>Packet capture</vt:lpstr>
      <vt:lpstr>Threat Hunting</vt:lpstr>
      <vt:lpstr>PowerPoint Presentation</vt:lpstr>
      <vt:lpstr>zeek</vt:lpstr>
      <vt:lpstr>Free classes</vt:lpstr>
      <vt:lpstr>workshops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and mitigation social engineering and phishing threats</dc:title>
  <dc:creator>Niroop Raj</dc:creator>
  <cp:lastModifiedBy>Samuel Bowne</cp:lastModifiedBy>
  <cp:revision>96</cp:revision>
  <dcterms:created xsi:type="dcterms:W3CDTF">2022-04-09T04:51:07Z</dcterms:created>
  <dcterms:modified xsi:type="dcterms:W3CDTF">2022-10-27T21:28:35Z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