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53" r:id="rId3"/>
    <p:sldId id="257" r:id="rId4"/>
    <p:sldId id="333" r:id="rId5"/>
    <p:sldId id="265" r:id="rId6"/>
    <p:sldId id="266" r:id="rId7"/>
    <p:sldId id="331" r:id="rId8"/>
    <p:sldId id="332" r:id="rId9"/>
    <p:sldId id="334" r:id="rId10"/>
    <p:sldId id="271" r:id="rId11"/>
    <p:sldId id="263" r:id="rId12"/>
    <p:sldId id="264" r:id="rId13"/>
    <p:sldId id="335" r:id="rId14"/>
    <p:sldId id="281" r:id="rId15"/>
    <p:sldId id="275" r:id="rId16"/>
    <p:sldId id="276" r:id="rId17"/>
    <p:sldId id="277" r:id="rId18"/>
    <p:sldId id="278" r:id="rId19"/>
    <p:sldId id="279" r:id="rId20"/>
    <p:sldId id="337" r:id="rId21"/>
    <p:sldId id="338" r:id="rId22"/>
    <p:sldId id="339" r:id="rId23"/>
    <p:sldId id="336" r:id="rId24"/>
    <p:sldId id="268" r:id="rId25"/>
    <p:sldId id="267" r:id="rId26"/>
    <p:sldId id="324" r:id="rId27"/>
    <p:sldId id="325" r:id="rId28"/>
    <p:sldId id="272" r:id="rId29"/>
    <p:sldId id="326" r:id="rId30"/>
    <p:sldId id="327" r:id="rId31"/>
    <p:sldId id="328" r:id="rId32"/>
    <p:sldId id="343" r:id="rId33"/>
    <p:sldId id="344" r:id="rId34"/>
    <p:sldId id="345" r:id="rId35"/>
    <p:sldId id="346" r:id="rId36"/>
    <p:sldId id="284" r:id="rId37"/>
    <p:sldId id="283" r:id="rId38"/>
    <p:sldId id="293" r:id="rId39"/>
    <p:sldId id="285" r:id="rId40"/>
    <p:sldId id="286" r:id="rId41"/>
    <p:sldId id="287" r:id="rId42"/>
    <p:sldId id="302" r:id="rId43"/>
    <p:sldId id="303" r:id="rId44"/>
    <p:sldId id="304" r:id="rId45"/>
    <p:sldId id="305" r:id="rId46"/>
    <p:sldId id="306" r:id="rId47"/>
    <p:sldId id="340" r:id="rId48"/>
    <p:sldId id="341" r:id="rId49"/>
    <p:sldId id="342" r:id="rId50"/>
    <p:sldId id="347" r:id="rId51"/>
    <p:sldId id="350" r:id="rId52"/>
    <p:sldId id="348" r:id="rId53"/>
    <p:sldId id="351" r:id="rId54"/>
    <p:sldId id="352" r:id="rId55"/>
    <p:sldId id="34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5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9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5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3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3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6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11/5/13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8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11/5/13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8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11/5/13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8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6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389D6-988B-2A4B-ADAB-4CA8EBB9DA46}" type="datetimeFigureOut">
              <a:rPr lang="en-US" smtClean="0"/>
              <a:t>11/5/13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1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89D6-988B-2A4B-ADAB-4CA8EBB9DA46}" type="datetimeFigureOut">
              <a:rPr lang="en-US" smtClean="0"/>
              <a:t>11/5/13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A9BD-72AB-1840-B777-43BE8C0DF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1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4059"/>
            <a:ext cx="7772400" cy="1470025"/>
          </a:xfrm>
        </p:spPr>
        <p:txBody>
          <a:bodyPr/>
          <a:lstStyle/>
          <a:p>
            <a:r>
              <a:rPr lang="en-US" dirty="0" smtClean="0"/>
              <a:t>DNS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8530"/>
            <a:ext cx="6400800" cy="12828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Pacific </a:t>
            </a:r>
            <a:r>
              <a:rPr lang="en-US" dirty="0" smtClean="0">
                <a:solidFill>
                  <a:schemeClr val="tx1"/>
                </a:solidFill>
              </a:rPr>
              <a:t>IT Pros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Nov. 5, </a:t>
            </a:r>
            <a:r>
              <a:rPr lang="en-US" dirty="0" smtClean="0">
                <a:solidFill>
                  <a:schemeClr val="tx1"/>
                </a:solidFill>
              </a:rPr>
              <a:t>2013</a:t>
            </a:r>
          </a:p>
        </p:txBody>
      </p:sp>
      <p:pic>
        <p:nvPicPr>
          <p:cNvPr id="4" name="Picture 3" descr="Screen Shot 2013-11-05 at 4.03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515939"/>
            <a:ext cx="78105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2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DoS Attacks on DNS Servers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6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Attack on DNS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Six root servers attacked from Asia</a:t>
            </a:r>
          </a:p>
          <a:p>
            <a:r>
              <a:rPr lang="en-US" dirty="0" smtClean="0"/>
              <a:t>Volume 1 Gbps per server, bogus DNS requests</a:t>
            </a:r>
          </a:p>
          <a:p>
            <a:r>
              <a:rPr lang="en-US" dirty="0" smtClean="0"/>
              <a:t>Only two were affected, because they did not yet have Anycast configured</a:t>
            </a:r>
          </a:p>
          <a:p>
            <a:r>
              <a:rPr lang="en-US" dirty="0" smtClean="0"/>
              <a:t>Anycast allows one IP address to be shared by many different servers</a:t>
            </a:r>
          </a:p>
          <a:p>
            <a:pPr lvl="1"/>
            <a:r>
              <a:rPr lang="en-US" dirty="0" smtClean="0"/>
              <a:t>Traffic automatically goes to closest working serer via BGP</a:t>
            </a:r>
          </a:p>
          <a:p>
            <a:pPr lvl="1"/>
            <a:r>
              <a:rPr lang="en-US" dirty="0" smtClean="0"/>
              <a:t>Link Ch 1e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9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Attack on DNS Root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8-26 at 4.0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92" y="1417638"/>
            <a:ext cx="651636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4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DoS Attacks by DNS Servers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8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10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DNS Amplification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29" y="1275101"/>
            <a:ext cx="6151751" cy="1626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Find a domain name that gives a large response</a:t>
            </a:r>
          </a:p>
          <a:p>
            <a:pPr marL="0" indent="0">
              <a:buNone/>
            </a:pPr>
            <a:r>
              <a:rPr lang="en-US" sz="2400" dirty="0" smtClean="0"/>
              <a:t>Also called "DRDoS Attack" (Distributed Reflection and Amplification Denial of </a:t>
            </a:r>
            <a:r>
              <a:rPr lang="en-US" sz="2400" dirty="0" smtClean="0"/>
              <a:t>Service</a:t>
            </a:r>
            <a:r>
              <a:rPr lang="en-US" sz="2400" dirty="0"/>
              <a:t>)</a:t>
            </a:r>
            <a:endParaRPr lang="en-US" sz="2400" dirty="0" smtClean="0"/>
          </a:p>
        </p:txBody>
      </p:sp>
      <p:pic>
        <p:nvPicPr>
          <p:cNvPr id="10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0" y="5431090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51" y="2847288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2527" y="3581873"/>
            <a:ext cx="134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Attacker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756" y="6172453"/>
            <a:ext cx="134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Target</a:t>
            </a:r>
            <a:endParaRPr lang="en-US" sz="24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536090" y="5115621"/>
            <a:ext cx="5085818" cy="809132"/>
          </a:xfrm>
          <a:prstGeom prst="line">
            <a:avLst/>
          </a:prstGeom>
          <a:ln w="1905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995551" y="3580786"/>
            <a:ext cx="1626358" cy="784831"/>
          </a:xfrm>
          <a:prstGeom prst="line">
            <a:avLst/>
          </a:prstGeom>
          <a:ln w="38100">
            <a:head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42" descr="File Server_Updated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06" y="4059932"/>
            <a:ext cx="7937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626656" y="4119601"/>
            <a:ext cx="1340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DNS Server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32527" y="3984625"/>
            <a:ext cx="212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 </a:t>
            </a:r>
            <a:r>
              <a:rPr lang="en-US" dirty="0" smtClean="0"/>
              <a:t>Queries</a:t>
            </a:r>
          </a:p>
          <a:p>
            <a:pPr algn="ctr"/>
            <a:r>
              <a:rPr lang="en-US" dirty="0" smtClean="0"/>
              <a:t>Source IP: </a:t>
            </a:r>
            <a:r>
              <a:rPr lang="en-US" i="1" dirty="0" smtClean="0"/>
              <a:t>Target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10503" y="5802997"/>
            <a:ext cx="2729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 </a:t>
            </a:r>
            <a:r>
              <a:rPr lang="en-US" dirty="0" smtClean="0"/>
              <a:t>Responses</a:t>
            </a:r>
          </a:p>
          <a:p>
            <a:pPr algn="ctr"/>
            <a:r>
              <a:rPr lang="en-US" dirty="0" smtClean="0"/>
              <a:t>Destination IP: </a:t>
            </a:r>
            <a:r>
              <a:rPr lang="en-US" i="1" dirty="0" smtClean="0"/>
              <a:t>Target</a:t>
            </a:r>
            <a:endParaRPr lang="en-US" dirty="0"/>
          </a:p>
        </p:txBody>
      </p:sp>
      <p:pic>
        <p:nvPicPr>
          <p:cNvPr id="6" name="Picture 5" descr="cartoon+bubb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44" y="1857344"/>
            <a:ext cx="2393582" cy="21183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27294" y="2210834"/>
            <a:ext cx="1490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is attacking me!</a:t>
            </a:r>
            <a:endParaRPr lang="en-US" dirty="0"/>
          </a:p>
        </p:txBody>
      </p:sp>
      <p:pic>
        <p:nvPicPr>
          <p:cNvPr id="20" name="Picture 19" descr="cartoon+bubb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7" y="3167957"/>
            <a:ext cx="2393582" cy="21183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77725" y="3588989"/>
            <a:ext cx="1490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 Server is attacking 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7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 any yahoo.com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8-26 at 5.0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23" y="1600200"/>
            <a:ext cx="6096000" cy="517321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5447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 any yahoo.com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92769"/>
            <a:ext cx="8229600" cy="2433394"/>
          </a:xfrm>
        </p:spPr>
        <p:txBody>
          <a:bodyPr/>
          <a:lstStyle/>
          <a:p>
            <a:r>
              <a:rPr lang="en-US" dirty="0" smtClean="0"/>
              <a:t>Request: 69 bytes</a:t>
            </a:r>
          </a:p>
          <a:p>
            <a:r>
              <a:rPr lang="en-US" dirty="0" smtClean="0"/>
              <a:t>Reply: 379 bytes</a:t>
            </a:r>
          </a:p>
          <a:p>
            <a:r>
              <a:rPr lang="en-US" dirty="0" smtClean="0"/>
              <a:t>Amplification: 5.5 x</a:t>
            </a:r>
            <a:endParaRPr lang="en-US" dirty="0"/>
          </a:p>
        </p:txBody>
      </p:sp>
      <p:pic>
        <p:nvPicPr>
          <p:cNvPr id="5" name="Picture 4" descr="Screen Shot 2013-08-26 at 5.0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" y="1708517"/>
            <a:ext cx="7346462" cy="140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7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 any ietf.org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14462"/>
            <a:ext cx="8229600" cy="811701"/>
          </a:xfrm>
        </p:spPr>
        <p:txBody>
          <a:bodyPr/>
          <a:lstStyle/>
          <a:p>
            <a:r>
              <a:rPr lang="en-US" dirty="0" smtClean="0"/>
              <a:t>Large DNSSEC signatures</a:t>
            </a:r>
            <a:endParaRPr lang="en-US" dirty="0"/>
          </a:p>
        </p:txBody>
      </p:sp>
      <p:pic>
        <p:nvPicPr>
          <p:cNvPr id="5" name="Picture 4" descr="Screen Shot 2013-08-26 at 5.0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43" y="1600199"/>
            <a:ext cx="8049431" cy="351887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35196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 any ietf.org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94922"/>
            <a:ext cx="8229600" cy="15630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Request: 28 bytes (+66 header)</a:t>
            </a:r>
          </a:p>
          <a:p>
            <a:r>
              <a:rPr lang="en-US" sz="2400" dirty="0" smtClean="0"/>
              <a:t>Reply: 4183 bytes (+ headers)</a:t>
            </a:r>
          </a:p>
          <a:p>
            <a:r>
              <a:rPr lang="en-US" sz="2400" dirty="0" smtClean="0"/>
              <a:t>Amplification: 45 x (but via TCP)</a:t>
            </a:r>
            <a:endParaRPr lang="en-US" sz="2400" dirty="0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342923" cy="37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Extension </a:t>
            </a:r>
            <a:r>
              <a:rPr lang="en-US" dirty="0" smtClean="0"/>
              <a:t>Mechanisms for </a:t>
            </a:r>
            <a:r>
              <a:rPr lang="en-US" dirty="0"/>
              <a:t>DNS (EDNS)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transmission of larger packets via UDP</a:t>
            </a:r>
          </a:p>
          <a:p>
            <a:r>
              <a:rPr lang="en-US" dirty="0" smtClean="0"/>
              <a:t>Normal max. is 512 bytes</a:t>
            </a:r>
          </a:p>
          <a:p>
            <a:r>
              <a:rPr lang="en-US" dirty="0" smtClean="0"/>
              <a:t>This extends it to larger values, such as 4096</a:t>
            </a:r>
          </a:p>
          <a:p>
            <a:r>
              <a:rPr lang="en-US" dirty="0" smtClean="0"/>
              <a:t>Essential for DNSSEC efficiency, but will make DNS amplification much more powerful </a:t>
            </a:r>
          </a:p>
          <a:p>
            <a:pPr lvl="1"/>
            <a:r>
              <a:rPr lang="en-US" dirty="0" smtClean="0"/>
              <a:t>Link Ch 1k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DoS Attacks on DNS Servers</a:t>
            </a:r>
          </a:p>
          <a:p>
            <a:r>
              <a:rPr lang="en-US" dirty="0"/>
              <a:t>DoS Attacks by DNS Servers</a:t>
            </a:r>
          </a:p>
          <a:p>
            <a:r>
              <a:rPr lang="en-US" dirty="0"/>
              <a:t>Poisoning DNS Records</a:t>
            </a:r>
          </a:p>
          <a:p>
            <a:r>
              <a:rPr lang="en-US" dirty="0"/>
              <a:t>Monitoring DNS Traffic</a:t>
            </a:r>
          </a:p>
          <a:p>
            <a:r>
              <a:rPr lang="en-US" dirty="0"/>
              <a:t>Leakage of Internal Information</a:t>
            </a:r>
          </a:p>
          <a:p>
            <a:r>
              <a:rPr lang="en-US" dirty="0"/>
              <a:t>Domain Name Hijacking</a:t>
            </a:r>
          </a:p>
          <a:p>
            <a:r>
              <a:rPr lang="en-US" dirty="0" err="1" smtClean="0"/>
              <a:t>Typosquatting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1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to Restrict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Recursive DNS servers should only accept queries from your own clients</a:t>
            </a:r>
          </a:p>
          <a:p>
            <a:pPr lvl="1"/>
            <a:r>
              <a:rPr lang="en-US" dirty="0" smtClean="0"/>
              <a:t>Block outside addresses with access control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6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Resolver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Ch 3b</a:t>
            </a:r>
            <a:endParaRPr lang="en-US" dirty="0"/>
          </a:p>
        </p:txBody>
      </p:sp>
      <p:pic>
        <p:nvPicPr>
          <p:cNvPr id="4" name="Picture 3" descr="Screen Shot 2013-10-06 at 10.22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1777"/>
            <a:ext cx="8442146" cy="359438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6551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CCSF's DNS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 ns ccsf.edu shows 6 servers</a:t>
            </a:r>
          </a:p>
          <a:p>
            <a:pPr lvl="1"/>
            <a:r>
              <a:rPr lang="hu-HU" dirty="0" smtClean="0"/>
              <a:t>ns5</a:t>
            </a:r>
            <a:r>
              <a:rPr lang="hu-HU" dirty="0"/>
              <a:t>.cenic.org		</a:t>
            </a:r>
            <a:r>
              <a:rPr lang="hu-HU" dirty="0" smtClean="0"/>
              <a:t>	137.164.29.69</a:t>
            </a:r>
            <a:r>
              <a:rPr lang="hu-HU" dirty="0"/>
              <a:t>	</a:t>
            </a:r>
            <a:r>
              <a:rPr lang="hu-HU" dirty="0" smtClean="0"/>
              <a:t>	CLOSED</a:t>
            </a:r>
            <a:endParaRPr lang="hu-HU" dirty="0"/>
          </a:p>
          <a:p>
            <a:pPr lvl="1"/>
            <a:r>
              <a:rPr lang="hu-HU" dirty="0"/>
              <a:t>ns4.cenic.org		</a:t>
            </a:r>
            <a:r>
              <a:rPr lang="hu-HU" dirty="0" smtClean="0"/>
              <a:t>	137.164.29.67</a:t>
            </a:r>
            <a:r>
              <a:rPr lang="hu-HU" dirty="0"/>
              <a:t>	</a:t>
            </a:r>
            <a:r>
              <a:rPr lang="hu-HU" dirty="0" smtClean="0"/>
              <a:t>	CLOSED</a:t>
            </a:r>
            <a:endParaRPr lang="hu-HU" dirty="0"/>
          </a:p>
          <a:p>
            <a:pPr lvl="1"/>
            <a:r>
              <a:rPr lang="hu-HU" dirty="0"/>
              <a:t>rudra3.ccsf.cc.ca.us	147.144.3.238	</a:t>
            </a:r>
            <a:r>
              <a:rPr lang="hu-HU" dirty="0" smtClean="0"/>
              <a:t>	CLOSED</a:t>
            </a:r>
            <a:endParaRPr lang="hu-HU" dirty="0"/>
          </a:p>
          <a:p>
            <a:pPr lvl="1"/>
            <a:r>
              <a:rPr lang="hu-HU" dirty="0"/>
              <a:t>ns6.cenic.org		</a:t>
            </a:r>
            <a:r>
              <a:rPr lang="hu-HU" dirty="0" smtClean="0"/>
              <a:t>	198.188.255.193</a:t>
            </a:r>
            <a:r>
              <a:rPr lang="hu-HU" dirty="0"/>
              <a:t>	CLOSED</a:t>
            </a:r>
          </a:p>
          <a:p>
            <a:pPr lvl="1"/>
            <a:r>
              <a:rPr lang="hu-HU" dirty="0"/>
              <a:t>ns1.csu.net			130.150.102.100	OPEN</a:t>
            </a:r>
          </a:p>
          <a:p>
            <a:pPr lvl="1"/>
            <a:r>
              <a:rPr lang="hu-HU" dirty="0"/>
              <a:t>ns3.csu.net			137.145.204.10	</a:t>
            </a:r>
            <a:r>
              <a:rPr lang="hu-HU" dirty="0" smtClean="0"/>
              <a:t>	OPEN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0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Poisoning DNS Records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3538"/>
            <a:ext cx="8229600" cy="2042625"/>
          </a:xfrm>
        </p:spPr>
        <p:txBody>
          <a:bodyPr/>
          <a:lstStyle/>
          <a:p>
            <a:r>
              <a:rPr lang="en-US" dirty="0" smtClean="0"/>
              <a:t>Changed local DNS server address</a:t>
            </a:r>
          </a:p>
          <a:p>
            <a:pPr lvl="1"/>
            <a:r>
              <a:rPr lang="en-US" dirty="0" smtClean="0"/>
              <a:t>Link Ch 1h</a:t>
            </a:r>
            <a:endParaRPr lang="en-US" dirty="0"/>
          </a:p>
        </p:txBody>
      </p:sp>
      <p:pic>
        <p:nvPicPr>
          <p:cNvPr id="4" name="Picture 3" descr="Screen Shot 2013-08-26 at 4.4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0" y="254000"/>
            <a:ext cx="8216380" cy="33020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5969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Cache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Malicious altering of cache records redirects traffic for users of that server</a:t>
            </a:r>
          </a:p>
          <a:p>
            <a:r>
              <a:rPr lang="en-US" dirty="0" smtClean="0"/>
              <a:t>2005 attack redirected traffic for more than 1000 companies</a:t>
            </a:r>
          </a:p>
          <a:p>
            <a:pPr lvl="1"/>
            <a:r>
              <a:rPr lang="en-US" dirty="0" smtClean="0"/>
              <a:t>Link Ch 1g, from 2005</a:t>
            </a:r>
            <a:endParaRPr lang="en-US" dirty="0"/>
          </a:p>
        </p:txBody>
      </p:sp>
      <p:pic>
        <p:nvPicPr>
          <p:cNvPr id="4" name="Picture 3" descr="Screen Shot 2013-08-26 at 4.3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6" y="4706935"/>
            <a:ext cx="7893538" cy="141922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3504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Cache Poisoning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false response that tricks the client puts a false entry into its 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8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Cache Poisoning</a:t>
            </a:r>
            <a:endParaRPr lang="en-US" dirty="0"/>
          </a:p>
        </p:txBody>
      </p:sp>
      <p:pic>
        <p:nvPicPr>
          <p:cNvPr id="4" name="Picture 3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2" y="1829173"/>
            <a:ext cx="909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2" descr="File Server_Updated2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00" y="2997197"/>
            <a:ext cx="7937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34-314-095-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45256"/>
            <a:ext cx="1866808" cy="1400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831035"/>
            <a:ext cx="1549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Attacker</a:t>
            </a:r>
          </a:p>
          <a:p>
            <a:pPr algn="ctr"/>
            <a:r>
              <a:rPr lang="en-US" sz="2800" dirty="0" smtClean="0"/>
              <a:t>1.2.3.4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032260" y="4229793"/>
            <a:ext cx="1654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DNS Resolver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695226"/>
            <a:ext cx="1654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Target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 rot="645031">
            <a:off x="3167360" y="2282166"/>
            <a:ext cx="386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Where is www.yahoo.com?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24008" y="2263761"/>
            <a:ext cx="4711652" cy="957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645031">
            <a:off x="2970008" y="2913096"/>
            <a:ext cx="386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www.yahoo.com is at 1.2.3.4</a:t>
            </a:r>
            <a:endParaRPr lang="en-U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26656" y="2894691"/>
            <a:ext cx="4711652" cy="957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1007814">
            <a:off x="2822500" y="4196330"/>
            <a:ext cx="386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Where is www.yahoo.com?</a:t>
            </a:r>
            <a:endParaRPr lang="en-US" sz="20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816810" y="4396386"/>
            <a:ext cx="4021498" cy="787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1007814">
            <a:off x="2974900" y="4974500"/>
            <a:ext cx="386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www.yahoo.com</a:t>
            </a:r>
            <a:r>
              <a:rPr lang="en-US" sz="2000" b="1" dirty="0"/>
              <a:t> </a:t>
            </a:r>
            <a:r>
              <a:rPr lang="en-US" sz="2000" b="1" dirty="0" smtClean="0"/>
              <a:t>is at 1.2.3.4</a:t>
            </a:r>
            <a:endParaRPr lang="en-US" sz="20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969210" y="5174556"/>
            <a:ext cx="4021498" cy="78751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23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Kaminsky DNS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79006"/>
            <a:ext cx="8229600" cy="176868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Serious vulnerability in 2008</a:t>
            </a:r>
          </a:p>
          <a:p>
            <a:r>
              <a:rPr lang="en-US" dirty="0" smtClean="0"/>
              <a:t>Allowed poisoning caches on many servers</a:t>
            </a:r>
          </a:p>
          <a:p>
            <a:r>
              <a:rPr lang="en-US" dirty="0" smtClean="0"/>
              <a:t>Patched before it was widely exploited</a:t>
            </a:r>
          </a:p>
          <a:p>
            <a:pPr lvl="1"/>
            <a:r>
              <a:rPr lang="en-US" dirty="0" smtClean="0"/>
              <a:t>Link Ch 1h</a:t>
            </a:r>
            <a:endParaRPr lang="en-US" dirty="0"/>
          </a:p>
        </p:txBody>
      </p:sp>
      <p:pic>
        <p:nvPicPr>
          <p:cNvPr id="4" name="Picture 3" descr="Screen Shot 2013-08-26 at 4.4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8" y="1378764"/>
            <a:ext cx="8741536" cy="326136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4853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73506"/>
            <a:ext cx="8229600" cy="641617"/>
          </a:xfrm>
        </p:spPr>
        <p:txBody>
          <a:bodyPr/>
          <a:lstStyle/>
          <a:p>
            <a:r>
              <a:rPr lang="en-US" dirty="0" smtClean="0"/>
              <a:t>Link Ch 3f</a:t>
            </a:r>
            <a:endParaRPr lang="en-US" dirty="0"/>
          </a:p>
        </p:txBody>
      </p:sp>
      <p:pic>
        <p:nvPicPr>
          <p:cNvPr id="4" name="Picture 3" descr="Screen Shot 2013-10-06 at 12.1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350168" cy="563322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2118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is Essential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DNS, no one can use domain names like </a:t>
            </a:r>
            <a:r>
              <a:rPr lang="en-US" i="1" dirty="0" smtClean="0"/>
              <a:t>ccsf.edu</a:t>
            </a:r>
          </a:p>
          <a:p>
            <a:r>
              <a:rPr lang="en-US" dirty="0" smtClean="0"/>
              <a:t>Almost every Internet communication begins with a DNS resolution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9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98064"/>
            <a:ext cx="8229600" cy="1028099"/>
          </a:xfrm>
        </p:spPr>
        <p:txBody>
          <a:bodyPr/>
          <a:lstStyle/>
          <a:p>
            <a:r>
              <a:rPr lang="en-US" dirty="0" smtClean="0"/>
              <a:t>Link Ch 3g</a:t>
            </a:r>
            <a:endParaRPr lang="en-US" dirty="0"/>
          </a:p>
        </p:txBody>
      </p:sp>
      <p:pic>
        <p:nvPicPr>
          <p:cNvPr id="4" name="Picture 3" descr="Screen Shot 2013-10-06 at 12.16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404864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10403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Consequences of the Kaminsky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02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Attack can be placed in a Web page</a:t>
            </a:r>
          </a:p>
          <a:p>
            <a:pPr lvl="1"/>
            <a:r>
              <a:rPr lang="en-US" dirty="0" smtClean="0"/>
              <a:t>Many </a:t>
            </a:r>
            <a:r>
              <a:rPr lang="en-US" dirty="0" err="1" smtClean="0"/>
              <a:t>img</a:t>
            </a:r>
            <a:r>
              <a:rPr lang="en-US" dirty="0" smtClean="0"/>
              <a:t> tags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</a:t>
            </a:r>
            <a:r>
              <a:rPr lang="en-US" dirty="0" err="1"/>
              <a:t>aaaa.paypal.com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</a:t>
            </a:r>
            <a:r>
              <a:rPr lang="en-US" dirty="0" err="1" smtClean="0"/>
              <a:t>aaab.paypal.com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</a:t>
            </a:r>
            <a:r>
              <a:rPr lang="en-US" dirty="0" err="1" smtClean="0"/>
              <a:t>aaac.paypal.com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=</a:t>
            </a:r>
            <a:r>
              <a:rPr lang="en-US" dirty="0" err="1" smtClean="0"/>
              <a:t>aaad.paypal.com</a:t>
            </a:r>
            <a:r>
              <a:rPr lang="en-US" dirty="0"/>
              <a:t>&gt;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If one Comcast customer views that page, all other Comcast customers will be sent to the fake </a:t>
            </a:r>
            <a:r>
              <a:rPr lang="en-US" dirty="0" err="1" smtClean="0"/>
              <a:t>paypal.com</a:t>
            </a:r>
            <a:endParaRPr lang="en-US" dirty="0" smtClean="0"/>
          </a:p>
          <a:p>
            <a:r>
              <a:rPr lang="en-US" dirty="0" smtClean="0"/>
              <a:t>Poisoning can take as few as 10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9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05 at 3.2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003632" cy="46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9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Port Randomization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29754" cy="4525963"/>
          </a:xfrm>
        </p:spPr>
        <p:txBody>
          <a:bodyPr/>
          <a:lstStyle/>
          <a:p>
            <a:r>
              <a:rPr lang="en-US" dirty="0" smtClean="0"/>
              <a:t>This was patched in Windows Server 2008</a:t>
            </a:r>
          </a:p>
          <a:p>
            <a:r>
              <a:rPr lang="en-US" dirty="0" smtClean="0"/>
              <a:t>Good </a:t>
            </a:r>
            <a:r>
              <a:rPr lang="en-US" dirty="0" smtClean="0"/>
              <a:t>video</a:t>
            </a:r>
          </a:p>
          <a:p>
            <a:r>
              <a:rPr lang="en-US" dirty="0" smtClean="0"/>
              <a:t>Link Ch 3e</a:t>
            </a:r>
            <a:endParaRPr lang="en-US" dirty="0"/>
          </a:p>
        </p:txBody>
      </p:sp>
      <p:pic>
        <p:nvPicPr>
          <p:cNvPr id="4" name="Picture 3" descr="Screen Shot 2013-10-06 at 11.26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08" y="1600200"/>
            <a:ext cx="5047876" cy="389428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27654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 of Transaction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DNS query and response has a TXID field</a:t>
            </a:r>
          </a:p>
          <a:p>
            <a:pPr lvl="1"/>
            <a:r>
              <a:rPr lang="en-US" dirty="0" smtClean="0"/>
              <a:t>16 bits long (65,536 possible values)</a:t>
            </a:r>
          </a:p>
          <a:p>
            <a:pPr lvl="1"/>
            <a:r>
              <a:rPr lang="en-US" dirty="0" smtClean="0"/>
              <a:t>Should be random</a:t>
            </a:r>
          </a:p>
          <a:p>
            <a:r>
              <a:rPr lang="en-US" dirty="0" smtClean="0"/>
              <a:t>Bind 8 &amp; 9 used predictable transaction IDs</a:t>
            </a:r>
          </a:p>
          <a:p>
            <a:pPr lvl="1"/>
            <a:r>
              <a:rPr lang="en-US" dirty="0" smtClean="0"/>
              <a:t>So only ten guesses were needed to spoof the reply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0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Randomness of Transaction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0-06 at 11.31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0" y="1600200"/>
            <a:ext cx="8305260" cy="489983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4112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DNS Traffic as a Gauge of Malicious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0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Infected machines often make many DNS queries</a:t>
            </a:r>
          </a:p>
          <a:p>
            <a:r>
              <a:rPr lang="en-US" dirty="0" smtClean="0"/>
              <a:t>Spam relays make DNS requests to find addresses of mail servers</a:t>
            </a:r>
          </a:p>
          <a:p>
            <a:r>
              <a:rPr lang="en-US" dirty="0" smtClean="0"/>
              <a:t>Botnets often make many DNS requests to obscure domains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0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Conficker Worm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65415" cy="4525963"/>
          </a:xfrm>
        </p:spPr>
        <p:txBody>
          <a:bodyPr/>
          <a:lstStyle/>
          <a:p>
            <a:r>
              <a:rPr lang="en-US" dirty="0" smtClean="0"/>
              <a:t>Algorithm made 50,000 new domains per day</a:t>
            </a:r>
          </a:p>
          <a:p>
            <a:r>
              <a:rPr lang="en-US" dirty="0" smtClean="0"/>
              <a:t>Registrars tried to block them all</a:t>
            </a:r>
          </a:p>
          <a:p>
            <a:pPr lvl="1"/>
            <a:r>
              <a:rPr lang="en-US" dirty="0" smtClean="0"/>
              <a:t>Links Ch 1u, 1v</a:t>
            </a:r>
          </a:p>
          <a:p>
            <a:endParaRPr lang="en-US" dirty="0"/>
          </a:p>
        </p:txBody>
      </p:sp>
      <p:pic>
        <p:nvPicPr>
          <p:cNvPr id="4" name="Picture 3" descr="Screen Shot 2013-08-27 at 7.13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417638"/>
            <a:ext cx="4064000" cy="522385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1981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41999"/>
            <a:ext cx="8229600" cy="713999"/>
          </a:xfrm>
        </p:spPr>
        <p:txBody>
          <a:bodyPr/>
          <a:lstStyle/>
          <a:p>
            <a:r>
              <a:rPr lang="en-US" dirty="0" smtClean="0"/>
              <a:t>From Link Ch 1q</a:t>
            </a:r>
            <a:endParaRPr lang="en-US" dirty="0"/>
          </a:p>
        </p:txBody>
      </p:sp>
      <p:pic>
        <p:nvPicPr>
          <p:cNvPr id="4" name="Picture 3" descr="Screen Shot 2013-08-27 at 6.44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4500"/>
            <a:ext cx="8458200" cy="539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0615" y="1417638"/>
            <a:ext cx="1992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Bots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67538" y="4324962"/>
            <a:ext cx="320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Normal Traffic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074615"/>
            <a:ext cx="677108" cy="4767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/>
              <a:t>Requests per hour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880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Normal DNS 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7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Blocking DNS Resolution for Known Malicious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692"/>
            <a:ext cx="8229600" cy="42504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8-27 at 6.52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84" y="1875692"/>
            <a:ext cx="6994769" cy="44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6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Anycast for reliability</a:t>
            </a:r>
          </a:p>
          <a:p>
            <a:r>
              <a:rPr lang="en-US" dirty="0" smtClean="0"/>
              <a:t>Reports of DNS activity for management</a:t>
            </a:r>
          </a:p>
          <a:p>
            <a:r>
              <a:rPr lang="en-US" dirty="0" smtClean="0"/>
              <a:t>Blocks malicious servers</a:t>
            </a:r>
          </a:p>
          <a:p>
            <a:r>
              <a:rPr lang="en-US" dirty="0" smtClean="0"/>
              <a:t>Can enforce other rules like Parental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9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Leakage of Internal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0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 of Internal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public Web-facing servers should be in the external DNS zone files</a:t>
            </a:r>
          </a:p>
          <a:p>
            <a:r>
              <a:rPr lang="en-US" dirty="0" smtClean="0"/>
              <a:t>Your DNS server is a target of attack and may be compromised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5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0-06 at 10.0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76" y="857093"/>
            <a:ext cx="6921500" cy="5410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1592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Leakage of Internal Queries</a:t>
            </a:r>
            <a:br>
              <a:rPr lang="en-US" dirty="0" smtClean="0"/>
            </a:br>
            <a:r>
              <a:rPr lang="en-US" dirty="0" smtClean="0"/>
              <a:t>to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680"/>
            <a:ext cx="8229600" cy="4291483"/>
          </a:xfrm>
        </p:spPr>
        <p:txBody>
          <a:bodyPr/>
          <a:lstStyle/>
          <a:p>
            <a:r>
              <a:rPr lang="en-US" dirty="0" smtClean="0"/>
              <a:t>Some Windows DHCP clients leak dynamic DNS updates to the Internet</a:t>
            </a:r>
          </a:p>
          <a:p>
            <a:pPr lvl="1"/>
            <a:r>
              <a:rPr lang="en-US" dirty="0" smtClean="0"/>
              <a:t>Link Ch 3a</a:t>
            </a:r>
            <a:endParaRPr lang="en-US" dirty="0"/>
          </a:p>
        </p:txBody>
      </p:sp>
      <p:pic>
        <p:nvPicPr>
          <p:cNvPr id="4" name="Picture 3" descr="Screen Shot 2013-10-06 at 10.12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99" y="3784559"/>
            <a:ext cx="6515100" cy="27559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97478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packets were sent from Windows 2000, Windows XP, and Server 2003 </a:t>
            </a:r>
          </a:p>
          <a:p>
            <a:pPr lvl="1"/>
            <a:r>
              <a:rPr lang="en-US" dirty="0" smtClean="0"/>
              <a:t>When tested in 2006</a:t>
            </a:r>
          </a:p>
          <a:p>
            <a:r>
              <a:rPr lang="en-US" dirty="0" smtClean="0"/>
              <a:t>To prevent this,</a:t>
            </a:r>
            <a:r>
              <a:rPr lang="en-US" dirty="0"/>
              <a:t> </a:t>
            </a:r>
            <a:r>
              <a:rPr lang="en-US" dirty="0" smtClean="0"/>
              <a:t>configure local DNS servers not to refer internal machines to external name servers</a:t>
            </a:r>
          </a:p>
          <a:p>
            <a:pPr lvl="1"/>
            <a:r>
              <a:rPr lang="en-US" dirty="0" smtClean="0"/>
              <a:t>And block DNS requests directly to the Internet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9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DNS Registration</a:t>
            </a:r>
            <a:br>
              <a:rPr lang="en-US" dirty="0" smtClean="0"/>
            </a:br>
            <a:r>
              <a:rPr lang="en-US" dirty="0" smtClean="0"/>
              <a:t>Stupid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05 at 2.5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42" y="1795463"/>
            <a:ext cx="5969000" cy="43307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1239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112: RFC 6304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autonomous system set up just to handle these stupid queries</a:t>
            </a:r>
          </a:p>
        </p:txBody>
      </p:sp>
      <p:pic>
        <p:nvPicPr>
          <p:cNvPr id="5" name="Picture 4" descr="Screen Shot 2013-11-05 at 3.00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9" y="3536246"/>
            <a:ext cx="8466501" cy="278723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9590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 6305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1-05 at 3.0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5" y="2163602"/>
            <a:ext cx="8724900" cy="2514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2191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90513" y="521868"/>
            <a:ext cx="1101238" cy="1728666"/>
            <a:chOff x="1290513" y="521868"/>
            <a:chExt cx="1101238" cy="1728666"/>
          </a:xfrm>
        </p:grpSpPr>
        <p:pic>
          <p:nvPicPr>
            <p:cNvPr id="4" name="Picture 42" descr="File Server_Updated20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232" y="521868"/>
              <a:ext cx="79375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290513" y="1788869"/>
              <a:ext cx="1101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Root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4829" y="2518141"/>
            <a:ext cx="1101238" cy="1728666"/>
            <a:chOff x="1290513" y="521868"/>
            <a:chExt cx="1101238" cy="1728666"/>
          </a:xfrm>
        </p:grpSpPr>
        <p:pic>
          <p:nvPicPr>
            <p:cNvPr id="15" name="Picture 42" descr="File Server_Updated20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232" y="521868"/>
              <a:ext cx="79375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290513" y="1788869"/>
              <a:ext cx="1101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.com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00731" y="2494699"/>
            <a:ext cx="1101238" cy="1728666"/>
            <a:chOff x="1290513" y="521868"/>
            <a:chExt cx="1101238" cy="1728666"/>
          </a:xfrm>
        </p:grpSpPr>
        <p:pic>
          <p:nvPicPr>
            <p:cNvPr id="18" name="Picture 42" descr="File Server_Updated20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232" y="521868"/>
              <a:ext cx="79375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290513" y="1788869"/>
              <a:ext cx="1101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.net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48879" y="2471257"/>
            <a:ext cx="1101238" cy="1728666"/>
            <a:chOff x="1290513" y="521868"/>
            <a:chExt cx="1101238" cy="1728666"/>
          </a:xfrm>
        </p:grpSpPr>
        <p:pic>
          <p:nvPicPr>
            <p:cNvPr id="21" name="Picture 42" descr="File Server_Updated20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232" y="521868"/>
              <a:ext cx="79375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290513" y="1788869"/>
              <a:ext cx="1101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.edu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56483" y="4792426"/>
            <a:ext cx="1101238" cy="1728666"/>
            <a:chOff x="1290513" y="521868"/>
            <a:chExt cx="1101238" cy="1728666"/>
          </a:xfrm>
        </p:grpSpPr>
        <p:pic>
          <p:nvPicPr>
            <p:cNvPr id="24" name="Picture 42" descr="File Server_Updated20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232" y="521868"/>
              <a:ext cx="793750" cy="105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0513" y="1788869"/>
              <a:ext cx="1101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local</a:t>
              </a:r>
              <a:endParaRPr lang="en-US" sz="2400" dirty="0"/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2254982" y="1577556"/>
            <a:ext cx="578095" cy="893701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91751" y="1577556"/>
            <a:ext cx="2064732" cy="893701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44151" y="1358734"/>
            <a:ext cx="3475447" cy="893701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052895" y="3573829"/>
            <a:ext cx="1199413" cy="1119828"/>
          </a:xfrm>
          <a:prstGeom prst="line">
            <a:avLst/>
          </a:prstGeom>
          <a:ln w="889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DNS Delegation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457200" y="4693657"/>
            <a:ext cx="3450492" cy="1432506"/>
          </a:xfrm>
        </p:spPr>
        <p:txBody>
          <a:bodyPr/>
          <a:lstStyle/>
          <a:p>
            <a:r>
              <a:rPr lang="en-US" dirty="0" smtClean="0"/>
              <a:t>Servers cache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6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Domain Name Hijacking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Registrars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20631"/>
            <a:ext cx="8229600" cy="2423138"/>
          </a:xfrm>
        </p:spPr>
        <p:txBody>
          <a:bodyPr/>
          <a:lstStyle/>
          <a:p>
            <a:r>
              <a:rPr lang="en-US" dirty="0" smtClean="0"/>
              <a:t>Registrar connects your domain name to its authoritative servers (SOA)</a:t>
            </a:r>
          </a:p>
          <a:p>
            <a:r>
              <a:rPr lang="en-US" dirty="0" smtClean="0"/>
              <a:t>Changing that data hijacks your domain</a:t>
            </a:r>
            <a:endParaRPr lang="en-US" dirty="0"/>
          </a:p>
        </p:txBody>
      </p:sp>
      <p:pic>
        <p:nvPicPr>
          <p:cNvPr id="4" name="Picture 3" descr="Screen Shot 2013-11-05 at 3.4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6367"/>
            <a:ext cx="8498060" cy="22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8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380761" cy="3923741"/>
          </a:xfrm>
        </p:spPr>
        <p:txBody>
          <a:bodyPr/>
          <a:lstStyle/>
          <a:p>
            <a:pPr algn="l"/>
            <a:r>
              <a:rPr lang="en-US" dirty="0" smtClean="0"/>
              <a:t>NY Times</a:t>
            </a:r>
            <a:br>
              <a:rPr lang="en-US" dirty="0" smtClean="0"/>
            </a:br>
            <a:r>
              <a:rPr lang="en-US" dirty="0" smtClean="0"/>
              <a:t>Rapid7</a:t>
            </a:r>
            <a:endParaRPr lang="en-US" dirty="0"/>
          </a:p>
        </p:txBody>
      </p:sp>
      <p:pic>
        <p:nvPicPr>
          <p:cNvPr id="4" name="Picture 3" descr="Screen Shot 2013-11-05 at 3.43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25" y="169958"/>
            <a:ext cx="5800649" cy="627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1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106449" cy="2498365"/>
          </a:xfrm>
        </p:spPr>
        <p:txBody>
          <a:bodyPr/>
          <a:lstStyle/>
          <a:p>
            <a:pPr algn="l"/>
            <a:r>
              <a:rPr lang="en-US" dirty="0" smtClean="0"/>
              <a:t>Defense: Registry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3709"/>
            <a:ext cx="3106449" cy="32624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"Test of Domain Locking"</a:t>
            </a:r>
          </a:p>
          <a:p>
            <a:r>
              <a:rPr lang="en-US" dirty="0" smtClean="0"/>
              <a:t>In "Domain Name Hijacking" section</a:t>
            </a:r>
            <a:endParaRPr lang="en-US" dirty="0"/>
          </a:p>
        </p:txBody>
      </p:sp>
      <p:pic>
        <p:nvPicPr>
          <p:cNvPr id="4" name="Picture 3" descr="Screen Shot 2013-11-05 at 3.49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53" y="0"/>
            <a:ext cx="5325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Typosquatting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1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5961"/>
            <a:ext cx="8229600" cy="3340202"/>
          </a:xfrm>
        </p:spPr>
        <p:txBody>
          <a:bodyPr>
            <a:normAutofit/>
          </a:bodyPr>
          <a:lstStyle/>
          <a:p>
            <a:r>
              <a:rPr lang="en-US" dirty="0"/>
              <a:t>Doppelganger domains are </a:t>
            </a:r>
            <a:r>
              <a:rPr lang="en-US" dirty="0" smtClean="0"/>
              <a:t>spelled </a:t>
            </a:r>
            <a:r>
              <a:rPr lang="en-US" dirty="0"/>
              <a:t>almost identically to legitimate </a:t>
            </a:r>
            <a:r>
              <a:rPr lang="en-US" dirty="0" smtClean="0"/>
              <a:t>domains</a:t>
            </a:r>
          </a:p>
          <a:p>
            <a:pPr lvl="1"/>
            <a:r>
              <a:rPr lang="en-US" dirty="0" err="1" smtClean="0"/>
              <a:t>seibm.com</a:t>
            </a:r>
            <a:endParaRPr lang="en-US" dirty="0" smtClean="0"/>
          </a:p>
          <a:p>
            <a:pPr lvl="1"/>
            <a:r>
              <a:rPr lang="en-US" dirty="0" smtClean="0"/>
              <a:t>instead of</a:t>
            </a:r>
          </a:p>
          <a:p>
            <a:pPr lvl="1"/>
            <a:r>
              <a:rPr lang="en-US" dirty="0" err="1" smtClean="0"/>
              <a:t>se.ibm.com</a:t>
            </a:r>
            <a:r>
              <a:rPr lang="en-US" dirty="0" smtClean="0"/>
              <a:t> (IBM's division </a:t>
            </a:r>
            <a:r>
              <a:rPr lang="en-US" dirty="0"/>
              <a:t>in </a:t>
            </a:r>
            <a:r>
              <a:rPr lang="en-US" dirty="0" smtClean="0"/>
              <a:t>Sweden)</a:t>
            </a:r>
            <a:endParaRPr lang="en-US" dirty="0"/>
          </a:p>
        </p:txBody>
      </p:sp>
      <p:pic>
        <p:nvPicPr>
          <p:cNvPr id="4" name="Picture 3" descr="Screen Shot 2013-11-05 at 3.5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58"/>
            <a:ext cx="8229600" cy="197167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7614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01108" cy="199182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Recursive DNS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8154"/>
            <a:ext cx="2454031" cy="350800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8-26 at 4.2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46" y="415018"/>
            <a:ext cx="5361354" cy="603267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7096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Resolving a domain through a Windows DNS server</a:t>
            </a:r>
          </a:p>
          <a:p>
            <a:r>
              <a:rPr lang="en-US" dirty="0" smtClean="0"/>
              <a:t>238 packets, 4.3 sec</a:t>
            </a:r>
          </a:p>
          <a:p>
            <a:pPr lvl="1"/>
            <a:r>
              <a:rPr lang="en-US" dirty="0" smtClean="0"/>
              <a:t>dig @192.168.119.191 hills.ccsf.edu</a:t>
            </a:r>
            <a:endParaRPr lang="en-US" dirty="0"/>
          </a:p>
        </p:txBody>
      </p:sp>
      <p:pic>
        <p:nvPicPr>
          <p:cNvPr id="4" name="Picture 3" descr="Screen Shot 2013-11-05 at 1.5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90667"/>
            <a:ext cx="8534940" cy="23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DNS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packets, 1 sec.</a:t>
            </a:r>
          </a:p>
          <a:p>
            <a:pPr lvl="1"/>
            <a:r>
              <a:rPr lang="en-US" dirty="0" smtClean="0"/>
              <a:t>Windows client</a:t>
            </a:r>
          </a:p>
          <a:p>
            <a:pPr lvl="1"/>
            <a:r>
              <a:rPr lang="en-US" dirty="0" smtClean="0"/>
              <a:t>nslookup hills.ccsf.edu 192.169.119.223</a:t>
            </a:r>
            <a:endParaRPr lang="en-US" dirty="0"/>
          </a:p>
        </p:txBody>
      </p:sp>
      <p:pic>
        <p:nvPicPr>
          <p:cNvPr id="4" name="Picture 3" descr="Screen Shot 2013-11-05 at 2.13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1" y="3647138"/>
            <a:ext cx="8574613" cy="222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60932"/>
            <a:ext cx="8229600" cy="139945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Over 3000 packets and 4 minutes for</a:t>
            </a:r>
          </a:p>
          <a:p>
            <a:pPr lvl="1"/>
            <a:r>
              <a:rPr lang="en-US" sz="2400" dirty="0" smtClean="0"/>
              <a:t>dig @192.168.119.191 hills.ccsf.edu +trace</a:t>
            </a:r>
          </a:p>
          <a:p>
            <a:r>
              <a:rPr lang="en-US" dirty="0" smtClean="0"/>
              <a:t>Linux used 317 packets and 2 seconds</a:t>
            </a:r>
            <a:endParaRPr lang="en-US" dirty="0"/>
          </a:p>
        </p:txBody>
      </p:sp>
      <p:pic>
        <p:nvPicPr>
          <p:cNvPr id="4" name="Picture 3" descr="Screen Shot 2013-11-05 at 2.3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13" y="374824"/>
            <a:ext cx="6694801" cy="46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3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910</Words>
  <Application>Microsoft Macintosh PowerPoint</Application>
  <PresentationFormat>On-screen Show (4:3)</PresentationFormat>
  <Paragraphs>181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DNS Security</vt:lpstr>
      <vt:lpstr>Topics</vt:lpstr>
      <vt:lpstr>DNS is Essential</vt:lpstr>
      <vt:lpstr>Normal DNS Function</vt:lpstr>
      <vt:lpstr>DNS Delegation</vt:lpstr>
      <vt:lpstr>Recursive DNS Query</vt:lpstr>
      <vt:lpstr>Demo</vt:lpstr>
      <vt:lpstr>Linux DNS Server</vt:lpstr>
      <vt:lpstr>PowerPoint Presentation</vt:lpstr>
      <vt:lpstr>DoS Attacks on DNS Servers</vt:lpstr>
      <vt:lpstr>2007 Attack on DNS Root</vt:lpstr>
      <vt:lpstr>2007 Attack on DNS Root</vt:lpstr>
      <vt:lpstr>DoS Attacks by DNS Servers</vt:lpstr>
      <vt:lpstr>DNS Amplification</vt:lpstr>
      <vt:lpstr>dig any yahoo.com</vt:lpstr>
      <vt:lpstr>dig any yahoo.com</vt:lpstr>
      <vt:lpstr>dig any ietf.org</vt:lpstr>
      <vt:lpstr>dig any ietf.org</vt:lpstr>
      <vt:lpstr>Extension Mechanisms for DNS (EDNS)</vt:lpstr>
      <vt:lpstr>Failure to Restrict Access</vt:lpstr>
      <vt:lpstr>Open Resolver Project</vt:lpstr>
      <vt:lpstr>Testing CCSF's DNS Servers</vt:lpstr>
      <vt:lpstr>Poisoning DNS Records</vt:lpstr>
      <vt:lpstr>PowerPoint Presentation</vt:lpstr>
      <vt:lpstr>DNS Cache Poisoning</vt:lpstr>
      <vt:lpstr>DNS Cache Poisoning</vt:lpstr>
      <vt:lpstr>DNS Cache Poisoning</vt:lpstr>
      <vt:lpstr>Kaminsky DNS Vulnerability</vt:lpstr>
      <vt:lpstr>PowerPoint Presentation</vt:lpstr>
      <vt:lpstr>PowerPoint Presentation</vt:lpstr>
      <vt:lpstr>Consequences of the Kaminsky Attack</vt:lpstr>
      <vt:lpstr>DEMO</vt:lpstr>
      <vt:lpstr>Source Port Randomization</vt:lpstr>
      <vt:lpstr>Randomness of Transaction ID</vt:lpstr>
      <vt:lpstr>Randomness of Transaction ID</vt:lpstr>
      <vt:lpstr>DNS Traffic as a Gauge of Malicious Activity</vt:lpstr>
      <vt:lpstr>DNS Monitoring</vt:lpstr>
      <vt:lpstr>Conficker Worm Domains</vt:lpstr>
      <vt:lpstr>PowerPoint Presentation</vt:lpstr>
      <vt:lpstr>Blocking DNS Resolution for Known Malicious Domains</vt:lpstr>
      <vt:lpstr>OpenDNS</vt:lpstr>
      <vt:lpstr>Leakage of Internal Information</vt:lpstr>
      <vt:lpstr>Exposure of Internal Information</vt:lpstr>
      <vt:lpstr>PowerPoint Presentation</vt:lpstr>
      <vt:lpstr>Leakage of Internal Queries to the Internet</vt:lpstr>
      <vt:lpstr>Windows Versions</vt:lpstr>
      <vt:lpstr>Dynamic DNS Registration Stupid Requests</vt:lpstr>
      <vt:lpstr>AS 112: RFC 6304</vt:lpstr>
      <vt:lpstr>RFC 6305</vt:lpstr>
      <vt:lpstr>Domain Name Hijacking</vt:lpstr>
      <vt:lpstr>DNS Registrars</vt:lpstr>
      <vt:lpstr>NY Times Rapid7</vt:lpstr>
      <vt:lpstr>Defense: Registry Locks</vt:lpstr>
      <vt:lpstr>Typosquatting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Security</dc:title>
  <dc:creator>Sam Bowne</dc:creator>
  <cp:lastModifiedBy>Sam Bowne</cp:lastModifiedBy>
  <cp:revision>63</cp:revision>
  <dcterms:created xsi:type="dcterms:W3CDTF">2013-08-26T22:03:34Z</dcterms:created>
  <dcterms:modified xsi:type="dcterms:W3CDTF">2013-11-06T00:04:28Z</dcterms:modified>
</cp:coreProperties>
</file>