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0" r:id="rId10"/>
    <p:sldId id="271" r:id="rId11"/>
    <p:sldId id="272" r:id="rId12"/>
    <p:sldId id="273" r:id="rId13"/>
    <p:sldId id="274" r:id="rId14"/>
    <p:sldId id="264" r:id="rId15"/>
    <p:sldId id="265" r:id="rId16"/>
    <p:sldId id="275" r:id="rId17"/>
    <p:sldId id="276" r:id="rId18"/>
    <p:sldId id="277" r:id="rId19"/>
    <p:sldId id="266" r:id="rId20"/>
    <p:sldId id="267" r:id="rId21"/>
    <p:sldId id="278" r:id="rId22"/>
    <p:sldId id="279" r:id="rId23"/>
    <p:sldId id="280" r:id="rId24"/>
    <p:sldId id="268" r:id="rId25"/>
    <p:sldId id="269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2" d="100"/>
          <a:sy n="102" d="100"/>
        </p:scale>
        <p:origin x="-1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printerSettings" Target="printerSettings/printerSettings1.bin"/><Relationship Id="rId39" Type="http://schemas.openxmlformats.org/officeDocument/2006/relationships/presProps" Target="presProps.xml"/><Relationship Id="rId40" Type="http://schemas.openxmlformats.org/officeDocument/2006/relationships/viewProps" Target="viewProps.xml"/><Relationship Id="rId41" Type="http://schemas.openxmlformats.org/officeDocument/2006/relationships/theme" Target="theme/theme1.xml"/><Relationship Id="rId4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0738" y="4155141"/>
            <a:ext cx="7542212" cy="1013012"/>
          </a:xfrm>
        </p:spPr>
        <p:txBody>
          <a:bodyPr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0738" y="5230906"/>
            <a:ext cx="7542212" cy="1030942"/>
          </a:xfrm>
        </p:spPr>
        <p:txBody>
          <a:bodyPr/>
          <a:lstStyle>
            <a:lvl1pPr marL="0" indent="0" algn="ctr">
              <a:spcBef>
                <a:spcPct val="30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94A45-E30A-D14F-A41A-166A2996278C}" type="datetimeFigureOut">
              <a:rPr lang="en-US" smtClean="0"/>
              <a:t>12/10/13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666DA-A20A-DF4A-B700-2B3F1A90140F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MoleculeTrac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4019" y="224679"/>
            <a:ext cx="5795963" cy="394337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3962399"/>
            <a:ext cx="7585710" cy="672353"/>
          </a:xfrm>
        </p:spPr>
        <p:txBody>
          <a:bodyPr anchor="b">
            <a:normAutofit/>
          </a:bodyPr>
          <a:lstStyle>
            <a:lvl1pPr algn="ctr">
              <a:defRPr sz="36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01957" y="457200"/>
            <a:ext cx="2940087" cy="2940087"/>
          </a:xfrm>
          <a:prstGeom prst="ellipse">
            <a:avLst/>
          </a:prstGeom>
          <a:solidFill>
            <a:schemeClr val="tx1">
              <a:lumMod val="75000"/>
            </a:schemeClr>
          </a:solidFill>
          <a:ln w="63500">
            <a:solidFill>
              <a:schemeClr val="tx1"/>
            </a:solidFill>
          </a:ln>
          <a:effectLst>
            <a:outerShdw blurRad="254000" dist="152400" dir="5400000" sx="90000" sy="-19000" rotWithShape="0">
              <a:prstClr val="black">
                <a:alpha val="2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FontTx/>
              <a:buNone/>
              <a:defRPr sz="24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4639235"/>
            <a:ext cx="7585710" cy="1371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20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94A45-E30A-D14F-A41A-166A2996278C}" type="datetimeFigureOut">
              <a:rPr lang="en-US" smtClean="0"/>
              <a:t>12/10/13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666DA-A20A-DF4A-B700-2B3F1A9014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94A45-E30A-D14F-A41A-166A2996278C}" type="datetimeFigureOut">
              <a:rPr lang="en-US" smtClean="0"/>
              <a:t>12/10/13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666DA-A20A-DF4A-B700-2B3F1A9014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9365" y="416859"/>
            <a:ext cx="1940859" cy="5607424"/>
          </a:xfrm>
        </p:spPr>
        <p:txBody>
          <a:bodyPr vert="eaVert" anchor="ctr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20737" y="414015"/>
            <a:ext cx="6144839" cy="5610268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94A45-E30A-D14F-A41A-166A2996278C}" type="datetimeFigureOut">
              <a:rPr lang="en-US" smtClean="0"/>
              <a:t>12/10/13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666DA-A20A-DF4A-B700-2B3F1A9014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94A45-E30A-D14F-A41A-166A2996278C}" type="datetimeFigureOut">
              <a:rPr lang="en-US" smtClean="0"/>
              <a:t>12/10/13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666DA-A20A-DF4A-B700-2B3F1A9014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0737" y="1219013"/>
            <a:ext cx="7542213" cy="19589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2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0737" y="3224213"/>
            <a:ext cx="7542213" cy="1500187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400" b="1" kern="12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94A45-E30A-D14F-A41A-166A2996278C}" type="datetimeFigureOut">
              <a:rPr lang="en-US" smtClean="0"/>
              <a:t>12/10/13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666DA-A20A-DF4A-B700-2B3F1A9014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92301"/>
            <a:ext cx="3657600" cy="3975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800"/>
            </a:lvl6pPr>
            <a:lvl7pPr marL="2173288" indent="-344488">
              <a:defRPr sz="1800"/>
            </a:lvl7pPr>
            <a:lvl8pPr marL="2173288" indent="-344488">
              <a:defRPr sz="1800"/>
            </a:lvl8pPr>
            <a:lvl9pPr marL="2173288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3763" y="1892301"/>
            <a:ext cx="3657600" cy="3975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800"/>
            </a:lvl6pPr>
            <a:lvl7pPr marL="2173288" indent="-344488">
              <a:defRPr sz="1800"/>
            </a:lvl7pPr>
            <a:lvl8pPr marL="2173288" indent="-344488">
              <a:defRPr sz="1800"/>
            </a:lvl8pPr>
            <a:lvl9pPr marL="2173288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94A45-E30A-D14F-A41A-166A2996278C}" type="datetimeFigureOut">
              <a:rPr lang="en-US" smtClean="0"/>
              <a:t>12/10/13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666DA-A20A-DF4A-B700-2B3F1A9014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2" y="1761565"/>
            <a:ext cx="3657600" cy="515469"/>
          </a:xfrm>
        </p:spPr>
        <p:txBody>
          <a:bodyPr anchor="b">
            <a:normAutofit/>
          </a:bodyPr>
          <a:lstStyle>
            <a:lvl1pPr marL="0" indent="0" algn="ctr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2" y="2393575"/>
            <a:ext cx="3657600" cy="347382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600"/>
            </a:lvl6pPr>
            <a:lvl7pPr marL="2173288" indent="-344488">
              <a:defRPr sz="1600"/>
            </a:lvl7pPr>
            <a:lvl8pPr marL="2173288" indent="-344488">
              <a:defRPr sz="1600"/>
            </a:lvl8pPr>
            <a:lvl9pPr marL="2173288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3763" y="1761565"/>
            <a:ext cx="3657600" cy="515469"/>
          </a:xfrm>
        </p:spPr>
        <p:txBody>
          <a:bodyPr anchor="b">
            <a:normAutofit/>
          </a:bodyPr>
          <a:lstStyle>
            <a:lvl1pPr marL="0" indent="0" algn="ctr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3763" y="2393575"/>
            <a:ext cx="3657600" cy="347382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600"/>
            </a:lvl6pPr>
            <a:lvl7pPr marL="2173288" indent="-344488">
              <a:defRPr sz="1600"/>
            </a:lvl7pPr>
            <a:lvl8pPr marL="2173288" indent="-344488">
              <a:defRPr sz="1600"/>
            </a:lvl8pPr>
            <a:lvl9pPr marL="2173288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94A45-E30A-D14F-A41A-166A2996278C}" type="datetimeFigureOut">
              <a:rPr lang="en-US" smtClean="0"/>
              <a:t>12/10/13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666DA-A20A-DF4A-B700-2B3F1A9014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94A45-E30A-D14F-A41A-166A2996278C}" type="datetimeFigureOut">
              <a:rPr lang="en-US" smtClean="0"/>
              <a:t>12/10/13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666DA-A20A-DF4A-B700-2B3F1A9014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94A45-E30A-D14F-A41A-166A2996278C}" type="datetimeFigureOut">
              <a:rPr lang="en-US" smtClean="0"/>
              <a:t>12/10/13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666DA-A20A-DF4A-B700-2B3F1A9014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929" y="457201"/>
            <a:ext cx="3566160" cy="1371600"/>
          </a:xfrm>
        </p:spPr>
        <p:txBody>
          <a:bodyPr anchor="b">
            <a:normAutofit/>
          </a:bodyPr>
          <a:lstStyle>
            <a:lvl1pPr algn="ctr"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2393" y="457201"/>
            <a:ext cx="3566160" cy="5410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6pPr>
            <a:lvl7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7pPr>
            <a:lvl8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8pPr>
            <a:lvl9pPr marL="2173288" indent="-344488">
              <a:defRPr sz="1800" b="1" kern="1200" dirty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929" y="1828801"/>
            <a:ext cx="3566160" cy="36576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94A45-E30A-D14F-A41A-166A2996278C}" type="datetimeFigureOut">
              <a:rPr lang="en-US" smtClean="0"/>
              <a:t>12/10/13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666DA-A20A-DF4A-B700-2B3F1A9014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457200"/>
            <a:ext cx="3566160" cy="1371600"/>
          </a:xfrm>
        </p:spPr>
        <p:txBody>
          <a:bodyPr anchor="b">
            <a:normAutofit/>
          </a:bodyPr>
          <a:lstStyle>
            <a:lvl1pPr algn="ctr">
              <a:defRPr sz="36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66765" y="1676400"/>
            <a:ext cx="2975610" cy="2975610"/>
          </a:xfrm>
          <a:prstGeom prst="ellipse">
            <a:avLst/>
          </a:prstGeom>
          <a:solidFill>
            <a:schemeClr val="tx1">
              <a:lumMod val="75000"/>
            </a:schemeClr>
          </a:solidFill>
          <a:ln w="63500">
            <a:solidFill>
              <a:schemeClr val="tx1"/>
            </a:solidFill>
          </a:ln>
          <a:effectLst>
            <a:outerShdw blurRad="254000" dist="152400" dir="5400000" sx="90000" sy="-19000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1828800"/>
            <a:ext cx="3566160" cy="3657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20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94A45-E30A-D14F-A41A-166A2996278C}" type="datetimeFigureOut">
              <a:rPr lang="en-US" smtClean="0"/>
              <a:t>12/10/13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666DA-A20A-DF4A-B700-2B3F1A90140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GridOverlay.pn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solidFill>
            <a:schemeClr val="bg2">
              <a:lumMod val="60000"/>
              <a:lumOff val="40000"/>
              <a:alpha val="10000"/>
            </a:schemeClr>
          </a:solidFill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2" y="1882588"/>
            <a:ext cx="7581901" cy="39534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5181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fld id="{4A594A45-E30A-D14F-A41A-166A2996278C}" type="datetimeFigureOut">
              <a:rPr lang="en-US" smtClean="0"/>
              <a:t>12/10/13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06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fld id="{A14666DA-A20A-DF4A-B700-2B3F1A90140F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56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403225" indent="-403225" algn="l" defTabSz="914400" rtl="0" eaLnBrk="1" latinLnBrk="0" hangingPunct="1">
        <a:spcBef>
          <a:spcPts val="2000"/>
        </a:spcBef>
        <a:buFontTx/>
        <a:buBlip>
          <a:blip r:embed="rId15"/>
        </a:buBlip>
        <a:defRPr sz="24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1pPr>
      <a:lvl2pPr marL="806450" indent="-403225" algn="l" defTabSz="914400" rtl="0" eaLnBrk="1" latinLnBrk="0" hangingPunct="1">
        <a:spcBef>
          <a:spcPts val="600"/>
        </a:spcBef>
        <a:buFontTx/>
        <a:buBlip>
          <a:blip r:embed="rId15"/>
        </a:buBlip>
        <a:defRPr sz="22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2pPr>
      <a:lvl3pPr marL="1143000" indent="-336550" algn="l" defTabSz="914400" rtl="0" eaLnBrk="1" latinLnBrk="0" hangingPunct="1">
        <a:spcBef>
          <a:spcPts val="600"/>
        </a:spcBef>
        <a:buFontTx/>
        <a:buBlip>
          <a:blip r:embed="rId15"/>
        </a:buBlip>
        <a:defRPr sz="20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3pPr>
      <a:lvl4pPr marL="1492250" indent="-349250" algn="l" defTabSz="914400" rtl="0" eaLnBrk="1" latinLnBrk="0" hangingPunct="1">
        <a:spcBef>
          <a:spcPts val="600"/>
        </a:spcBef>
        <a:buFontTx/>
        <a:buBlip>
          <a:blip r:embed="rId15"/>
        </a:buBlip>
        <a:defRPr sz="18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4pPr>
      <a:lvl5pPr marL="1828800" indent="-336550" algn="l" defTabSz="914400" rtl="0" eaLnBrk="1" latinLnBrk="0" hangingPunct="1">
        <a:spcBef>
          <a:spcPts val="600"/>
        </a:spcBef>
        <a:buFontTx/>
        <a:buBlip>
          <a:blip r:embed="rId15"/>
        </a:buBlip>
        <a:defRPr sz="18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5pPr>
      <a:lvl6pPr marL="2173288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6pPr>
      <a:lvl7pPr marL="2516188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7pPr>
      <a:lvl8pPr marL="2860675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8pPr>
      <a:lvl9pPr marL="3205163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iClickers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4632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In a home network, a router is used as a DNS server.</a:t>
            </a:r>
            <a:br>
              <a:rPr lang="en-US" sz="3600" dirty="0"/>
            </a:br>
            <a:r>
              <a:rPr lang="en-US" sz="3600" dirty="0"/>
              <a:t>What is its role?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2188302"/>
            <a:ext cx="7581901" cy="395343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3200" dirty="0"/>
              <a:t>Client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Caching Server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Resolver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Authoritative Server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None of the above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1509334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What item should be blocked on an SOA server?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2188302"/>
            <a:ext cx="7581901" cy="395343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3200" dirty="0"/>
              <a:t>Iterative query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Recursive query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Delegation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DNSSEC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TCP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7636197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Which record contains an email server's name?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2188302"/>
            <a:ext cx="7581901" cy="395343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3200" dirty="0"/>
              <a:t>A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AAAA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MX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PTR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CNAME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14508325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Which record is used to block spam?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2188302"/>
            <a:ext cx="7581901" cy="395343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3200" dirty="0"/>
              <a:t>RRSIG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DS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SPF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NAPTR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SOA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9046930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0738" y="4661647"/>
            <a:ext cx="7542212" cy="1013012"/>
          </a:xfrm>
        </p:spPr>
        <p:txBody>
          <a:bodyPr/>
          <a:lstStyle/>
          <a:p>
            <a:r>
              <a:rPr lang="en-US" sz="4800" dirty="0"/>
              <a:t>Ch 3: DNS Vulnerabilities</a:t>
            </a:r>
          </a:p>
        </p:txBody>
      </p:sp>
    </p:spTree>
    <p:extLst>
      <p:ext uri="{BB962C8B-B14F-4D97-AF65-F5344CB8AC3E}">
        <p14:creationId xmlns:p14="http://schemas.microsoft.com/office/powerpoint/2010/main" val="7059976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Which security problem makes your DNS server a hazard to others?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3200" dirty="0"/>
              <a:t>Single point of failure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Exposure of internal information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Open resolver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Unprotected zone transfers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Server running in privileged mode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42782409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Which security problem is caused by Microsoft </a:t>
            </a:r>
            <a:r>
              <a:rPr lang="en-US" sz="3600" dirty="0" smtClean="0"/>
              <a:t>products querying </a:t>
            </a:r>
            <a:r>
              <a:rPr lang="en-US" sz="3600" dirty="0" err="1" smtClean="0"/>
              <a:t>blackhole</a:t>
            </a:r>
            <a:r>
              <a:rPr lang="en-US" sz="3600" dirty="0" smtClean="0"/>
              <a:t> servers?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3200" dirty="0"/>
              <a:t>Single point of failure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Exposure of internal information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Open resolver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Unprotected zone transfers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Server running in privileged mode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30885074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Which security problem can be mitigated with source port randomization?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2258852"/>
            <a:ext cx="7581901" cy="395343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3200" dirty="0"/>
              <a:t>Predictable Transaction </a:t>
            </a:r>
            <a:r>
              <a:rPr lang="en-US" sz="3200" dirty="0" smtClean="0"/>
              <a:t>ID</a:t>
            </a:r>
            <a:endParaRPr lang="en-US" sz="3200" dirty="0"/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CNAME chaining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Cache poisoning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MITM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Packet amplification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21199102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Which security problem can be mitigated with DNSSEC?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2258852"/>
            <a:ext cx="7581901" cy="395343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3200" dirty="0"/>
              <a:t>Predictable Transaction </a:t>
            </a:r>
            <a:r>
              <a:rPr lang="en-US" sz="3200" dirty="0" smtClean="0"/>
              <a:t>ID</a:t>
            </a:r>
            <a:endParaRPr lang="en-US" sz="3200" dirty="0"/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CNAME chaining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Single point of failure</a:t>
            </a:r>
            <a:endParaRPr lang="en-US" sz="3200" dirty="0"/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MITM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Packet amplification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8063336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0738" y="4661647"/>
            <a:ext cx="7542212" cy="1013012"/>
          </a:xfrm>
        </p:spPr>
        <p:txBody>
          <a:bodyPr/>
          <a:lstStyle/>
          <a:p>
            <a:r>
              <a:rPr lang="en-US" sz="4800" dirty="0"/>
              <a:t>Ch 4: Monitoring and Detecting Security Breaches</a:t>
            </a:r>
          </a:p>
        </p:txBody>
      </p:sp>
    </p:spTree>
    <p:extLst>
      <p:ext uri="{BB962C8B-B14F-4D97-AF65-F5344CB8AC3E}">
        <p14:creationId xmlns:p14="http://schemas.microsoft.com/office/powerpoint/2010/main" val="705997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0738" y="4661647"/>
            <a:ext cx="7542212" cy="1013012"/>
          </a:xfrm>
        </p:spPr>
        <p:txBody>
          <a:bodyPr/>
          <a:lstStyle/>
          <a:p>
            <a:r>
              <a:rPr lang="en-US" sz="4800" dirty="0"/>
              <a:t>Ch 1: The Importance of DNS </a:t>
            </a:r>
            <a:r>
              <a:rPr lang="en-US" sz="4800" dirty="0" smtClean="0"/>
              <a:t>Security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9909662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Which monitoring technique requires a SPAN port?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3200" dirty="0"/>
              <a:t>Log data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Network </a:t>
            </a:r>
            <a:r>
              <a:rPr lang="en-US" sz="3200" dirty="0"/>
              <a:t>flow data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Packet </a:t>
            </a:r>
            <a:r>
              <a:rPr lang="en-US" sz="3200" dirty="0"/>
              <a:t>data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Application </a:t>
            </a:r>
            <a:r>
              <a:rPr lang="en-US" sz="3200" dirty="0"/>
              <a:t>level metadata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None </a:t>
            </a:r>
            <a:r>
              <a:rPr lang="en-US" sz="3200" dirty="0"/>
              <a:t>of the above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42782409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Which monitoring technique stores one record for each TCP or UDP session?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3200" dirty="0"/>
              <a:t>Log data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Network </a:t>
            </a:r>
            <a:r>
              <a:rPr lang="en-US" sz="3200" dirty="0"/>
              <a:t>flow data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Packet </a:t>
            </a:r>
            <a:r>
              <a:rPr lang="en-US" sz="3200" dirty="0"/>
              <a:t>data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Application </a:t>
            </a:r>
            <a:r>
              <a:rPr lang="en-US" sz="3200" dirty="0"/>
              <a:t>level metadata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None </a:t>
            </a:r>
            <a:r>
              <a:rPr lang="en-US" sz="3200" dirty="0"/>
              <a:t>of the above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38187463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Which monitoring technique contains layer 7 data in a </a:t>
            </a:r>
            <a:r>
              <a:rPr lang="en-US" sz="3600" dirty="0" smtClean="0"/>
              <a:t>convenient </a:t>
            </a:r>
            <a:r>
              <a:rPr lang="en-US" sz="3600" dirty="0"/>
              <a:t>form?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3200" dirty="0"/>
              <a:t>Log data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Network </a:t>
            </a:r>
            <a:r>
              <a:rPr lang="en-US" sz="3200" dirty="0"/>
              <a:t>flow data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Packet </a:t>
            </a:r>
            <a:r>
              <a:rPr lang="en-US" sz="3200" dirty="0"/>
              <a:t>data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Application </a:t>
            </a:r>
            <a:r>
              <a:rPr lang="en-US" sz="3200" dirty="0"/>
              <a:t>level metadata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None </a:t>
            </a:r>
            <a:r>
              <a:rPr lang="en-US" sz="3200" dirty="0"/>
              <a:t>of the above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38187463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You see a lot of large DNS requests on your network, exceeding 300 bytes.  What's going 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3200" dirty="0"/>
              <a:t>Transient domains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Fast flux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Phantom domains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DNS Changer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Tunneling</a:t>
            </a:r>
          </a:p>
        </p:txBody>
      </p:sp>
    </p:spTree>
    <p:extLst>
      <p:ext uri="{BB962C8B-B14F-4D97-AF65-F5344CB8AC3E}">
        <p14:creationId xmlns:p14="http://schemas.microsoft.com/office/powerpoint/2010/main" val="38187463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0738" y="4661647"/>
            <a:ext cx="7542212" cy="1013012"/>
          </a:xfrm>
        </p:spPr>
        <p:txBody>
          <a:bodyPr/>
          <a:lstStyle/>
          <a:p>
            <a:r>
              <a:rPr lang="en-US" sz="4800" dirty="0"/>
              <a:t>Ch 5: Prevention, Protection and Mitigation of DNS Service Disruption</a:t>
            </a:r>
          </a:p>
        </p:txBody>
      </p:sp>
    </p:spTree>
    <p:extLst>
      <p:ext uri="{BB962C8B-B14F-4D97-AF65-F5344CB8AC3E}">
        <p14:creationId xmlns:p14="http://schemas.microsoft.com/office/powerpoint/2010/main" val="7059976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Which technique uses BGP to spread out attacks?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3200" dirty="0"/>
              <a:t>Geographically distributed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Network distributed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Caching acceleration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Anycast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Direct Delegation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42782409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Which technique requires you to trust another company, because if they go down, your site is down?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2235335"/>
            <a:ext cx="7581901" cy="395343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3200" dirty="0"/>
              <a:t>Geographically distributed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Network distributed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Caching acceleration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Anycast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Direct Delegation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243961627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Which device is used temporarily, only during an attack?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2352918"/>
            <a:ext cx="7581901" cy="395343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3200" dirty="0"/>
              <a:t>Failover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Firewall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IDS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IPS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Scrubber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24396162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Which entity has a self-signed DNSSEC key?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2352918"/>
            <a:ext cx="7581901" cy="395343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3200" dirty="0"/>
              <a:t>.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.org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ietf.org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More than one of the above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421775019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Which protection does DNSSEC provide?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2352918"/>
            <a:ext cx="7581901" cy="395343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3200" dirty="0"/>
              <a:t>Confidentiality and integrity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Confidentiality and availability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Authenticity and availability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Authenticity and integrity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3388967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How many times have attackers brought down the RNS root?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Never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1 time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2 times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3-10 times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More than ten times</a:t>
            </a:r>
          </a:p>
        </p:txBody>
      </p:sp>
    </p:spTree>
    <p:extLst>
      <p:ext uri="{BB962C8B-B14F-4D97-AF65-F5344CB8AC3E}">
        <p14:creationId xmlns:p14="http://schemas.microsoft.com/office/powerpoint/2010/main" val="91220282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0738" y="4661647"/>
            <a:ext cx="7542212" cy="1013012"/>
          </a:xfrm>
        </p:spPr>
        <p:txBody>
          <a:bodyPr/>
          <a:lstStyle/>
          <a:p>
            <a:r>
              <a:rPr lang="en-US" sz="4800" dirty="0"/>
              <a:t>Ch 6: DNSSEC and Beyond</a:t>
            </a:r>
          </a:p>
        </p:txBody>
      </p:sp>
    </p:spTree>
    <p:extLst>
      <p:ext uri="{BB962C8B-B14F-4D97-AF65-F5344CB8AC3E}">
        <p14:creationId xmlns:p14="http://schemas.microsoft.com/office/powerpoint/2010/main" val="95106292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What prevents MITM attacks in DNSSEC?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3200" dirty="0"/>
              <a:t>Trusted root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CA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Shared secret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Nothing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None of the above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73594560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Which item allows authenticated denial of existence, but exposes host names?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3200" dirty="0"/>
              <a:t>DS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NSEC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NSEC3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RRSIG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Glue records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346200427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Which item conceals host names with hashing?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3200" dirty="0"/>
              <a:t>DS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NSEC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NSEC3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RRSIG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Glue records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130847374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Which item renders DNS requests confidential?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3200" dirty="0" err="1"/>
              <a:t>DNSCurve</a:t>
            </a:r>
            <a:endParaRPr lang="en-US" sz="3200" dirty="0"/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DNSSEC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NSEC3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 smtClean="0"/>
              <a:t>DS</a:t>
            </a:r>
            <a:endParaRPr lang="en-US" sz="3200" dirty="0"/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RR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130847374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Which item makes attacks possible on the target's LAN?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3200" dirty="0"/>
              <a:t>DS Record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Lack of Protection Between User Devices and Resolvers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Lack of Protection of Glue Records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Key Changes Don't Propagate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NSEC3 DoS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74182912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Which attack is possible when a server changes hosting providers?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1882587"/>
            <a:ext cx="7581901" cy="4513901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3200" dirty="0"/>
              <a:t>Re-Addressing Replay Attack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NSEC3 Offline Dictionary Attack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No Protection of DNS or Lower Layer Header Data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DNSSEC Data Inflate Zone Files and DNS Packet Sizes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DNSSEC Increases Computational Requirements 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2409219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Which technique allows larger DNS packets?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3200" dirty="0"/>
              <a:t>DoS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Cache poisoning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DNSChanger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Packet amplification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EDNS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29741793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Which technique makes DoS attacks more effective?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3200" dirty="0"/>
              <a:t>DoS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Cache poisoning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DNSChanger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Packet amplification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EDNS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617156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Which technique was used by the Kaminsky attack?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3200" dirty="0"/>
              <a:t>DoS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Cache poisoning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DNSChanger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Packet amplification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EDNS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29417416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0738" y="4661647"/>
            <a:ext cx="7542212" cy="1013012"/>
          </a:xfrm>
        </p:spPr>
        <p:txBody>
          <a:bodyPr/>
          <a:lstStyle/>
          <a:p>
            <a:r>
              <a:rPr lang="en-US" sz="4800" dirty="0"/>
              <a:t>Ch 2: DNS Overview: Protocol, Architecture, and Applications</a:t>
            </a:r>
          </a:p>
        </p:txBody>
      </p:sp>
    </p:spTree>
    <p:extLst>
      <p:ext uri="{BB962C8B-B14F-4D97-AF65-F5344CB8AC3E}">
        <p14:creationId xmlns:p14="http://schemas.microsoft.com/office/powerpoint/2010/main" val="7059976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Which item contains data for a domain and its subdomains?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3200" dirty="0"/>
              <a:t>/etc/hosts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FQDN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TLD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Zone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Delegation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42782409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Which item was used for name resolution before DNS?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3200" dirty="0"/>
              <a:t>/etc/hosts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FQDN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TLD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Zone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Delegation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1509334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bit">
  <a:themeElements>
    <a:clrScheme name="Orbit">
      <a:dk1>
        <a:srgbClr val="000000"/>
      </a:dk1>
      <a:lt1>
        <a:srgbClr val="FFFFFF"/>
      </a:lt1>
      <a:dk2>
        <a:srgbClr val="7C9BA5"/>
      </a:dk2>
      <a:lt2>
        <a:srgbClr val="C1D0CA"/>
      </a:lt2>
      <a:accent1>
        <a:srgbClr val="F2D908"/>
      </a:accent1>
      <a:accent2>
        <a:srgbClr val="9DE61E"/>
      </a:accent2>
      <a:accent3>
        <a:srgbClr val="0D8BE6"/>
      </a:accent3>
      <a:accent4>
        <a:srgbClr val="C61B1B"/>
      </a:accent4>
      <a:accent5>
        <a:srgbClr val="E26F08"/>
      </a:accent5>
      <a:accent6>
        <a:srgbClr val="8D35D1"/>
      </a:accent6>
      <a:hlink>
        <a:srgbClr val="ECBF0B"/>
      </a:hlink>
      <a:folHlink>
        <a:srgbClr val="F4E5A8"/>
      </a:folHlink>
    </a:clrScheme>
    <a:fontScheme name="Orbit">
      <a:majorFont>
        <a:latin typeface="Candara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Candara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Orbit">
      <a:fillStyleLst>
        <a:solidFill>
          <a:schemeClr val="phClr"/>
        </a:solidFill>
        <a:solidFill>
          <a:schemeClr val="phClr">
            <a:shade val="80000"/>
          </a:schemeClr>
        </a:solidFill>
        <a:gradFill rotWithShape="1">
          <a:gsLst>
            <a:gs pos="0">
              <a:schemeClr val="phClr">
                <a:shade val="30000"/>
                <a:satMod val="100000"/>
              </a:schemeClr>
            </a:gs>
            <a:gs pos="80000">
              <a:schemeClr val="phClr">
                <a:shade val="90000"/>
                <a:satMod val="100000"/>
              </a:schemeClr>
            </a:gs>
            <a:gs pos="100000">
              <a:schemeClr val="phClr">
                <a:tint val="9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762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228600" dist="38100" dir="5400000" sx="104000" sy="104000" algn="ctr" rotWithShape="0">
              <a:srgbClr val="000000">
                <a:alpha val="80000"/>
              </a:srgbClr>
            </a:outerShdw>
          </a:effectLst>
        </a:effectStyle>
        <a:effectStyle>
          <a:effectLst>
            <a:outerShdw blurRad="317500" dist="381000" dir="5400000" sx="90000" sy="2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etal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1000"/>
                <a:lumMod val="80000"/>
              </a:schemeClr>
              <a:schemeClr val="phClr">
                <a:satMod val="360000"/>
                <a:lumMod val="14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Orbit.thmx</Template>
  <TotalTime>85</TotalTime>
  <Words>677</Words>
  <Application>Microsoft Macintosh PowerPoint</Application>
  <PresentationFormat>On-screen Show (4:3)</PresentationFormat>
  <Paragraphs>182</Paragraphs>
  <Slides>36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Orbit</vt:lpstr>
      <vt:lpstr>Review</vt:lpstr>
      <vt:lpstr>Ch 1: The Importance of DNS Security</vt:lpstr>
      <vt:lpstr>How many times have attackers brought down the RNS root?</vt:lpstr>
      <vt:lpstr>Which technique allows larger DNS packets?</vt:lpstr>
      <vt:lpstr>Which technique makes DoS attacks more effective?</vt:lpstr>
      <vt:lpstr>Which technique was used by the Kaminsky attack?</vt:lpstr>
      <vt:lpstr>Ch 2: DNS Overview: Protocol, Architecture, and Applications</vt:lpstr>
      <vt:lpstr>Which item contains data for a domain and its subdomains?</vt:lpstr>
      <vt:lpstr>Which item was used for name resolution before DNS?</vt:lpstr>
      <vt:lpstr>In a home network, a router is used as a DNS server. What is its role?</vt:lpstr>
      <vt:lpstr>What item should be blocked on an SOA server?</vt:lpstr>
      <vt:lpstr>Which record contains an email server's name?</vt:lpstr>
      <vt:lpstr>Which record is used to block spam?</vt:lpstr>
      <vt:lpstr>Ch 3: DNS Vulnerabilities</vt:lpstr>
      <vt:lpstr>Which security problem makes your DNS server a hazard to others?</vt:lpstr>
      <vt:lpstr>Which security problem is caused by Microsoft products querying blackhole servers?</vt:lpstr>
      <vt:lpstr>Which security problem can be mitigated with source port randomization?</vt:lpstr>
      <vt:lpstr>Which security problem can be mitigated with DNSSEC?</vt:lpstr>
      <vt:lpstr>Ch 4: Monitoring and Detecting Security Breaches</vt:lpstr>
      <vt:lpstr>Which monitoring technique requires a SPAN port?</vt:lpstr>
      <vt:lpstr>Which monitoring technique stores one record for each TCP or UDP session?</vt:lpstr>
      <vt:lpstr>Which monitoring technique contains layer 7 data in a convenient form?</vt:lpstr>
      <vt:lpstr>You see a lot of large DNS requests on your network, exceeding 300 bytes.  What's going on?</vt:lpstr>
      <vt:lpstr>Ch 5: Prevention, Protection and Mitigation of DNS Service Disruption</vt:lpstr>
      <vt:lpstr>Which technique uses BGP to spread out attacks?</vt:lpstr>
      <vt:lpstr>Which technique requires you to trust another company, because if they go down, your site is down?</vt:lpstr>
      <vt:lpstr>Which device is used temporarily, only during an attack?</vt:lpstr>
      <vt:lpstr>Which entity has a self-signed DNSSEC key?</vt:lpstr>
      <vt:lpstr>Which protection does DNSSEC provide?</vt:lpstr>
      <vt:lpstr>Ch 6: DNSSEC and Beyond</vt:lpstr>
      <vt:lpstr>What prevents MITM attacks in DNSSEC?</vt:lpstr>
      <vt:lpstr>Which item allows authenticated denial of existence, but exposes host names?</vt:lpstr>
      <vt:lpstr>Which item conceals host names with hashing?</vt:lpstr>
      <vt:lpstr>Which item renders DNS requests confidential?</vt:lpstr>
      <vt:lpstr>Which item makes attacks possible on the target's LAN?</vt:lpstr>
      <vt:lpstr>Which attack is possible when a server changes hosting providers?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</dc:title>
  <dc:creator>Sam Bowne</dc:creator>
  <cp:lastModifiedBy>Sam Bowne</cp:lastModifiedBy>
  <cp:revision>23</cp:revision>
  <dcterms:created xsi:type="dcterms:W3CDTF">2013-12-10T23:20:51Z</dcterms:created>
  <dcterms:modified xsi:type="dcterms:W3CDTF">2013-12-11T03:07:30Z</dcterms:modified>
</cp:coreProperties>
</file>