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8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310" r:id="rId32"/>
    <p:sldId id="311" r:id="rId33"/>
    <p:sldId id="312" r:id="rId34"/>
    <p:sldId id="313" r:id="rId35"/>
    <p:sldId id="286" r:id="rId36"/>
    <p:sldId id="314" r:id="rId37"/>
    <p:sldId id="288" r:id="rId38"/>
    <p:sldId id="289" r:id="rId39"/>
    <p:sldId id="287" r:id="rId40"/>
    <p:sldId id="290" r:id="rId41"/>
    <p:sldId id="291" r:id="rId42"/>
    <p:sldId id="292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F90B"/>
    <a:srgbClr val="98E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527" autoAdjust="0"/>
  </p:normalViewPr>
  <p:slideViewPr>
    <p:cSldViewPr snapToGrid="0" snapToObjects="1">
      <p:cViewPr varScale="1">
        <p:scale>
          <a:sx n="101" d="100"/>
          <a:sy n="101" d="100"/>
        </p:scale>
        <p:origin x="-2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2/10/15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29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2/10/15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5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2/10/15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13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2/10/15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71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2/10/15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63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2/10/15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46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2/10/15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8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2/10/15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8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2/10/15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8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2/10/15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61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2/10/15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41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389D6-988B-2A4B-ADAB-4CA8EBB9DA46}" type="datetimeFigureOut">
              <a:rPr lang="en-US" smtClean="0"/>
              <a:t>2/10/15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31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DNS Security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 2: DNS Overview: Protocol, Architecture, and </a:t>
            </a:r>
            <a:r>
              <a:rPr lang="en-US" dirty="0" smtClean="0">
                <a:solidFill>
                  <a:schemeClr val="tx1"/>
                </a:solidFill>
              </a:rPr>
              <a:t>Applications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Updated 2-10-15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20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597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Recursive query</a:t>
            </a:r>
            <a:endParaRPr lang="en-US" dirty="0" smtClean="0"/>
          </a:p>
          <a:p>
            <a:pPr lvl="1"/>
            <a:r>
              <a:rPr lang="en-US" dirty="0" smtClean="0"/>
              <a:t>Server will find the answer, even if it has to query other servers to get it</a:t>
            </a:r>
          </a:p>
          <a:p>
            <a:pPr lvl="1"/>
            <a:r>
              <a:rPr lang="en-US" dirty="0" smtClean="0"/>
              <a:t>Server will not respond with a referral to another server</a:t>
            </a:r>
          </a:p>
          <a:p>
            <a:r>
              <a:rPr lang="en-US" b="1" dirty="0" smtClean="0"/>
              <a:t>Iterative query</a:t>
            </a:r>
          </a:p>
          <a:p>
            <a:pPr lvl="1"/>
            <a:r>
              <a:rPr lang="en-US" dirty="0" smtClean="0"/>
              <a:t>If server does not have the answer, it will send a referral</a:t>
            </a:r>
            <a:r>
              <a:rPr lang="en-US" b="1" dirty="0" smtClean="0"/>
              <a:t> </a:t>
            </a:r>
            <a:r>
              <a:rPr lang="en-US" dirty="0" smtClean="0"/>
              <a:t>to another DNS server</a:t>
            </a:r>
          </a:p>
          <a:p>
            <a:pPr lvl="1"/>
            <a:r>
              <a:rPr lang="en-US" dirty="0" smtClean="0"/>
              <a:t>Requester has to send another query to hunt for the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479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DNS Forwarder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61612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Only external queries are sent to the forwarder in this example</a:t>
            </a:r>
          </a:p>
          <a:p>
            <a:r>
              <a:rPr lang="en-US" sz="2800" dirty="0" smtClean="0"/>
              <a:t>Can reduce traffic through slow or expensive links</a:t>
            </a:r>
          </a:p>
          <a:p>
            <a:r>
              <a:rPr lang="en-US" sz="2800" dirty="0" smtClean="0"/>
              <a:t>Because it can cache more records</a:t>
            </a:r>
            <a:endParaRPr lang="en-US" sz="2800" dirty="0"/>
          </a:p>
        </p:txBody>
      </p:sp>
      <p:pic>
        <p:nvPicPr>
          <p:cNvPr id="4" name="Picture 3" descr="Screen Shot 2013-09-08 at 11.59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43" y="139160"/>
            <a:ext cx="3873500" cy="6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22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Resolvers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 requests from client applications</a:t>
            </a:r>
          </a:p>
          <a:p>
            <a:r>
              <a:rPr lang="en-US" dirty="0" smtClean="0"/>
              <a:t>Query DNS servers</a:t>
            </a:r>
          </a:p>
          <a:p>
            <a:r>
              <a:rPr lang="en-US" dirty="0" smtClean="0"/>
              <a:t>Can cache data</a:t>
            </a:r>
          </a:p>
          <a:p>
            <a:r>
              <a:rPr lang="en-US" b="1" dirty="0" smtClean="0"/>
              <a:t>Stub resolver</a:t>
            </a:r>
          </a:p>
          <a:p>
            <a:pPr lvl="1"/>
            <a:r>
              <a:rPr lang="en-US" dirty="0" smtClean="0"/>
              <a:t>Resolver connected to only one recursive server</a:t>
            </a:r>
          </a:p>
          <a:p>
            <a:pPr lvl="1"/>
            <a:r>
              <a:rPr lang="en-US" dirty="0" smtClean="0"/>
              <a:t>Cannot follow referrals</a:t>
            </a:r>
            <a:endParaRPr lang="en-US" dirty="0"/>
          </a:p>
          <a:p>
            <a:pPr lvl="1"/>
            <a:r>
              <a:rPr lang="en-US" dirty="0" smtClean="0"/>
              <a:t>Part of the operating system on the end device</a:t>
            </a:r>
          </a:p>
          <a:p>
            <a:pPr lvl="1"/>
            <a:r>
              <a:rPr lang="en-US" dirty="0" smtClean="0"/>
              <a:t>Windows stub resolver caches</a:t>
            </a:r>
          </a:p>
          <a:p>
            <a:pPr lvl="1"/>
            <a:r>
              <a:rPr lang="en-US" dirty="0" smtClean="0"/>
              <a:t>Linux stub resolver does not cache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5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DNS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Provided by Internet Service Provider (ISP)</a:t>
            </a:r>
          </a:p>
          <a:p>
            <a:r>
              <a:rPr lang="en-US" dirty="0" smtClean="0"/>
              <a:t>Configured at the client manually or by DHCP</a:t>
            </a:r>
            <a:endParaRPr lang="en-US" dirty="0"/>
          </a:p>
        </p:txBody>
      </p:sp>
      <p:pic>
        <p:nvPicPr>
          <p:cNvPr id="4" name="Picture 3" descr="Screen Shot 2013-09-08 at 12.07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04" y="2986252"/>
            <a:ext cx="7086328" cy="359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17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477"/>
            <a:ext cx="8229600" cy="1003058"/>
          </a:xfrm>
        </p:spPr>
        <p:txBody>
          <a:bodyPr/>
          <a:lstStyle/>
          <a:p>
            <a:pPr algn="l"/>
            <a:r>
              <a:rPr lang="en-US" dirty="0" smtClean="0"/>
              <a:t>Typical Name Resolution Scenario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02173" y="5447374"/>
            <a:ext cx="1187124" cy="461665"/>
          </a:xfrm>
          <a:prstGeom prst="rect">
            <a:avLst/>
          </a:prstGeom>
          <a:solidFill>
            <a:srgbClr val="3BF90B"/>
          </a:solidFill>
          <a:ln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ns</a:t>
            </a:r>
            <a:endParaRPr lang="en-US" sz="2400" b="1" dirty="0"/>
          </a:p>
        </p:txBody>
      </p:sp>
      <p:cxnSp>
        <p:nvCxnSpPr>
          <p:cNvPr id="15" name="Straight Connector 14"/>
          <p:cNvCxnSpPr>
            <a:endCxn id="8" idx="0"/>
          </p:cNvCxnSpPr>
          <p:nvPr/>
        </p:nvCxnSpPr>
        <p:spPr>
          <a:xfrm>
            <a:off x="8134170" y="1711158"/>
            <a:ext cx="12913" cy="2021783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2" idx="0"/>
          </p:cNvCxnSpPr>
          <p:nvPr/>
        </p:nvCxnSpPr>
        <p:spPr>
          <a:xfrm>
            <a:off x="8195735" y="4834989"/>
            <a:ext cx="0" cy="612385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567381" y="4578041"/>
            <a:ext cx="1187124" cy="461665"/>
          </a:xfrm>
          <a:prstGeom prst="rect">
            <a:avLst/>
          </a:prstGeom>
          <a:solidFill>
            <a:srgbClr val="3BF90B"/>
          </a:solidFill>
          <a:ln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ccsf</a:t>
            </a:r>
            <a:endParaRPr lang="en-US" sz="2400" b="1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8147083" y="4032710"/>
            <a:ext cx="12913" cy="558004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2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01" y="4032711"/>
            <a:ext cx="9144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2" descr="File Server_Updated2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053" y="3683640"/>
            <a:ext cx="7937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8601" y="5028376"/>
            <a:ext cx="952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Stub</a:t>
            </a:r>
          </a:p>
          <a:p>
            <a:pPr algn="ctr"/>
            <a:r>
              <a:rPr lang="en-US" dirty="0" smtClean="0"/>
              <a:t>resolver</a:t>
            </a:r>
          </a:p>
          <a:p>
            <a:pPr algn="ctr"/>
            <a:r>
              <a:rPr lang="en-US" dirty="0" smtClean="0"/>
              <a:t>in OS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489144" y="4793126"/>
            <a:ext cx="1042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Local</a:t>
            </a:r>
          </a:p>
          <a:p>
            <a:pPr algn="ctr"/>
            <a:r>
              <a:rPr lang="en-US" dirty="0" smtClean="0"/>
              <a:t>DNS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70058" y="4355877"/>
            <a:ext cx="18266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0058" y="3679529"/>
            <a:ext cx="2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Query: Where is </a:t>
            </a:r>
            <a:r>
              <a:rPr lang="en-US" b="1" dirty="0" smtClean="0"/>
              <a:t>www.ccsf.edu</a:t>
            </a:r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631203" y="1600200"/>
            <a:ext cx="3018994" cy="19141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9663342">
            <a:off x="4599480" y="2200884"/>
            <a:ext cx="1984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Query: Where is the SOA for </a:t>
            </a:r>
            <a:r>
              <a:rPr lang="en-US" b="1" dirty="0" smtClean="0"/>
              <a:t> edu</a:t>
            </a:r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631203" y="1831032"/>
            <a:ext cx="3018994" cy="185260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631203" y="3873501"/>
            <a:ext cx="2775765" cy="3109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631203" y="4032711"/>
            <a:ext cx="2775765" cy="323165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21236260">
            <a:off x="5284311" y="3334833"/>
            <a:ext cx="230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Query: Where is the SOA for </a:t>
            </a:r>
            <a:r>
              <a:rPr lang="en-US" b="1" dirty="0" smtClean="0"/>
              <a:t> ccsf.edu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53521" y="3732941"/>
            <a:ext cx="1187124" cy="461665"/>
          </a:xfrm>
          <a:prstGeom prst="rect">
            <a:avLst/>
          </a:prstGeom>
          <a:solidFill>
            <a:srgbClr val="3BF90B"/>
          </a:solidFill>
          <a:ln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edu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819795" y="1369367"/>
            <a:ext cx="628749" cy="461665"/>
          </a:xfrm>
          <a:prstGeom prst="rect">
            <a:avLst/>
          </a:prstGeom>
          <a:solidFill>
            <a:srgbClr val="3BF90B"/>
          </a:solidFill>
          <a:ln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.</a:t>
            </a:r>
            <a:endParaRPr lang="en-US" sz="2400" b="1" dirty="0"/>
          </a:p>
        </p:txBody>
      </p:sp>
      <p:cxnSp>
        <p:nvCxnSpPr>
          <p:cNvPr id="62" name="Straight Arrow Connector 61"/>
          <p:cNvCxnSpPr>
            <a:endCxn id="12" idx="1"/>
          </p:cNvCxnSpPr>
          <p:nvPr/>
        </p:nvCxnSpPr>
        <p:spPr>
          <a:xfrm>
            <a:off x="4561353" y="4813137"/>
            <a:ext cx="3040820" cy="865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4561353" y="4965290"/>
            <a:ext cx="3006028" cy="85201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 rot="957949">
            <a:off x="5272984" y="4657112"/>
            <a:ext cx="230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Query: Where is </a:t>
            </a:r>
            <a:r>
              <a:rPr lang="en-US" b="1" dirty="0" smtClean="0"/>
              <a:t>www.ccsf.edu</a:t>
            </a:r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1689108" y="4508277"/>
            <a:ext cx="1826625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408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Master server </a:t>
            </a:r>
            <a:r>
              <a:rPr lang="en-US" dirty="0" smtClean="0"/>
              <a:t>contains primary zone files</a:t>
            </a:r>
          </a:p>
          <a:p>
            <a:r>
              <a:rPr lang="en-US" b="1" dirty="0" smtClean="0"/>
              <a:t>Slave servers </a:t>
            </a:r>
            <a:r>
              <a:rPr lang="en-US" dirty="0" smtClean="0"/>
              <a:t>have copies of the zone files</a:t>
            </a:r>
          </a:p>
          <a:p>
            <a:r>
              <a:rPr lang="en-US" b="1" dirty="0" smtClean="0"/>
              <a:t>Zone transfer</a:t>
            </a:r>
          </a:p>
          <a:p>
            <a:pPr lvl="1"/>
            <a:r>
              <a:rPr lang="en-US" dirty="0" smtClean="0"/>
              <a:t>The process of copying the files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0932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4899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Named </a:t>
            </a:r>
            <a:r>
              <a:rPr lang="en-US" b="1" dirty="0" smtClean="0"/>
              <a:t>. </a:t>
            </a:r>
          </a:p>
          <a:p>
            <a:pPr lvl="1"/>
            <a:r>
              <a:rPr lang="en-US" dirty="0" smtClean="0"/>
              <a:t>"dot"</a:t>
            </a:r>
            <a:endParaRPr lang="en-US" b="1" dirty="0" smtClean="0"/>
          </a:p>
          <a:p>
            <a:r>
              <a:rPr lang="en-US" dirty="0" smtClean="0"/>
              <a:t>Has pointers to the top-level domains</a:t>
            </a:r>
          </a:p>
          <a:p>
            <a:pPr lvl="1"/>
            <a:r>
              <a:rPr lang="en-US" b="1" dirty="0" smtClean="0"/>
              <a:t>com</a:t>
            </a:r>
            <a:r>
              <a:rPr lang="en-US" dirty="0" smtClean="0"/>
              <a:t>, </a:t>
            </a:r>
            <a:r>
              <a:rPr lang="en-US" b="1" dirty="0" smtClean="0"/>
              <a:t>biz</a:t>
            </a:r>
            <a:r>
              <a:rPr lang="en-US" dirty="0" smtClean="0"/>
              <a:t>, </a:t>
            </a:r>
            <a:r>
              <a:rPr lang="en-US" b="1" dirty="0" smtClean="0"/>
              <a:t>mil</a:t>
            </a:r>
            <a:r>
              <a:rPr lang="en-US" dirty="0" smtClean="0"/>
              <a:t>, </a:t>
            </a:r>
            <a:r>
              <a:rPr lang="en-US" b="1" dirty="0" smtClean="0"/>
              <a:t>net</a:t>
            </a:r>
            <a:r>
              <a:rPr lang="en-US" dirty="0" smtClean="0"/>
              <a:t>, and so on</a:t>
            </a:r>
          </a:p>
          <a:p>
            <a:r>
              <a:rPr lang="en-US" dirty="0" smtClean="0"/>
              <a:t>If a DNS server has no data in the cache, e. g. after a reboot</a:t>
            </a:r>
          </a:p>
          <a:p>
            <a:pPr lvl="1"/>
            <a:r>
              <a:rPr lang="en-US" dirty="0" smtClean="0"/>
              <a:t>Receives a recursive query</a:t>
            </a:r>
          </a:p>
          <a:p>
            <a:pPr lvl="1"/>
            <a:r>
              <a:rPr lang="en-US" dirty="0" smtClean="0"/>
              <a:t>Is not the SOA for that domain</a:t>
            </a:r>
          </a:p>
          <a:p>
            <a:pPr lvl="1"/>
            <a:r>
              <a:rPr lang="en-US" dirty="0" smtClean="0"/>
              <a:t>Must query root to find the TLD servers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01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Hundreds of servers</a:t>
            </a:r>
          </a:p>
          <a:p>
            <a:r>
              <a:rPr lang="en-US" dirty="0" smtClean="0"/>
              <a:t>Dispersed around the world</a:t>
            </a:r>
          </a:p>
          <a:p>
            <a:r>
              <a:rPr lang="en-US" dirty="0" smtClean="0"/>
              <a:t>13 domain names</a:t>
            </a:r>
          </a:p>
          <a:p>
            <a:pPr lvl="1"/>
            <a:r>
              <a:rPr lang="en-US" dirty="0" smtClean="0"/>
              <a:t>a.root-servers.net</a:t>
            </a:r>
          </a:p>
          <a:p>
            <a:pPr lvl="1"/>
            <a:r>
              <a:rPr lang="en-US" dirty="0" smtClean="0"/>
              <a:t>b.root-servers.net</a:t>
            </a:r>
          </a:p>
          <a:p>
            <a:pPr lvl="1"/>
            <a:r>
              <a:rPr lang="en-US" dirty="0" smtClean="0"/>
              <a:t>...</a:t>
            </a:r>
          </a:p>
          <a:p>
            <a:pPr lvl="1"/>
            <a:r>
              <a:rPr lang="en-US" dirty="0" smtClean="0"/>
              <a:t>m.root-servers.net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296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DNS Resource Record Types and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Each data element in DNS is called a </a:t>
            </a:r>
            <a:r>
              <a:rPr lang="en-US" b="1" dirty="0" smtClean="0">
                <a:solidFill>
                  <a:schemeClr val="tx1"/>
                </a:solidFill>
              </a:rPr>
              <a:t>Resource Record (RR)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25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RR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			IPv4 address of host</a:t>
            </a:r>
          </a:p>
          <a:p>
            <a:pPr marL="0" indent="0">
              <a:buNone/>
            </a:pPr>
            <a:r>
              <a:rPr lang="en-US" dirty="0" smtClean="0"/>
              <a:t>AAAA	IPv6 address of host</a:t>
            </a:r>
          </a:p>
          <a:p>
            <a:pPr marL="0" indent="0">
              <a:buNone/>
            </a:pPr>
            <a:r>
              <a:rPr lang="en-US" dirty="0" smtClean="0"/>
              <a:t>MX		Mail exchange</a:t>
            </a:r>
          </a:p>
          <a:p>
            <a:pPr marL="0" indent="0">
              <a:buNone/>
            </a:pPr>
            <a:r>
              <a:rPr lang="en-US" dirty="0" smtClean="0"/>
              <a:t>PTR		Host name corresponding to IP address</a:t>
            </a:r>
          </a:p>
          <a:p>
            <a:pPr marL="0" indent="0">
              <a:buNone/>
            </a:pPr>
            <a:r>
              <a:rPr lang="en-US" dirty="0" smtClean="0"/>
              <a:t>NS			Host name of SOA name server</a:t>
            </a:r>
          </a:p>
          <a:p>
            <a:pPr marL="0" indent="0">
              <a:buNone/>
            </a:pPr>
            <a:r>
              <a:rPr lang="en-US" dirty="0" smtClean="0"/>
              <a:t>CNAME	Canonical Name: alias</a:t>
            </a:r>
          </a:p>
          <a:p>
            <a:pPr marL="0" indent="0">
              <a:buNone/>
            </a:pPr>
            <a:r>
              <a:rPr lang="en-US" dirty="0" smtClean="0"/>
              <a:t>SOA		Attributes of zone</a:t>
            </a:r>
          </a:p>
          <a:p>
            <a:pPr marL="0" indent="0">
              <a:buNone/>
            </a:pPr>
            <a:r>
              <a:rPr lang="en-US" dirty="0" smtClean="0"/>
              <a:t>TXT		General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426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ARPANet, host names were mapped to IP addresses in a </a:t>
            </a:r>
            <a:r>
              <a:rPr lang="en-US" b="1" dirty="0" smtClean="0"/>
              <a:t>hosts.txt </a:t>
            </a:r>
            <a:r>
              <a:rPr lang="en-US" dirty="0" smtClean="0"/>
              <a:t>file stored on a single master server</a:t>
            </a:r>
          </a:p>
          <a:p>
            <a:r>
              <a:rPr lang="en-US" dirty="0" smtClean="0"/>
              <a:t>Other machines downloaded copies of </a:t>
            </a:r>
            <a:r>
              <a:rPr lang="en-US" b="1" dirty="0" smtClean="0"/>
              <a:t>hosts.txt </a:t>
            </a:r>
            <a:r>
              <a:rPr lang="en-US" dirty="0" smtClean="0"/>
              <a:t>periodically</a:t>
            </a:r>
          </a:p>
          <a:p>
            <a:r>
              <a:rPr lang="en-US" dirty="0" smtClean="0"/>
              <a:t>Unix stored this information in </a:t>
            </a:r>
            <a:r>
              <a:rPr lang="en-US" b="1" dirty="0" smtClean="0"/>
              <a:t>/etc/hosts</a:t>
            </a:r>
            <a:endParaRPr lang="en-US" dirty="0" smtClean="0"/>
          </a:p>
          <a:p>
            <a:r>
              <a:rPr lang="en-US" dirty="0" smtClean="0"/>
              <a:t>This technique didn't scale well. DNS started in 1983.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1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RR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NAPTR	Naming Authority Pointer</a:t>
            </a:r>
          </a:p>
          <a:p>
            <a:pPr marL="0" indent="0">
              <a:buNone/>
            </a:pPr>
            <a:r>
              <a:rPr lang="en-US" dirty="0" smtClean="0"/>
              <a:t>SRV		Service (for specific applications)</a:t>
            </a:r>
          </a:p>
          <a:p>
            <a:pPr marL="0" indent="0">
              <a:buNone/>
            </a:pPr>
            <a:r>
              <a:rPr lang="en-US" dirty="0" smtClean="0"/>
              <a:t>SPF		Sender Policy Framework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(used to control spam)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Also included in TXT records as 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transitional mechanism</a:t>
            </a:r>
          </a:p>
          <a:p>
            <a:pPr marL="0" indent="0">
              <a:buNone/>
            </a:pPr>
            <a:r>
              <a:rPr lang="en-US" dirty="0" smtClean="0"/>
              <a:t>DNSKEY, DS, RRSIG, NSEC		for DNSSEC</a:t>
            </a:r>
          </a:p>
          <a:p>
            <a:pPr marL="0" indent="-182880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929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Feb 10,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5-02-10 at 2.17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94" y="1699495"/>
            <a:ext cx="8686800" cy="4163863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833365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DNS Resolutions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IP address and query to find the domain name</a:t>
            </a:r>
          </a:p>
          <a:p>
            <a:r>
              <a:rPr lang="en-US" dirty="0" smtClean="0"/>
              <a:t>Used to block spam email</a:t>
            </a:r>
          </a:p>
          <a:p>
            <a:pPr lvl="1"/>
            <a:r>
              <a:rPr lang="en-US" dirty="0" smtClean="0"/>
              <a:t>If IP address of server doesn't have a valid domain name, or the domain name is blacklisted, the email is rejected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621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PTR Records for RDNS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Reverse the order of the IP address</a:t>
            </a:r>
          </a:p>
          <a:p>
            <a:r>
              <a:rPr lang="en-US" dirty="0" smtClean="0"/>
              <a:t>Add "in-addr.arpa"</a:t>
            </a:r>
          </a:p>
          <a:p>
            <a:r>
              <a:rPr lang="en-US" dirty="0" smtClean="0"/>
              <a:t>For example, 147.144.1.212 becomes</a:t>
            </a:r>
          </a:p>
          <a:p>
            <a:r>
              <a:rPr lang="pl-PL" dirty="0"/>
              <a:t>212.1.144.147.in-addr.arpa.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8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898"/>
            <a:ext cx="8229600" cy="729340"/>
          </a:xfrm>
        </p:spPr>
        <p:txBody>
          <a:bodyPr/>
          <a:lstStyle/>
          <a:p>
            <a:r>
              <a:rPr lang="en-US" dirty="0" smtClean="0"/>
              <a:t>Reverse DNS Lookup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Screen Shot 2015-02-10 at 4.52.3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2"/>
          <a:stretch/>
        </p:blipFill>
        <p:spPr>
          <a:xfrm>
            <a:off x="496641" y="1999398"/>
            <a:ext cx="8190159" cy="3447723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13681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5-02-10 at 4.54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55"/>
            <a:ext cx="9144000" cy="67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88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9-09 at 8.25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991" y="1045740"/>
            <a:ext cx="6261100" cy="471170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9133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9-09 at 8.26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65" y="506773"/>
            <a:ext cx="6108700" cy="604520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730174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9-09 at 8.27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22" y="1210494"/>
            <a:ext cx="5321300" cy="474980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25752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2306"/>
            <a:ext cx="8229600" cy="3623857"/>
          </a:xfrm>
        </p:spPr>
        <p:txBody>
          <a:bodyPr/>
          <a:lstStyle/>
          <a:p>
            <a:r>
              <a:rPr lang="en-US" dirty="0" smtClean="0"/>
              <a:t>Flags specify:</a:t>
            </a:r>
          </a:p>
          <a:p>
            <a:pPr lvl="1"/>
            <a:r>
              <a:rPr lang="en-US" dirty="0" smtClean="0"/>
              <a:t>Query or Response</a:t>
            </a:r>
          </a:p>
          <a:p>
            <a:pPr lvl="1"/>
            <a:r>
              <a:rPr lang="en-US" dirty="0" smtClean="0"/>
              <a:t>Forward or Reverse</a:t>
            </a:r>
          </a:p>
          <a:p>
            <a:pPr lvl="1"/>
            <a:r>
              <a:rPr lang="en-US" dirty="0" smtClean="0"/>
              <a:t>Recursive or Iterative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 Shot 2013-09-09 at 8.27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28" y="274638"/>
            <a:ext cx="7418217" cy="200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8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storage</a:t>
            </a:r>
          </a:p>
          <a:p>
            <a:pPr lvl="1"/>
            <a:r>
              <a:rPr lang="en-US" dirty="0" smtClean="0"/>
              <a:t>DNS data split across many servers</a:t>
            </a:r>
          </a:p>
          <a:p>
            <a:pPr lvl="1"/>
            <a:r>
              <a:rPr lang="en-US" dirty="0" smtClean="0"/>
              <a:t>Smaller storage requirements for each server</a:t>
            </a:r>
          </a:p>
          <a:p>
            <a:pPr lvl="1"/>
            <a:r>
              <a:rPr lang="en-US" dirty="0" smtClean="0"/>
              <a:t>Faster transfer of information</a:t>
            </a:r>
          </a:p>
          <a:p>
            <a:pPr lvl="1"/>
            <a:r>
              <a:rPr lang="en-US" dirty="0" smtClean="0"/>
              <a:t>No single point of failure</a:t>
            </a:r>
          </a:p>
          <a:p>
            <a:r>
              <a:rPr lang="en-US" dirty="0" smtClean="0"/>
              <a:t>Hierarchical organization of data</a:t>
            </a:r>
          </a:p>
          <a:p>
            <a:pPr lvl="1"/>
            <a:r>
              <a:rPr lang="en-US" dirty="0" smtClean="0"/>
              <a:t>Allows local control of names and avoids name conflicts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078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Glue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the SOA for </a:t>
            </a:r>
            <a:r>
              <a:rPr lang="en-US" b="1" dirty="0" smtClean="0"/>
              <a:t>ccsf.edu</a:t>
            </a:r>
            <a:r>
              <a:rPr lang="en-US" dirty="0" smtClean="0"/>
              <a:t> is </a:t>
            </a:r>
            <a:r>
              <a:rPr lang="en-US" b="1" dirty="0" smtClean="0"/>
              <a:t>ns.ccsf.edu</a:t>
            </a:r>
            <a:r>
              <a:rPr lang="en-US" dirty="0"/>
              <a:t> </a:t>
            </a:r>
            <a:r>
              <a:rPr lang="en-US" dirty="0" smtClean="0"/>
              <a:t>the system fails</a:t>
            </a:r>
          </a:p>
          <a:p>
            <a:pPr lvl="1"/>
            <a:r>
              <a:rPr lang="en-US" dirty="0" smtClean="0"/>
              <a:t>Q: Where is </a:t>
            </a:r>
            <a:r>
              <a:rPr lang="en-US" b="1" dirty="0" smtClean="0"/>
              <a:t>www.ccsf.edu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A: Ask </a:t>
            </a:r>
            <a:r>
              <a:rPr lang="en-US" b="1" dirty="0" smtClean="0"/>
              <a:t>ns.ccsf.edu</a:t>
            </a:r>
          </a:p>
          <a:p>
            <a:pPr lvl="1"/>
            <a:r>
              <a:rPr lang="en-US" dirty="0" smtClean="0"/>
              <a:t>Q: Where is </a:t>
            </a:r>
            <a:r>
              <a:rPr lang="en-US" b="1" dirty="0" smtClean="0"/>
              <a:t>ns.ccsf.edu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A: Ask </a:t>
            </a:r>
            <a:r>
              <a:rPr lang="en-US" b="1" dirty="0" smtClean="0"/>
              <a:t>ns.ccsf.edu</a:t>
            </a:r>
          </a:p>
          <a:p>
            <a:r>
              <a:rPr lang="en-US" dirty="0" smtClean="0"/>
              <a:t>To prevent this, each domain has a </a:t>
            </a:r>
            <a:r>
              <a:rPr lang="en-US" b="1" dirty="0" smtClean="0"/>
              <a:t>glue record </a:t>
            </a:r>
            <a:r>
              <a:rPr lang="en-US" dirty="0" smtClean="0"/>
              <a:t>in their top-level domain zone specifying the IP address of the SOA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1849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Glue Records with dig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Find a .edu root NS server</a:t>
            </a:r>
            <a:endParaRPr lang="en-US" dirty="0"/>
          </a:p>
        </p:txBody>
      </p:sp>
      <p:pic>
        <p:nvPicPr>
          <p:cNvPr id="4" name="Picture 3" descr="Screen Shot 2015-02-10 at 4.58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42" y="2351494"/>
            <a:ext cx="7467600" cy="43561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2608989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dig NS domain @root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2-10 at 4.58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68" y="1863445"/>
            <a:ext cx="6870700" cy="46228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573366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Glue for Google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NS servers for .com</a:t>
            </a:r>
            <a:endParaRPr lang="en-US" dirty="0"/>
          </a:p>
        </p:txBody>
      </p:sp>
      <p:pic>
        <p:nvPicPr>
          <p:cNvPr id="4" name="Picture 3" descr="Screen Shot 2015-02-10 at 5.00.3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30"/>
          <a:stretch/>
        </p:blipFill>
        <p:spPr>
          <a:xfrm>
            <a:off x="596861" y="2464667"/>
            <a:ext cx="7289800" cy="3420355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2243774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Glue Records for Google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2-10 at 5.01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15" y="1447800"/>
            <a:ext cx="6972300" cy="54102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05502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 Version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csf-cha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81" y="1897063"/>
            <a:ext cx="7251700" cy="42291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76388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Now</a:t>
            </a:r>
            <a:br>
              <a:rPr lang="en-US" dirty="0" smtClean="0"/>
            </a:br>
            <a:r>
              <a:rPr lang="en-US" dirty="0" smtClean="0"/>
              <a:t>Fixed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2-10 at 6.03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50" y="274638"/>
            <a:ext cx="5623450" cy="63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38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Common Server Architectures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41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Company: Outsource 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3-09-09 at 2.26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80" y="1992276"/>
            <a:ext cx="6337300" cy="44704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254345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Medium </a:t>
            </a:r>
            <a:br>
              <a:rPr lang="en-US" dirty="0" smtClean="0"/>
            </a:br>
            <a:r>
              <a:rPr lang="en-US" dirty="0" smtClean="0"/>
              <a:t>Company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5109"/>
            <a:ext cx="3292117" cy="4171054"/>
          </a:xfrm>
        </p:spPr>
        <p:txBody>
          <a:bodyPr/>
          <a:lstStyle/>
          <a:p>
            <a:r>
              <a:rPr lang="en-US" dirty="0" smtClean="0"/>
              <a:t>Internal and external DNS servers</a:t>
            </a:r>
          </a:p>
          <a:p>
            <a:r>
              <a:rPr lang="en-US" dirty="0" smtClean="0"/>
              <a:t>Only public servers like www and mx on external DNS servers</a:t>
            </a:r>
            <a:endParaRPr lang="en-US" dirty="0"/>
          </a:p>
        </p:txBody>
      </p:sp>
      <p:pic>
        <p:nvPicPr>
          <p:cNvPr id="4" name="Picture 3" descr="Screen Shot 2013-09-09 at 2.28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95" y="806230"/>
            <a:ext cx="4805144" cy="568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51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Name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 to four </a:t>
            </a:r>
            <a:r>
              <a:rPr lang="en-US" b="1" dirty="0" smtClean="0"/>
              <a:t>labels</a:t>
            </a:r>
            <a:r>
              <a:rPr lang="en-US" dirty="0" smtClean="0"/>
              <a:t> separated by dots form a </a:t>
            </a:r>
            <a:r>
              <a:rPr lang="en-US" b="1" dirty="0" smtClean="0"/>
              <a:t>Fully Qualified Domain Name (FQDN)</a:t>
            </a:r>
          </a:p>
          <a:p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04140" y="4268664"/>
            <a:ext cx="4340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hills.ccsf.edu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4634593" y="2911952"/>
            <a:ext cx="147858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Top Level</a:t>
            </a:r>
          </a:p>
          <a:p>
            <a:pPr algn="ctr"/>
            <a:r>
              <a:rPr lang="en-US" sz="2400" dirty="0" smtClean="0"/>
              <a:t>Domain</a:t>
            </a:r>
          </a:p>
          <a:p>
            <a:pPr algn="ctr"/>
            <a:r>
              <a:rPr lang="en-US" sz="2400" dirty="0" smtClean="0"/>
              <a:t>(TLD)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487943" y="5710664"/>
            <a:ext cx="2957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Second Level</a:t>
            </a:r>
          </a:p>
          <a:p>
            <a:pPr algn="ctr"/>
            <a:r>
              <a:rPr lang="en-US" sz="2400" dirty="0" smtClean="0"/>
              <a:t>Domain (SLD)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096576" y="4933071"/>
            <a:ext cx="2954655" cy="10156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8000" dirty="0" smtClean="0">
                <a:solidFill>
                  <a:srgbClr val="000090"/>
                </a:solidFill>
              </a:rPr>
              <a:t>{</a:t>
            </a:r>
            <a:endParaRPr lang="en-US" sz="18000" dirty="0">
              <a:solidFill>
                <a:srgbClr val="00009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8427" y="3777371"/>
            <a:ext cx="1292662" cy="101566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0090"/>
                </a:solidFill>
              </a:rPr>
              <a:t>{</a:t>
            </a:r>
            <a:endParaRPr lang="en-US" sz="7200" dirty="0">
              <a:solidFill>
                <a:srgbClr val="00009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98537" y="3216016"/>
            <a:ext cx="1478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Host</a:t>
            </a:r>
          </a:p>
          <a:p>
            <a:pPr algn="ctr"/>
            <a:r>
              <a:rPr lang="en-US" sz="2400" dirty="0" smtClean="0"/>
              <a:t>name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622371" y="3740191"/>
            <a:ext cx="1292662" cy="101566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0090"/>
                </a:solidFill>
              </a:rPr>
              <a:t>{</a:t>
            </a:r>
            <a:endParaRPr lang="en-US" sz="7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58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Company</a:t>
            </a:r>
            <a:endParaRPr lang="en-US" dirty="0"/>
          </a:p>
        </p:txBody>
      </p:sp>
      <p:pic>
        <p:nvPicPr>
          <p:cNvPr id="5" name="Picture 4" descr="Screen Shot 2013-09-09 at 2.31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797" y="1744300"/>
            <a:ext cx="57658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51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385923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Hierarchical</a:t>
            </a:r>
            <a:br>
              <a:rPr lang="en-US" dirty="0" smtClean="0"/>
            </a:br>
            <a:r>
              <a:rPr lang="en-US" dirty="0" smtClean="0"/>
              <a:t>Caching</a:t>
            </a:r>
            <a:br>
              <a:rPr lang="en-US" dirty="0" smtClean="0"/>
            </a:b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0561"/>
            <a:ext cx="8229600" cy="346560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9-09 at 2.32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122" y="786075"/>
            <a:ext cx="4470887" cy="508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Anycast</a:t>
            </a:r>
            <a:endParaRPr lang="en-US" dirty="0"/>
          </a:p>
        </p:txBody>
      </p:sp>
      <p:pic>
        <p:nvPicPr>
          <p:cNvPr id="4" name="Picture 3" descr="Screen Shot 2013-09-09 at 2.32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"/>
          <a:stretch/>
        </p:blipFill>
        <p:spPr>
          <a:xfrm>
            <a:off x="618461" y="1834444"/>
            <a:ext cx="7605848" cy="446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26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DNS Namespace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9-08 at 11.00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59" y="2180152"/>
            <a:ext cx="60452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0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DNS 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689737" cy="4525963"/>
          </a:xfrm>
        </p:spPr>
        <p:txBody>
          <a:bodyPr/>
          <a:lstStyle/>
          <a:p>
            <a:r>
              <a:rPr lang="en-US" dirty="0" smtClean="0"/>
              <a:t>Data for a domain and all or some of its subdomains is called a </a:t>
            </a:r>
            <a:r>
              <a:rPr lang="en-US" b="1" dirty="0" smtClean="0"/>
              <a:t>zone</a:t>
            </a:r>
          </a:p>
          <a:p>
            <a:r>
              <a:rPr lang="en-US" dirty="0" smtClean="0"/>
              <a:t>All of CCSF could be one zone, containing</a:t>
            </a:r>
          </a:p>
          <a:p>
            <a:pPr lvl="1"/>
            <a:r>
              <a:rPr lang="en-US" dirty="0" smtClean="0"/>
              <a:t>ns.ccsf.edu</a:t>
            </a:r>
          </a:p>
          <a:p>
            <a:pPr lvl="1"/>
            <a:r>
              <a:rPr lang="en-US" dirty="0" smtClean="0"/>
              <a:t>www.ccsf.edu</a:t>
            </a:r>
          </a:p>
          <a:p>
            <a:pPr lvl="1"/>
            <a:r>
              <a:rPr lang="en-US" dirty="0" smtClean="0"/>
              <a:t>mail.ccsf.edu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24975" y="3039003"/>
            <a:ext cx="1187124" cy="461665"/>
          </a:xfrm>
          <a:prstGeom prst="rect">
            <a:avLst/>
          </a:prstGeom>
          <a:solidFill>
            <a:srgbClr val="3BF90B"/>
          </a:solidFill>
          <a:ln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edu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91249" y="2204359"/>
            <a:ext cx="628749" cy="461665"/>
          </a:xfrm>
          <a:prstGeom prst="rect">
            <a:avLst/>
          </a:prstGeom>
          <a:solidFill>
            <a:srgbClr val="3BF90B"/>
          </a:solidFill>
          <a:ln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61500" y="5282538"/>
            <a:ext cx="1187124" cy="461665"/>
          </a:xfrm>
          <a:prstGeom prst="rect">
            <a:avLst/>
          </a:prstGeom>
          <a:solidFill>
            <a:srgbClr val="3BF90B"/>
          </a:solidFill>
          <a:ln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www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410875" y="5282538"/>
            <a:ext cx="1187124" cy="461665"/>
          </a:xfrm>
          <a:prstGeom prst="rect">
            <a:avLst/>
          </a:prstGeom>
          <a:solidFill>
            <a:srgbClr val="3BF90B"/>
          </a:solidFill>
          <a:ln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mail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53375" y="5282538"/>
            <a:ext cx="1187124" cy="461665"/>
          </a:xfrm>
          <a:prstGeom prst="rect">
            <a:avLst/>
          </a:prstGeom>
          <a:solidFill>
            <a:srgbClr val="3BF90B"/>
          </a:solidFill>
          <a:ln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ns</a:t>
            </a:r>
            <a:endParaRPr lang="en-US" sz="24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505624" y="2659159"/>
            <a:ext cx="12913" cy="372979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84565" y="4401178"/>
            <a:ext cx="1078678" cy="811325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0" idx="0"/>
          </p:cNvCxnSpPr>
          <p:nvPr/>
        </p:nvCxnSpPr>
        <p:spPr>
          <a:xfrm flipH="1">
            <a:off x="6655062" y="4402548"/>
            <a:ext cx="86708" cy="87999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2" idx="0"/>
          </p:cNvCxnSpPr>
          <p:nvPr/>
        </p:nvCxnSpPr>
        <p:spPr>
          <a:xfrm flipH="1">
            <a:off x="5146937" y="4410783"/>
            <a:ext cx="1362793" cy="871755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938835" y="3884103"/>
            <a:ext cx="1187124" cy="461665"/>
          </a:xfrm>
          <a:prstGeom prst="rect">
            <a:avLst/>
          </a:prstGeom>
          <a:solidFill>
            <a:srgbClr val="3BF90B"/>
          </a:solidFill>
          <a:ln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ccsf</a:t>
            </a:r>
            <a:endParaRPr lang="en-US" sz="2400" b="1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6519484" y="3504259"/>
            <a:ext cx="12913" cy="372979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111625" y="3791578"/>
            <a:ext cx="4846686" cy="28282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26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Domain Delegation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375" y="1600200"/>
            <a:ext cx="3492501" cy="489267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CCSF could have separate nameservers on each campus, each responsible for their own subdomain</a:t>
            </a:r>
          </a:p>
          <a:p>
            <a:r>
              <a:rPr lang="en-US" dirty="0" smtClean="0"/>
              <a:t>The ccsf.edu parent domain would </a:t>
            </a:r>
            <a:r>
              <a:rPr lang="en-US" b="1" dirty="0" smtClean="0"/>
              <a:t>delegate </a:t>
            </a:r>
            <a:r>
              <a:rPr lang="en-US" dirty="0" smtClean="0"/>
              <a:t>responsibility for a subdomain to each campus, making many </a:t>
            </a:r>
            <a:r>
              <a:rPr lang="en-US" b="1" dirty="0" smtClean="0"/>
              <a:t>zones</a:t>
            </a:r>
          </a:p>
          <a:p>
            <a:r>
              <a:rPr lang="en-US" dirty="0" smtClean="0"/>
              <a:t>URLs would be longer</a:t>
            </a:r>
          </a:p>
          <a:p>
            <a:pPr lvl="1"/>
            <a:r>
              <a:rPr lang="en-US" dirty="0" smtClean="0"/>
              <a:t>www.ocean.ccsf.edu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24975" y="1419753"/>
            <a:ext cx="1187124" cy="461665"/>
          </a:xfrm>
          <a:prstGeom prst="rect">
            <a:avLst/>
          </a:prstGeom>
          <a:solidFill>
            <a:srgbClr val="3BF90B"/>
          </a:solidFill>
          <a:ln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edu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91249" y="585109"/>
            <a:ext cx="628749" cy="461665"/>
          </a:xfrm>
          <a:prstGeom prst="rect">
            <a:avLst/>
          </a:prstGeom>
          <a:solidFill>
            <a:srgbClr val="3BF90B"/>
          </a:solidFill>
          <a:ln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61500" y="3663288"/>
            <a:ext cx="1187124" cy="461665"/>
          </a:xfrm>
          <a:prstGeom prst="rect">
            <a:avLst/>
          </a:prstGeom>
          <a:solidFill>
            <a:srgbClr val="3BF90B"/>
          </a:solidFill>
          <a:ln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mission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410875" y="3663288"/>
            <a:ext cx="1187124" cy="461665"/>
          </a:xfrm>
          <a:prstGeom prst="rect">
            <a:avLst/>
          </a:prstGeom>
          <a:solidFill>
            <a:srgbClr val="3BF90B"/>
          </a:solidFill>
          <a:ln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evans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53375" y="3663288"/>
            <a:ext cx="1187124" cy="461665"/>
          </a:xfrm>
          <a:prstGeom prst="rect">
            <a:avLst/>
          </a:prstGeom>
          <a:solidFill>
            <a:srgbClr val="3BF90B"/>
          </a:solidFill>
          <a:ln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ocean</a:t>
            </a:r>
            <a:endParaRPr lang="en-US" sz="24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505624" y="1039909"/>
            <a:ext cx="12913" cy="372979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84565" y="2781928"/>
            <a:ext cx="1078678" cy="811325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0" idx="0"/>
          </p:cNvCxnSpPr>
          <p:nvPr/>
        </p:nvCxnSpPr>
        <p:spPr>
          <a:xfrm>
            <a:off x="6655062" y="2726518"/>
            <a:ext cx="0" cy="93677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2" idx="0"/>
          </p:cNvCxnSpPr>
          <p:nvPr/>
        </p:nvCxnSpPr>
        <p:spPr>
          <a:xfrm flipH="1">
            <a:off x="5146937" y="2781928"/>
            <a:ext cx="1044312" cy="88136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938835" y="2264853"/>
            <a:ext cx="1187124" cy="461665"/>
          </a:xfrm>
          <a:prstGeom prst="rect">
            <a:avLst/>
          </a:prstGeom>
          <a:solidFill>
            <a:srgbClr val="3BF90B"/>
          </a:solidFill>
          <a:ln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ccsf</a:t>
            </a:r>
            <a:endParaRPr lang="en-US" sz="2400" b="1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6519484" y="1885009"/>
            <a:ext cx="12913" cy="372979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992563" y="3317874"/>
            <a:ext cx="2057398" cy="28082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24587" y="5038063"/>
            <a:ext cx="593562" cy="461665"/>
          </a:xfrm>
          <a:prstGeom prst="rect">
            <a:avLst/>
          </a:prstGeom>
          <a:solidFill>
            <a:srgbClr val="3BF90B"/>
          </a:solidFill>
          <a:ln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ns</a:t>
            </a:r>
            <a:endParaRPr lang="en-US" sz="2400" b="1" dirty="0"/>
          </a:p>
        </p:txBody>
      </p:sp>
      <p:cxnSp>
        <p:nvCxnSpPr>
          <p:cNvPr id="17" name="Straight Connector 16"/>
          <p:cNvCxnSpPr>
            <a:endCxn id="16" idx="0"/>
          </p:cNvCxnSpPr>
          <p:nvPr/>
        </p:nvCxnSpPr>
        <p:spPr>
          <a:xfrm flipH="1">
            <a:off x="4421368" y="4166308"/>
            <a:ext cx="579257" cy="871755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34293" y="5015838"/>
            <a:ext cx="989082" cy="461665"/>
          </a:xfrm>
          <a:prstGeom prst="rect">
            <a:avLst/>
          </a:prstGeom>
          <a:solidFill>
            <a:srgbClr val="3BF90B"/>
          </a:solidFill>
          <a:ln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www</a:t>
            </a:r>
            <a:endParaRPr lang="en-US" sz="2400" b="1" dirty="0"/>
          </a:p>
        </p:txBody>
      </p:sp>
      <p:cxnSp>
        <p:nvCxnSpPr>
          <p:cNvPr id="22" name="Straight Connector 21"/>
          <p:cNvCxnSpPr>
            <a:endCxn id="20" idx="0"/>
          </p:cNvCxnSpPr>
          <p:nvPr/>
        </p:nvCxnSpPr>
        <p:spPr>
          <a:xfrm>
            <a:off x="5328834" y="4166308"/>
            <a:ext cx="0" cy="84953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499612" y="5041318"/>
            <a:ext cx="593562" cy="461665"/>
          </a:xfrm>
          <a:prstGeom prst="rect">
            <a:avLst/>
          </a:prstGeom>
          <a:solidFill>
            <a:srgbClr val="3BF90B"/>
          </a:solidFill>
          <a:ln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ns</a:t>
            </a:r>
            <a:endParaRPr lang="en-US" sz="2400" b="1" dirty="0"/>
          </a:p>
        </p:txBody>
      </p:sp>
      <p:cxnSp>
        <p:nvCxnSpPr>
          <p:cNvPr id="26" name="Straight Connector 25"/>
          <p:cNvCxnSpPr>
            <a:stCxn id="11" idx="2"/>
            <a:endCxn id="25" idx="0"/>
          </p:cNvCxnSpPr>
          <p:nvPr/>
        </p:nvCxnSpPr>
        <p:spPr>
          <a:xfrm flipH="1">
            <a:off x="7796393" y="4124953"/>
            <a:ext cx="208044" cy="916365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103458" y="5041238"/>
            <a:ext cx="989082" cy="461665"/>
          </a:xfrm>
          <a:prstGeom prst="rect">
            <a:avLst/>
          </a:prstGeom>
          <a:solidFill>
            <a:srgbClr val="3BF90B"/>
          </a:solidFill>
          <a:ln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www</a:t>
            </a:r>
            <a:endParaRPr lang="en-US" sz="2400" b="1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8162835" y="4166308"/>
            <a:ext cx="290109" cy="84953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889887" y="5692113"/>
            <a:ext cx="593562" cy="461665"/>
          </a:xfrm>
          <a:prstGeom prst="rect">
            <a:avLst/>
          </a:prstGeom>
          <a:solidFill>
            <a:srgbClr val="3BF90B"/>
          </a:solidFill>
          <a:ln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ns</a:t>
            </a:r>
            <a:endParaRPr lang="en-US" sz="2400" b="1" dirty="0"/>
          </a:p>
        </p:txBody>
      </p:sp>
      <p:cxnSp>
        <p:nvCxnSpPr>
          <p:cNvPr id="33" name="Straight Connector 32"/>
          <p:cNvCxnSpPr>
            <a:endCxn id="32" idx="0"/>
          </p:cNvCxnSpPr>
          <p:nvPr/>
        </p:nvCxnSpPr>
        <p:spPr>
          <a:xfrm flipH="1">
            <a:off x="6186668" y="4166308"/>
            <a:ext cx="318956" cy="1525805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488468" y="5669888"/>
            <a:ext cx="989082" cy="461665"/>
          </a:xfrm>
          <a:prstGeom prst="rect">
            <a:avLst/>
          </a:prstGeom>
          <a:solidFill>
            <a:srgbClr val="3BF90B"/>
          </a:solidFill>
          <a:ln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www</a:t>
            </a:r>
            <a:endParaRPr lang="en-US" sz="2400" b="1" dirty="0"/>
          </a:p>
        </p:txBody>
      </p:sp>
      <p:cxnSp>
        <p:nvCxnSpPr>
          <p:cNvPr id="35" name="Straight Connector 34"/>
          <p:cNvCxnSpPr>
            <a:endCxn id="34" idx="0"/>
          </p:cNvCxnSpPr>
          <p:nvPr/>
        </p:nvCxnSpPr>
        <p:spPr>
          <a:xfrm>
            <a:off x="6819998" y="4124953"/>
            <a:ext cx="163011" cy="1544935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683250" y="3206750"/>
            <a:ext cx="1811337" cy="3524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410875" y="3317875"/>
            <a:ext cx="1712486" cy="28178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82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Clients, Servers, and Resolvers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97425"/>
          </a:xfrm>
        </p:spPr>
        <p:txBody>
          <a:bodyPr>
            <a:normAutofit/>
          </a:bodyPr>
          <a:lstStyle/>
          <a:p>
            <a:r>
              <a:rPr lang="en-US" dirty="0" smtClean="0"/>
              <a:t>DNS Client</a:t>
            </a:r>
          </a:p>
          <a:p>
            <a:pPr lvl="1"/>
            <a:r>
              <a:rPr lang="en-US" dirty="0" smtClean="0"/>
              <a:t>A program like a Web browser using a domain name like </a:t>
            </a:r>
            <a:r>
              <a:rPr lang="en-US" b="1" dirty="0" smtClean="0"/>
              <a:t>www.ccsf.edu</a:t>
            </a:r>
          </a:p>
          <a:p>
            <a:r>
              <a:rPr lang="en-US" dirty="0" smtClean="0"/>
              <a:t>DNS Server</a:t>
            </a:r>
          </a:p>
          <a:p>
            <a:pPr lvl="1"/>
            <a:r>
              <a:rPr lang="en-US" dirty="0" smtClean="0"/>
              <a:t>Stores and serves DNS data</a:t>
            </a:r>
          </a:p>
          <a:p>
            <a:r>
              <a:rPr lang="en-US" dirty="0" smtClean="0"/>
              <a:t>DNS Resolver</a:t>
            </a:r>
          </a:p>
          <a:p>
            <a:pPr lvl="1"/>
            <a:r>
              <a:rPr lang="en-US" dirty="0" smtClean="0"/>
              <a:t>Software that accepts a query from a client, queries one or more DNS servers, and replies to the client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08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226" cy="1143000"/>
          </a:xfrm>
        </p:spPr>
        <p:txBody>
          <a:bodyPr/>
          <a:lstStyle/>
          <a:p>
            <a:r>
              <a:rPr lang="en-US" dirty="0" smtClean="0"/>
              <a:t>DNS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54600" cy="4790976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Authoritative</a:t>
            </a:r>
            <a:r>
              <a:rPr lang="en-US" dirty="0" smtClean="0"/>
              <a:t> servers manage information about a domain</a:t>
            </a:r>
          </a:p>
          <a:p>
            <a:pPr lvl="1"/>
            <a:r>
              <a:rPr lang="en-US" b="1" dirty="0" smtClean="0"/>
              <a:t>SOA (Start </a:t>
            </a:r>
            <a:r>
              <a:rPr lang="en-US" b="1" dirty="0"/>
              <a:t>O</a:t>
            </a:r>
            <a:r>
              <a:rPr lang="en-US" b="1" dirty="0" smtClean="0"/>
              <a:t>f Authority)</a:t>
            </a:r>
          </a:p>
          <a:p>
            <a:r>
              <a:rPr lang="en-US" b="1" dirty="0" smtClean="0"/>
              <a:t>Caching</a:t>
            </a:r>
            <a:r>
              <a:rPr lang="en-US" dirty="0" smtClean="0"/>
              <a:t> servers store data they copied from other servers</a:t>
            </a:r>
          </a:p>
          <a:p>
            <a:pPr lvl="1"/>
            <a:r>
              <a:rPr lang="en-US" dirty="0" smtClean="0"/>
              <a:t>Not authoritative for any domain</a:t>
            </a:r>
          </a:p>
          <a:p>
            <a:pPr lvl="1"/>
            <a:r>
              <a:rPr lang="en-US" dirty="0" smtClean="0"/>
              <a:t>Cache records have a </a:t>
            </a:r>
            <a:r>
              <a:rPr lang="en-US" b="1" dirty="0" smtClean="0"/>
              <a:t>Time To Live (TTL)</a:t>
            </a:r>
          </a:p>
          <a:p>
            <a:pPr lvl="1"/>
            <a:r>
              <a:rPr lang="en-US" dirty="0" smtClean="0"/>
              <a:t>Specified by SOA for each record</a:t>
            </a:r>
            <a:endParaRPr lang="en-US" dirty="0"/>
          </a:p>
        </p:txBody>
      </p:sp>
      <p:pic>
        <p:nvPicPr>
          <p:cNvPr id="4" name="Picture 3" descr="Screen Shot 2013-09-08 at 11.48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426" y="434876"/>
            <a:ext cx="31750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21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2618</TotalTime>
  <Words>878</Words>
  <Application>Microsoft Macintosh PowerPoint</Application>
  <PresentationFormat>On-screen Show (4:3)</PresentationFormat>
  <Paragraphs>191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DNS Security</vt:lpstr>
      <vt:lpstr>History</vt:lpstr>
      <vt:lpstr>Design Principles</vt:lpstr>
      <vt:lpstr>DNS Name Structure</vt:lpstr>
      <vt:lpstr>Hierarchical DNS Namespace</vt:lpstr>
      <vt:lpstr>DNS Zones</vt:lpstr>
      <vt:lpstr>Domain Delegation</vt:lpstr>
      <vt:lpstr>DNS Clients, Servers, and Resolvers</vt:lpstr>
      <vt:lpstr>DNS Servers</vt:lpstr>
      <vt:lpstr>DNS Queries</vt:lpstr>
      <vt:lpstr>DNS Forwarder</vt:lpstr>
      <vt:lpstr>DNS Resolvers</vt:lpstr>
      <vt:lpstr>Local DNS Server</vt:lpstr>
      <vt:lpstr>Typical Name Resolution Scenario</vt:lpstr>
      <vt:lpstr>DNS Replication</vt:lpstr>
      <vt:lpstr>Root Servers</vt:lpstr>
      <vt:lpstr>Root Servers</vt:lpstr>
      <vt:lpstr>DNS Resource Record Types and Classes</vt:lpstr>
      <vt:lpstr>Common RR Types</vt:lpstr>
      <vt:lpstr>Common RR Types</vt:lpstr>
      <vt:lpstr>From Feb 10, 2015</vt:lpstr>
      <vt:lpstr>Reverse DNS Resolutions</vt:lpstr>
      <vt:lpstr>PTR Records for RDNS</vt:lpstr>
      <vt:lpstr>Reverse DNS Lookup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Glue Records</vt:lpstr>
      <vt:lpstr>Viewing Glue Records with dig</vt:lpstr>
      <vt:lpstr>2. dig NS domain @root</vt:lpstr>
      <vt:lpstr>IPv4 Glue for Google</vt:lpstr>
      <vt:lpstr>IPv4 Glue Records for Google</vt:lpstr>
      <vt:lpstr>Bind Version Query</vt:lpstr>
      <vt:lpstr>Now Fixed</vt:lpstr>
      <vt:lpstr>Common Server Architectures</vt:lpstr>
      <vt:lpstr>Small Company: Outsource DNS</vt:lpstr>
      <vt:lpstr>Medium  Company</vt:lpstr>
      <vt:lpstr>Large Company</vt:lpstr>
      <vt:lpstr>Hierarchical Caching Architecture</vt:lpstr>
      <vt:lpstr>Anycast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DNS Security</dc:title>
  <dc:creator>Sam Bowne</dc:creator>
  <cp:lastModifiedBy>Sam Bowne</cp:lastModifiedBy>
  <cp:revision>108</cp:revision>
  <dcterms:created xsi:type="dcterms:W3CDTF">2013-08-26T22:03:34Z</dcterms:created>
  <dcterms:modified xsi:type="dcterms:W3CDTF">2015-02-11T02:05:21Z</dcterms:modified>
</cp:coreProperties>
</file>