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0" r:id="rId13"/>
    <p:sldId id="260" r:id="rId14"/>
    <p:sldId id="272" r:id="rId15"/>
    <p:sldId id="261" r:id="rId16"/>
    <p:sldId id="273" r:id="rId17"/>
    <p:sldId id="274" r:id="rId18"/>
    <p:sldId id="275" r:id="rId19"/>
    <p:sldId id="259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31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F90B"/>
    <a:srgbClr val="98E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5" autoAdjust="0"/>
    <p:restoredTop sz="99168" autoAdjust="0"/>
  </p:normalViewPr>
  <p:slideViewPr>
    <p:cSldViewPr snapToGrid="0" snapToObjects="1">
      <p:cViewPr varScale="1">
        <p:scale>
          <a:sx n="103" d="100"/>
          <a:sy n="103" d="100"/>
        </p:scale>
        <p:origin x="-3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9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5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13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71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3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46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48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8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8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6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1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89D6-988B-2A4B-ADAB-4CA8EBB9DA46}" type="datetimeFigureOut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31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 4: Monitoring and Detecting Security Breaches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46660"/>
            <a:ext cx="6400800" cy="89213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Updated 2-24-15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720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70"/>
            <a:ext cx="8229600" cy="5079189"/>
          </a:xfrm>
        </p:spPr>
        <p:txBody>
          <a:bodyPr>
            <a:normAutofit/>
          </a:bodyPr>
          <a:lstStyle/>
          <a:p>
            <a:r>
              <a:rPr lang="en-US" dirty="0" smtClean="0"/>
              <a:t>dnssec</a:t>
            </a:r>
          </a:p>
          <a:p>
            <a:pPr lvl="1"/>
            <a:r>
              <a:rPr lang="en-US" dirty="0" smtClean="0"/>
              <a:t>Only works if DNS server supports DNSSEC and is configured to perform record validation</a:t>
            </a:r>
          </a:p>
          <a:p>
            <a:pPr lvl="1"/>
            <a:r>
              <a:rPr lang="en-US" dirty="0" smtClean="0"/>
              <a:t>DNSSEC statements</a:t>
            </a:r>
          </a:p>
          <a:p>
            <a:pPr lvl="2"/>
            <a:r>
              <a:rPr lang="en-US" b="1" dirty="0" smtClean="0"/>
              <a:t>dnssec-enable</a:t>
            </a:r>
          </a:p>
          <a:p>
            <a:pPr lvl="2"/>
            <a:r>
              <a:rPr lang="en-US" b="1" dirty="0" smtClean="0"/>
              <a:t>dnssec-validation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84230" y="49040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454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DNSSEC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line prefixed with</a:t>
            </a:r>
          </a:p>
          <a:p>
            <a:pPr lvl="1"/>
            <a:r>
              <a:rPr lang="en-US" dirty="0" smtClean="0"/>
              <a:t>Date dnssec: debug 3:</a:t>
            </a:r>
            <a:endParaRPr lang="en-US" dirty="0"/>
          </a:p>
        </p:txBody>
      </p:sp>
      <p:pic>
        <p:nvPicPr>
          <p:cNvPr id="4" name="Picture 3" descr="Screen Shot 2013-10-27 at 11.31.59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6"/>
          <a:stretch/>
        </p:blipFill>
        <p:spPr>
          <a:xfrm>
            <a:off x="301184" y="3140364"/>
            <a:ext cx="8607290" cy="277849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596645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70"/>
            <a:ext cx="8229600" cy="5079189"/>
          </a:xfrm>
        </p:spPr>
        <p:txBody>
          <a:bodyPr>
            <a:normAutofit/>
          </a:bodyPr>
          <a:lstStyle/>
          <a:p>
            <a:r>
              <a:rPr lang="en-US" dirty="0" smtClean="0"/>
              <a:t>xfer-in</a:t>
            </a:r>
          </a:p>
          <a:p>
            <a:r>
              <a:rPr lang="en-US" dirty="0" smtClean="0"/>
              <a:t>xfer-out</a:t>
            </a:r>
          </a:p>
          <a:p>
            <a:pPr lvl="1"/>
            <a:r>
              <a:rPr lang="en-US" dirty="0" smtClean="0"/>
              <a:t>Report zone transfers</a:t>
            </a:r>
          </a:p>
        </p:txBody>
      </p:sp>
      <p:pic>
        <p:nvPicPr>
          <p:cNvPr id="4" name="Picture 3" descr="Screen Shot 2013-10-27 at 11.35.06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854" y="3453246"/>
            <a:ext cx="8420764" cy="1719118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143454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Packet data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4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Capture packets with </a:t>
            </a:r>
            <a:r>
              <a:rPr lang="en-US" i="1" dirty="0" smtClean="0"/>
              <a:t>tcpdump </a:t>
            </a:r>
            <a:r>
              <a:rPr lang="en-US" dirty="0" smtClean="0"/>
              <a:t>or </a:t>
            </a:r>
            <a:r>
              <a:rPr lang="en-US" i="1" dirty="0" smtClean="0"/>
              <a:t>Wireshark</a:t>
            </a:r>
          </a:p>
          <a:p>
            <a:r>
              <a:rPr lang="en-US" dirty="0" smtClean="0"/>
              <a:t>From a SPAN port on a router or switch</a:t>
            </a:r>
          </a:p>
          <a:p>
            <a:pPr lvl="1"/>
            <a:r>
              <a:rPr lang="en-US" dirty="0" smtClean="0"/>
              <a:t>Provides a copy of every packet</a:t>
            </a:r>
          </a:p>
          <a:p>
            <a:r>
              <a:rPr lang="en-US" dirty="0" smtClean="0"/>
              <a:t>Or use  an optical or electronic splitter</a:t>
            </a:r>
          </a:p>
          <a:p>
            <a:pPr lvl="1"/>
            <a:r>
              <a:rPr lang="en-US" dirty="0" smtClean="0"/>
              <a:t>Or a hub</a:t>
            </a:r>
          </a:p>
          <a:p>
            <a:r>
              <a:rPr lang="en-US" dirty="0" smtClean="0"/>
              <a:t>Data sent to a server that captures and stores all the packets</a:t>
            </a:r>
          </a:p>
          <a:p>
            <a:r>
              <a:rPr lang="en-US" dirty="0" smtClean="0"/>
              <a:t>Usually uses </a:t>
            </a:r>
            <a:r>
              <a:rPr lang="en-US" i="1" dirty="0" smtClean="0"/>
              <a:t>libpcap </a:t>
            </a:r>
            <a:r>
              <a:rPr lang="en-US" dirty="0" smtClean="0"/>
              <a:t>or </a:t>
            </a:r>
            <a:r>
              <a:rPr lang="en-US" i="1" dirty="0" smtClean="0"/>
              <a:t>WinPcap </a:t>
            </a:r>
            <a:r>
              <a:rPr lang="en-US" dirty="0" smtClean="0"/>
              <a:t>with standard </a:t>
            </a:r>
            <a:r>
              <a:rPr lang="en-US" b="1" dirty="0" smtClean="0"/>
              <a:t>pcap </a:t>
            </a:r>
            <a:r>
              <a:rPr lang="en-US" dirty="0" smtClean="0"/>
              <a:t>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322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Network flow data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14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Summarized record of a network traffic session</a:t>
            </a:r>
          </a:p>
          <a:p>
            <a:r>
              <a:rPr lang="en-US" dirty="0" smtClean="0"/>
              <a:t>Packets with common characteristics</a:t>
            </a:r>
          </a:p>
          <a:p>
            <a:pPr lvl="1"/>
            <a:r>
              <a:rPr lang="en-US" dirty="0" smtClean="0"/>
              <a:t>Source and destination IP, Port, and Protocol</a:t>
            </a:r>
          </a:p>
          <a:p>
            <a:r>
              <a:rPr lang="en-US" dirty="0" smtClean="0"/>
              <a:t>Each flow typically goes in only one direction</a:t>
            </a:r>
          </a:p>
          <a:p>
            <a:r>
              <a:rPr lang="en-US" dirty="0" smtClean="0"/>
              <a:t>NetFlow</a:t>
            </a:r>
          </a:p>
          <a:p>
            <a:pPr lvl="1"/>
            <a:r>
              <a:rPr lang="en-US" dirty="0" smtClean="0"/>
              <a:t>Originally developed by Cisco</a:t>
            </a:r>
          </a:p>
          <a:p>
            <a:pPr lvl="1"/>
            <a:r>
              <a:rPr lang="en-US" dirty="0" smtClean="0"/>
              <a:t>Standardized by IETF as IP Flow Information Export (IPFIX)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985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sessions</a:t>
            </a:r>
          </a:p>
          <a:p>
            <a:pPr lvl="1"/>
            <a:r>
              <a:rPr lang="en-US" dirty="0" smtClean="0"/>
              <a:t>Export flow as soon as session ends with FIN or RST</a:t>
            </a:r>
          </a:p>
          <a:p>
            <a:r>
              <a:rPr lang="en-US" dirty="0" smtClean="0"/>
              <a:t>UDP traffic</a:t>
            </a:r>
          </a:p>
          <a:p>
            <a:pPr lvl="1"/>
            <a:r>
              <a:rPr lang="en-US" dirty="0" smtClean="0"/>
              <a:t>Must guess when flow ends</a:t>
            </a:r>
          </a:p>
          <a:p>
            <a:pPr lvl="1"/>
            <a:r>
              <a:rPr lang="en-US" dirty="0" smtClean="0"/>
              <a:t>Activity timer expiration exports after a period of time, even if flow is still in progress</a:t>
            </a:r>
          </a:p>
          <a:p>
            <a:pPr lvl="1"/>
            <a:r>
              <a:rPr lang="en-US" dirty="0" smtClean="0"/>
              <a:t>Inactivity times generates a flow record when there is inactivity for a period of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38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Flow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9927"/>
            <a:ext cx="8229600" cy="4525963"/>
          </a:xfrm>
        </p:spPr>
        <p:txBody>
          <a:bodyPr/>
          <a:lstStyle/>
          <a:p>
            <a:r>
              <a:rPr lang="en-US" dirty="0" smtClean="0"/>
              <a:t>Don't contain a complete summary of a session between two hosts</a:t>
            </a:r>
          </a:p>
          <a:p>
            <a:r>
              <a:rPr lang="en-US" dirty="0" smtClean="0"/>
              <a:t>Very long sessions, or sessions with periods of inactivity, may appear in multiple flow records</a:t>
            </a:r>
          </a:p>
          <a:p>
            <a:endParaRPr lang="en-US" dirty="0"/>
          </a:p>
        </p:txBody>
      </p:sp>
      <p:pic>
        <p:nvPicPr>
          <p:cNvPr id="5" name="Picture 4" descr="Screen Shot 2013-10-27 at 3.44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36" y="3711864"/>
            <a:ext cx="7454900" cy="29210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165137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Application level metadata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35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useful types of data</a:t>
            </a:r>
          </a:p>
          <a:p>
            <a:pPr lvl="1"/>
            <a:r>
              <a:rPr lang="en-US" dirty="0" smtClean="0"/>
              <a:t>Log data</a:t>
            </a:r>
          </a:p>
          <a:p>
            <a:pPr lvl="1"/>
            <a:r>
              <a:rPr lang="en-US" dirty="0" smtClean="0"/>
              <a:t>Network flow data</a:t>
            </a:r>
          </a:p>
          <a:p>
            <a:pPr lvl="1"/>
            <a:r>
              <a:rPr lang="en-US" dirty="0" smtClean="0"/>
              <a:t>Packet data</a:t>
            </a:r>
          </a:p>
          <a:p>
            <a:pPr lvl="1"/>
            <a:r>
              <a:rPr lang="en-US" dirty="0" smtClean="0"/>
              <a:t>Application level metadata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224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records provide very little information</a:t>
            </a:r>
          </a:p>
          <a:p>
            <a:r>
              <a:rPr lang="en-US" dirty="0" smtClean="0"/>
              <a:t>Packet data are overwhelming, containing too  much data</a:t>
            </a:r>
          </a:p>
          <a:p>
            <a:pPr lvl="1"/>
            <a:r>
              <a:rPr lang="en-US" dirty="0" smtClean="0"/>
              <a:t>Also raise privacy concerns</a:t>
            </a:r>
          </a:p>
          <a:p>
            <a:r>
              <a:rPr lang="en-US" dirty="0" smtClean="0"/>
              <a:t>Application layer metadata</a:t>
            </a:r>
          </a:p>
          <a:p>
            <a:pPr lvl="1"/>
            <a:r>
              <a:rPr lang="en-US" dirty="0" smtClean="0"/>
              <a:t>Keeps some packet fields from application and other layers</a:t>
            </a:r>
            <a:endParaRPr lang="en-US" dirty="0"/>
          </a:p>
        </p:txBody>
      </p:sp>
      <p:pic>
        <p:nvPicPr>
          <p:cNvPr id="4" name="Picture 3" descr="Screen Shot 2013-10-27 at 3.47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55" y="5562819"/>
            <a:ext cx="8936182" cy="808059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914989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37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Poisoning Attack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Brute force attempts to guess Transaction ID and Source Port</a:t>
            </a:r>
          </a:p>
          <a:p>
            <a:r>
              <a:rPr lang="en-US" dirty="0" smtClean="0"/>
              <a:t>Of a query from a recursive DNS server to an authoritative server</a:t>
            </a:r>
          </a:p>
          <a:p>
            <a:r>
              <a:rPr lang="en-US" dirty="0" smtClean="0"/>
              <a:t>First attacker makes a request for a record that is not cached</a:t>
            </a:r>
          </a:p>
          <a:p>
            <a:r>
              <a:rPr lang="en-US" dirty="0" smtClean="0"/>
              <a:t>Then blasts server with spoofed responses with many </a:t>
            </a:r>
            <a:r>
              <a:rPr lang="en-US" dirty="0"/>
              <a:t>Transaction ID and Source </a:t>
            </a:r>
            <a:r>
              <a:rPr lang="en-US" dirty="0" smtClean="0"/>
              <a:t>Port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724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Flow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900"/>
            <a:ext cx="8229600" cy="4525963"/>
          </a:xfrm>
        </p:spPr>
        <p:txBody>
          <a:bodyPr/>
          <a:lstStyle/>
          <a:p>
            <a:r>
              <a:rPr lang="en-US" dirty="0" smtClean="0"/>
              <a:t>Keep flows with source or destination port 53 (TCP or UDP) and source or destination IP of the DNS server</a:t>
            </a:r>
          </a:p>
          <a:p>
            <a:endParaRPr lang="en-US" dirty="0"/>
          </a:p>
        </p:txBody>
      </p:sp>
      <p:pic>
        <p:nvPicPr>
          <p:cNvPr id="4" name="Picture 3" descr="Screen Shot 2013-10-27 at 3.52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45" y="3111165"/>
            <a:ext cx="8699500" cy="34544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19833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Flow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Layer 7 data</a:t>
            </a:r>
          </a:p>
          <a:p>
            <a:pPr lvl="1"/>
            <a:r>
              <a:rPr lang="en-US" dirty="0" smtClean="0"/>
              <a:t>Such as the DNS request</a:t>
            </a:r>
          </a:p>
          <a:p>
            <a:r>
              <a:rPr lang="en-US" dirty="0" smtClean="0"/>
              <a:t>Cannot pinpoint the domains being targeted</a:t>
            </a:r>
          </a:p>
          <a:p>
            <a:r>
              <a:rPr lang="en-US" dirty="0" smtClean="0"/>
              <a:t>Or the addresses being injected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76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Relevant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DNS requests are irrelevant</a:t>
            </a:r>
          </a:p>
          <a:p>
            <a:r>
              <a:rPr lang="en-US" dirty="0" smtClean="0"/>
              <a:t>Poisoning is performed by replies</a:t>
            </a:r>
          </a:p>
          <a:p>
            <a:r>
              <a:rPr lang="en-US" dirty="0" smtClean="0"/>
              <a:t>Data needed</a:t>
            </a:r>
          </a:p>
          <a:p>
            <a:pPr lvl="1"/>
            <a:r>
              <a:rPr lang="en-US" dirty="0" smtClean="0"/>
              <a:t>Source &amp; destination IP</a:t>
            </a:r>
          </a:p>
          <a:p>
            <a:pPr lvl="1"/>
            <a:r>
              <a:rPr lang="en-US" dirty="0" smtClean="0"/>
              <a:t>Domain name in the question section</a:t>
            </a:r>
          </a:p>
          <a:p>
            <a:pPr lvl="1"/>
            <a:r>
              <a:rPr lang="en-US" dirty="0" smtClean="0"/>
              <a:t>Answer, authority, and additional sections</a:t>
            </a:r>
          </a:p>
          <a:p>
            <a:pPr lvl="1"/>
            <a:r>
              <a:rPr lang="en-US" dirty="0" smtClean="0"/>
              <a:t>Transaction ID</a:t>
            </a:r>
          </a:p>
          <a:p>
            <a:pPr lvl="1"/>
            <a:r>
              <a:rPr lang="en-US" dirty="0" smtClean="0"/>
              <a:t>Timestamp</a:t>
            </a:r>
          </a:p>
          <a:p>
            <a:pPr lvl="1"/>
            <a:r>
              <a:rPr lang="en-US" dirty="0" smtClean="0"/>
              <a:t>Only include authoritative replies (AA set)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07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Resolve to a small number of IP addresses</a:t>
            </a:r>
          </a:p>
          <a:p>
            <a:r>
              <a:rPr lang="en-US" dirty="0" smtClean="0"/>
              <a:t>Change over hours or days</a:t>
            </a:r>
          </a:p>
          <a:p>
            <a:r>
              <a:rPr lang="en-US" dirty="0" smtClean="0"/>
              <a:t>IP addresses are not owned by the same autonomous system (AS)</a:t>
            </a:r>
          </a:p>
          <a:p>
            <a:r>
              <a:rPr lang="en-US" dirty="0" smtClean="0"/>
              <a:t>Typically they are botnet controllers, malware downloads, or file drop sites</a:t>
            </a:r>
          </a:p>
          <a:p>
            <a:r>
              <a:rPr lang="en-US" dirty="0" smtClean="0"/>
              <a:t>Could be an innocent software bug, or a security research site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15443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Transient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 DNS traffic with</a:t>
            </a:r>
          </a:p>
          <a:p>
            <a:pPr lvl="1"/>
            <a:r>
              <a:rPr lang="en-US" dirty="0" smtClean="0"/>
              <a:t>Small TTLs</a:t>
            </a:r>
          </a:p>
          <a:p>
            <a:pPr lvl="1"/>
            <a:r>
              <a:rPr lang="en-US" dirty="0" smtClean="0"/>
              <a:t>Collect at peering links to other AS networks</a:t>
            </a:r>
          </a:p>
          <a:p>
            <a:r>
              <a:rPr lang="en-US" dirty="0" smtClean="0"/>
              <a:t>Record</a:t>
            </a:r>
          </a:p>
          <a:p>
            <a:pPr lvl="1"/>
            <a:r>
              <a:rPr lang="en-US" dirty="0" smtClean="0"/>
              <a:t>Domain that was queried</a:t>
            </a:r>
          </a:p>
          <a:p>
            <a:pPr lvl="1"/>
            <a:r>
              <a:rPr lang="en-US" dirty="0" smtClean="0"/>
              <a:t>Answer given</a:t>
            </a:r>
          </a:p>
          <a:p>
            <a:pPr lvl="1"/>
            <a:r>
              <a:rPr lang="en-US" dirty="0" smtClean="0"/>
              <a:t>Timestamp</a:t>
            </a:r>
          </a:p>
          <a:p>
            <a:pPr lvl="1"/>
            <a:r>
              <a:rPr lang="en-US" dirty="0" smtClean="0"/>
              <a:t>Exclude client IP address for privacy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63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Round-Robin 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there's more than one A record	</a:t>
            </a:r>
          </a:p>
          <a:p>
            <a:pPr lvl="1"/>
            <a:r>
              <a:rPr lang="en-US" dirty="0" smtClean="0"/>
              <a:t>The order changes for each request</a:t>
            </a:r>
          </a:p>
          <a:p>
            <a:pPr lvl="2"/>
            <a:r>
              <a:rPr lang="en-US" dirty="0" smtClean="0"/>
              <a:t>Link Ch 4b</a:t>
            </a:r>
          </a:p>
          <a:p>
            <a:r>
              <a:rPr lang="en-US" dirty="0" smtClean="0"/>
              <a:t>This is the default for most DNS servers</a:t>
            </a:r>
          </a:p>
          <a:p>
            <a:r>
              <a:rPr lang="en-US" dirty="0" smtClean="0"/>
              <a:t>Demo:</a:t>
            </a:r>
          </a:p>
          <a:p>
            <a:pPr lvl="1"/>
            <a:r>
              <a:rPr lang="en-US" dirty="0" smtClean="0"/>
              <a:t>dig a google.com</a:t>
            </a:r>
          </a:p>
          <a:p>
            <a:pPr lvl="1"/>
            <a:r>
              <a:rPr lang="en-US" dirty="0" smtClean="0"/>
              <a:t>Repeat a few times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967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Fluxing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TTLs set to a few seconds</a:t>
            </a:r>
          </a:p>
          <a:p>
            <a:r>
              <a:rPr lang="en-US" dirty="0" smtClean="0"/>
              <a:t>IP changes rapidly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85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Log data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2634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from Conficker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latin typeface="Arial"/>
                <a:cs typeface="Arial"/>
              </a:rPr>
              <a:t>Answer at time 0</a:t>
            </a:r>
            <a:endParaRPr lang="pl-PL" dirty="0">
              <a:latin typeface="Arial"/>
              <a:cs typeface="Arial"/>
            </a:endParaRPr>
          </a:p>
          <a:p>
            <a:r>
              <a:rPr lang="pl-PL" sz="2100" dirty="0">
                <a:latin typeface="Courier"/>
                <a:cs typeface="Courier"/>
              </a:rPr>
              <a:t>www.refaourma.info. 60  IN  A  65.54.40.75 </a:t>
            </a:r>
          </a:p>
          <a:p>
            <a:r>
              <a:rPr lang="pl-PL" sz="2100" dirty="0">
                <a:latin typeface="Courier"/>
                <a:cs typeface="Courier"/>
              </a:rPr>
              <a:t>www.refaourma.info. 60  IN  A  </a:t>
            </a:r>
            <a:r>
              <a:rPr lang="pl-PL" sz="2100" dirty="0" smtClean="0">
                <a:latin typeface="Courier"/>
                <a:cs typeface="Courier"/>
              </a:rPr>
              <a:t>65.118.223.203</a:t>
            </a: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60  IN  A  65.130.228.46</a:t>
            </a:r>
          </a:p>
          <a:p>
            <a:pPr marL="0" indent="0">
              <a:buNone/>
            </a:pPr>
            <a:r>
              <a:rPr lang="pl-PL" dirty="0" smtClean="0">
                <a:latin typeface="Arial"/>
                <a:cs typeface="Arial"/>
              </a:rPr>
              <a:t>Answer 28 sec. later</a:t>
            </a:r>
            <a:endParaRPr lang="pl-PL" dirty="0">
              <a:latin typeface="Arial"/>
              <a:cs typeface="Arial"/>
            </a:endParaRPr>
          </a:p>
          <a:p>
            <a:pPr lvl="0"/>
            <a:r>
              <a:rPr lang="pl-PL" sz="2000" dirty="0">
                <a:solidFill>
                  <a:prstClr val="black"/>
                </a:solidFill>
                <a:latin typeface="Courier"/>
                <a:cs typeface="Courier"/>
              </a:rPr>
              <a:t>www.refaourma.info.  </a:t>
            </a:r>
            <a:r>
              <a:rPr lang="pl-PL" sz="2000" dirty="0" smtClean="0">
                <a:solidFill>
                  <a:prstClr val="black"/>
                </a:solidFill>
                <a:latin typeface="Courier"/>
                <a:cs typeface="Courier"/>
              </a:rPr>
              <a:t>32	IN		A	65.130.228.46</a:t>
            </a: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32	IN		A	65.54.40.75 </a:t>
            </a: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32	IN		A	65.118.223.203</a:t>
            </a:r>
            <a:endParaRPr lang="pl-PL" sz="2000" dirty="0">
              <a:latin typeface="Courier"/>
              <a:cs typeface="Courier"/>
            </a:endParaRPr>
          </a:p>
          <a:p>
            <a:endParaRPr lang="pl-PL" sz="2000" dirty="0">
              <a:latin typeface="Courier"/>
              <a:cs typeface="Courier"/>
            </a:endParaRPr>
          </a:p>
          <a:p>
            <a:endParaRPr lang="pl-PL" sz="2000" dirty="0">
              <a:latin typeface="Courier"/>
              <a:cs typeface="Courier"/>
            </a:endParaRPr>
          </a:p>
          <a:p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3151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from Conficker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latin typeface="Arial"/>
                <a:cs typeface="Arial"/>
              </a:rPr>
              <a:t>Answer at 56 sec.</a:t>
            </a:r>
            <a:endParaRPr lang="pl-PL" dirty="0">
              <a:latin typeface="Arial"/>
              <a:cs typeface="Arial"/>
            </a:endParaRP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4	IN  </a:t>
            </a:r>
            <a:r>
              <a:rPr lang="pl-PL" sz="2100" dirty="0">
                <a:latin typeface="Courier"/>
                <a:cs typeface="Courier"/>
              </a:rPr>
              <a:t>A  </a:t>
            </a:r>
            <a:r>
              <a:rPr lang="pl-PL" sz="2100" dirty="0" smtClean="0">
                <a:latin typeface="Courier"/>
                <a:cs typeface="Courier"/>
              </a:rPr>
              <a:t>65.118.223.203</a:t>
            </a: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4	IN  </a:t>
            </a:r>
            <a:r>
              <a:rPr lang="pl-PL" sz="2100" dirty="0">
                <a:latin typeface="Courier"/>
                <a:cs typeface="Courier"/>
              </a:rPr>
              <a:t>A  </a:t>
            </a:r>
            <a:r>
              <a:rPr lang="pl-PL" sz="2100" dirty="0" smtClean="0">
                <a:latin typeface="Courier"/>
                <a:cs typeface="Courier"/>
              </a:rPr>
              <a:t>65.130.228.46</a:t>
            </a:r>
          </a:p>
          <a:p>
            <a:r>
              <a:rPr lang="pl-PL" sz="2100" dirty="0">
                <a:latin typeface="Courier"/>
                <a:cs typeface="Courier"/>
              </a:rPr>
              <a:t>www.refaourma.info. 4	IN  A  65.54.40.75 </a:t>
            </a:r>
          </a:p>
          <a:p>
            <a:pPr marL="0" indent="0">
              <a:buNone/>
            </a:pPr>
            <a:r>
              <a:rPr lang="pl-PL" dirty="0" smtClean="0">
                <a:latin typeface="Arial"/>
                <a:cs typeface="Arial"/>
              </a:rPr>
              <a:t>Answer at 83 sec.</a:t>
            </a:r>
          </a:p>
          <a:p>
            <a:pPr lvl="0"/>
            <a:r>
              <a:rPr lang="pl-PL" sz="2000" dirty="0" smtClean="0">
                <a:solidFill>
                  <a:prstClr val="black"/>
                </a:solidFill>
                <a:latin typeface="Courier"/>
                <a:cs typeface="Courier"/>
              </a:rPr>
              <a:t>www.refaourma.info</a:t>
            </a:r>
            <a:r>
              <a:rPr lang="pl-PL" sz="2000" dirty="0">
                <a:solidFill>
                  <a:prstClr val="black"/>
                </a:solidFill>
                <a:latin typeface="Courier"/>
                <a:cs typeface="Courier"/>
              </a:rPr>
              <a:t>.  </a:t>
            </a:r>
            <a:r>
              <a:rPr lang="pl-PL" sz="2000" dirty="0" smtClean="0">
                <a:solidFill>
                  <a:prstClr val="black"/>
                </a:solidFill>
                <a:latin typeface="Courier"/>
                <a:cs typeface="Courier"/>
              </a:rPr>
              <a:t>32	IN		A</a:t>
            </a:r>
            <a:r>
              <a:rPr lang="pl-PL" sz="20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pl-PL" sz="2000" dirty="0" smtClean="0">
                <a:solidFill>
                  <a:prstClr val="black"/>
                </a:solidFill>
                <a:latin typeface="Courier"/>
                <a:cs typeface="Courier"/>
              </a:rPr>
              <a:t>209.17.184.203</a:t>
            </a:r>
          </a:p>
          <a:p>
            <a:pPr lvl="0"/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32	IN		A</a:t>
            </a:r>
            <a:r>
              <a:rPr lang="pl-PL" sz="2100" dirty="0">
                <a:latin typeface="Courier"/>
                <a:cs typeface="Courier"/>
              </a:rPr>
              <a:t>	209.228.250.75 </a:t>
            </a:r>
            <a:endParaRPr lang="pl-PL" sz="2100" dirty="0" smtClean="0">
              <a:latin typeface="Courier"/>
              <a:cs typeface="Courier"/>
            </a:endParaRPr>
          </a:p>
          <a:p>
            <a:r>
              <a:rPr lang="pl-PL" sz="2100" dirty="0" smtClean="0">
                <a:latin typeface="Courier"/>
                <a:cs typeface="Courier"/>
              </a:rPr>
              <a:t>www.refaourma.info</a:t>
            </a:r>
            <a:r>
              <a:rPr lang="pl-PL" sz="2100" dirty="0">
                <a:latin typeface="Courier"/>
                <a:cs typeface="Courier"/>
              </a:rPr>
              <a:t>. </a:t>
            </a:r>
            <a:r>
              <a:rPr lang="pl-PL" sz="2100" dirty="0" smtClean="0">
                <a:latin typeface="Courier"/>
                <a:cs typeface="Courier"/>
              </a:rPr>
              <a:t>32	IN		A</a:t>
            </a:r>
            <a:r>
              <a:rPr lang="pl-PL" sz="2100" dirty="0">
                <a:latin typeface="Courier"/>
                <a:cs typeface="Courier"/>
              </a:rPr>
              <a:t>	</a:t>
            </a:r>
            <a:r>
              <a:rPr lang="pl-PL" sz="2100" dirty="0" smtClean="0">
                <a:latin typeface="Courier"/>
                <a:cs typeface="Courier"/>
              </a:rPr>
              <a:t>209.229.142.35</a:t>
            </a:r>
          </a:p>
          <a:p>
            <a:pPr marL="0" indent="0">
              <a:buNone/>
            </a:pPr>
            <a:endParaRPr lang="pl-PL" sz="2100" dirty="0" smtClean="0">
              <a:latin typeface="Courier"/>
              <a:cs typeface="Courier"/>
            </a:endParaRPr>
          </a:p>
          <a:p>
            <a:r>
              <a:rPr lang="pl-PL" sz="2800" dirty="0" smtClean="0">
                <a:latin typeface="Arial"/>
                <a:cs typeface="Arial"/>
              </a:rPr>
              <a:t>When cache expires, IP addresses are all new</a:t>
            </a:r>
            <a:endParaRPr lang="pl-PL" sz="2800" dirty="0">
              <a:latin typeface="Arial"/>
              <a:cs typeface="Arial"/>
            </a:endParaRPr>
          </a:p>
          <a:p>
            <a:endParaRPr lang="pl-PL" sz="2000" dirty="0">
              <a:latin typeface="Courier"/>
              <a:cs typeface="Courier"/>
            </a:endParaRPr>
          </a:p>
          <a:p>
            <a:endParaRPr lang="pl-PL" sz="2000" dirty="0">
              <a:latin typeface="Courier"/>
              <a:cs typeface="Courier"/>
            </a:endParaRPr>
          </a:p>
          <a:p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908607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Fast-Flux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0-27 at 4.20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90" y="2316158"/>
            <a:ext cx="7442351" cy="318749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5976336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Phantom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 a domain</a:t>
            </a:r>
          </a:p>
          <a:p>
            <a:r>
              <a:rPr lang="en-US" dirty="0" smtClean="0"/>
              <a:t>Use it for only a few hours or days</a:t>
            </a:r>
          </a:p>
          <a:p>
            <a:r>
              <a:rPr lang="en-US" dirty="0" smtClean="0"/>
              <a:t>Defends malware against </a:t>
            </a:r>
            <a:r>
              <a:rPr lang="en-US" i="1" dirty="0" smtClean="0"/>
              <a:t>sinkholing</a:t>
            </a:r>
          </a:p>
          <a:p>
            <a:pPr lvl="1"/>
            <a:r>
              <a:rPr lang="en-US" dirty="0" smtClean="0"/>
              <a:t>Resolving to an address that offers no service</a:t>
            </a:r>
          </a:p>
          <a:p>
            <a:r>
              <a:rPr lang="en-US" dirty="0" smtClean="0"/>
              <a:t>Works best with domain registrars who offer a free trial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850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Phantom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domains that have been active recently</a:t>
            </a:r>
          </a:p>
          <a:p>
            <a:r>
              <a:rPr lang="en-US" dirty="0" smtClean="0"/>
              <a:t>Find current addresses</a:t>
            </a:r>
          </a:p>
          <a:p>
            <a:r>
              <a:rPr lang="en-US" dirty="0" smtClean="0"/>
              <a:t>Find domains with no matching historical IP addresses</a:t>
            </a:r>
          </a:p>
          <a:p>
            <a:r>
              <a:rPr lang="en-US" dirty="0" smtClean="0"/>
              <a:t>Find records with very different IP addresses for the same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507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Corrupted Local DNS Server Settings</a:t>
            </a:r>
            <a:br>
              <a:rPr lang="en-US" dirty="0" smtClean="0"/>
            </a:br>
            <a:r>
              <a:rPr lang="en-US" dirty="0" smtClean="0"/>
              <a:t>(DNS Changer)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1375"/>
            <a:ext cx="8229600" cy="4014788"/>
          </a:xfrm>
        </p:spPr>
        <p:txBody>
          <a:bodyPr/>
          <a:lstStyle/>
          <a:p>
            <a:r>
              <a:rPr lang="en-US" dirty="0" smtClean="0"/>
              <a:t>Redirect victims to evil DNS server</a:t>
            </a:r>
          </a:p>
          <a:p>
            <a:r>
              <a:rPr lang="en-US" dirty="0" smtClean="0"/>
              <a:t>Most resolutions are correct</a:t>
            </a:r>
          </a:p>
          <a:p>
            <a:r>
              <a:rPr lang="en-US" dirty="0" smtClean="0"/>
              <a:t>Some lead to fake websites</a:t>
            </a:r>
          </a:p>
          <a:p>
            <a:pPr lvl="1"/>
            <a:r>
              <a:rPr lang="en-US" dirty="0" smtClean="0"/>
              <a:t>Such as banking sites, antivirus sites, etc.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29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DNS Changers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7425"/>
          </a:xfrm>
        </p:spPr>
        <p:txBody>
          <a:bodyPr>
            <a:normAutofit/>
          </a:bodyPr>
          <a:lstStyle/>
          <a:p>
            <a:r>
              <a:rPr lang="en-US" dirty="0" smtClean="0"/>
              <a:t>Recursive DNS requests to suspicious remote addresses</a:t>
            </a:r>
          </a:p>
          <a:p>
            <a:pPr lvl="1"/>
            <a:r>
              <a:rPr lang="en-US" dirty="0" smtClean="0"/>
              <a:t> Not in ISP's address range</a:t>
            </a:r>
          </a:p>
          <a:p>
            <a:pPr lvl="1"/>
            <a:r>
              <a:rPr lang="en-US" dirty="0" smtClean="0"/>
              <a:t>Not a known public DNS server</a:t>
            </a:r>
          </a:p>
          <a:p>
            <a:pPr lvl="1"/>
            <a:r>
              <a:rPr lang="en-US" dirty="0" smtClean="0"/>
              <a:t>Are in an IP address blacklist</a:t>
            </a:r>
          </a:p>
          <a:p>
            <a:pPr lvl="1"/>
            <a:r>
              <a:rPr lang="en-US" dirty="0" smtClean="0"/>
              <a:t>Associated with transient, fast-flux, phantom, sinkholed or blacklisted domain</a:t>
            </a:r>
          </a:p>
          <a:p>
            <a:pPr lvl="1"/>
            <a:r>
              <a:rPr lang="en-US" dirty="0" smtClean="0"/>
              <a:t>Located more than 1000 miles away</a:t>
            </a:r>
          </a:p>
          <a:p>
            <a:pPr lvl="1"/>
            <a:r>
              <a:rPr lang="en-US" dirty="0" smtClean="0"/>
              <a:t>Have no forward DNS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40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Firewalls allow port 53 through</a:t>
            </a:r>
          </a:p>
          <a:p>
            <a:r>
              <a:rPr lang="en-US" dirty="0" smtClean="0"/>
              <a:t>Malware can phone home via port 53</a:t>
            </a:r>
          </a:p>
          <a:p>
            <a:r>
              <a:rPr lang="en-US" dirty="0" smtClean="0"/>
              <a:t>Covert channels via DNS traffic</a:t>
            </a:r>
          </a:p>
          <a:p>
            <a:pPr lvl="1"/>
            <a:r>
              <a:rPr lang="en-US" dirty="0" smtClean="0"/>
              <a:t>Even embedded in fields of legitimate-looking DNS packets, such as DNSSEC keys or signatures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750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UDP Request packets (&gt;300bytes)</a:t>
            </a:r>
          </a:p>
          <a:p>
            <a:endParaRPr lang="en-US" dirty="0"/>
          </a:p>
        </p:txBody>
      </p:sp>
      <p:pic>
        <p:nvPicPr>
          <p:cNvPr id="4" name="Picture 3" descr="Screen Shot 2013-10-27 at 4.41.1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233" y="2604819"/>
            <a:ext cx="5499100" cy="364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4773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Attacks against the DNS server</a:t>
            </a:r>
          </a:p>
          <a:p>
            <a:pPr lvl="1"/>
            <a:r>
              <a:rPr lang="en-US" dirty="0" smtClean="0"/>
              <a:t>TCP or UDP flood</a:t>
            </a:r>
          </a:p>
          <a:p>
            <a:pPr lvl="1"/>
            <a:r>
              <a:rPr lang="en-US" dirty="0" smtClean="0"/>
              <a:t>SYN flood</a:t>
            </a:r>
          </a:p>
          <a:p>
            <a:pPr lvl="1"/>
            <a:r>
              <a:rPr lang="en-US" dirty="0" smtClean="0"/>
              <a:t>Spoofed source addresses or botnets</a:t>
            </a:r>
          </a:p>
        </p:txBody>
      </p:sp>
    </p:spTree>
    <p:extLst>
      <p:ext uri="{BB962C8B-B14F-4D97-AF65-F5344CB8AC3E}">
        <p14:creationId xmlns:p14="http://schemas.microsoft.com/office/powerpoint/2010/main" val="425543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Log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 errors in queries</a:t>
            </a:r>
          </a:p>
          <a:p>
            <a:r>
              <a:rPr lang="en-US" dirty="0" smtClean="0"/>
              <a:t>Lame delegations</a:t>
            </a:r>
          </a:p>
          <a:p>
            <a:pPr lvl="1"/>
            <a:r>
              <a:rPr lang="en-US" dirty="0" smtClean="0"/>
              <a:t>Referral from a parent zone to an invalid name server for the child zone</a:t>
            </a:r>
          </a:p>
          <a:p>
            <a:r>
              <a:rPr lang="en-US" dirty="0" smtClean="0"/>
              <a:t>Queries for nonexistent domains</a:t>
            </a:r>
          </a:p>
        </p:txBody>
      </p:sp>
    </p:spTree>
    <p:extLst>
      <p:ext uri="{BB962C8B-B14F-4D97-AF65-F5344CB8AC3E}">
        <p14:creationId xmlns:p14="http://schemas.microsoft.com/office/powerpoint/2010/main" val="2725753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Attack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for these to be different from baseline</a:t>
            </a:r>
          </a:p>
          <a:p>
            <a:pPr lvl="1"/>
            <a:r>
              <a:rPr lang="en-US" dirty="0" smtClean="0"/>
              <a:t>Incoming bits/sec and outgoing bits/sec</a:t>
            </a:r>
          </a:p>
          <a:p>
            <a:pPr lvl="2"/>
            <a:r>
              <a:rPr lang="en-US" dirty="0" smtClean="0"/>
              <a:t>Imbalance indicates an attack</a:t>
            </a:r>
          </a:p>
          <a:p>
            <a:pPr lvl="1"/>
            <a:r>
              <a:rPr lang="en-US" dirty="0" smtClean="0"/>
              <a:t>DNS requests/sec (TCP and UDP)</a:t>
            </a:r>
          </a:p>
          <a:p>
            <a:pPr lvl="1"/>
            <a:r>
              <a:rPr lang="en-US" dirty="0" smtClean="0"/>
              <a:t>TCP SYN/sec</a:t>
            </a:r>
          </a:p>
          <a:p>
            <a:pPr lvl="1"/>
            <a:r>
              <a:rPr lang="en-US" dirty="0" smtClean="0"/>
              <a:t>Incoming TCP and UDP packets/sec</a:t>
            </a:r>
          </a:p>
          <a:p>
            <a:pPr lvl="1"/>
            <a:r>
              <a:rPr lang="en-US" dirty="0" smtClean="0"/>
              <a:t>ICMP incoming and outgoing packets/sec and bits/sec</a:t>
            </a:r>
          </a:p>
        </p:txBody>
      </p:sp>
    </p:spTree>
    <p:extLst>
      <p:ext uri="{BB962C8B-B14F-4D97-AF65-F5344CB8AC3E}">
        <p14:creationId xmlns:p14="http://schemas.microsoft.com/office/powerpoint/2010/main" val="2607398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BIND's Logging in </a:t>
            </a:r>
            <a:r>
              <a:rPr lang="en-US" i="1" dirty="0" smtClean="0"/>
              <a:t>named.conf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0-27 at 11.11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7823200" cy="51689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901578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7455"/>
            <a:ext cx="8229600" cy="5680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Channel</a:t>
            </a:r>
          </a:p>
          <a:p>
            <a:pPr lvl="1"/>
            <a:r>
              <a:rPr lang="en-US" dirty="0" smtClean="0"/>
              <a:t>Defines output medium, such as files, syslog, stderr, or null to eliminate output</a:t>
            </a:r>
          </a:p>
          <a:p>
            <a:r>
              <a:rPr lang="en-US" dirty="0" smtClean="0"/>
              <a:t>Versions</a:t>
            </a:r>
          </a:p>
          <a:p>
            <a:pPr lvl="1"/>
            <a:r>
              <a:rPr lang="en-US" dirty="0" smtClean="0"/>
              <a:t>Max. number of files that can be used</a:t>
            </a:r>
          </a:p>
          <a:p>
            <a:pPr lvl="1"/>
            <a:r>
              <a:rPr lang="en-US" dirty="0" smtClean="0"/>
              <a:t>Files are rolled when "size" is reached</a:t>
            </a:r>
          </a:p>
          <a:p>
            <a:r>
              <a:rPr lang="en-US" dirty="0" smtClean="0"/>
              <a:t>Severity</a:t>
            </a:r>
          </a:p>
          <a:p>
            <a:pPr lvl="1"/>
            <a:r>
              <a:rPr lang="en-US" dirty="0" smtClean="0"/>
              <a:t>"critical" logs only critical events</a:t>
            </a:r>
          </a:p>
          <a:p>
            <a:pPr lvl="1"/>
            <a:r>
              <a:rPr lang="en-US" dirty="0" smtClean="0"/>
              <a:t>"info" stores much more</a:t>
            </a:r>
          </a:p>
          <a:p>
            <a:r>
              <a:rPr lang="en-US" dirty="0"/>
              <a:t>Print</a:t>
            </a:r>
          </a:p>
          <a:p>
            <a:pPr lvl="1"/>
            <a:r>
              <a:rPr lang="en-US" dirty="0" smtClean="0"/>
              <a:t>print-time, print-severity, print-category</a:t>
            </a:r>
          </a:p>
          <a:p>
            <a:pPr lvl="1"/>
            <a:r>
              <a:rPr lang="en-US" dirty="0" smtClean="0"/>
              <a:t>Controls what is printed (link Ch 4a)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6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70"/>
            <a:ext cx="8229600" cy="5079189"/>
          </a:xfrm>
        </p:spPr>
        <p:txBody>
          <a:bodyPr>
            <a:normAutofit/>
          </a:bodyPr>
          <a:lstStyle/>
          <a:p>
            <a:r>
              <a:rPr lang="en-US" dirty="0" smtClean="0"/>
              <a:t>queries</a:t>
            </a:r>
          </a:p>
          <a:p>
            <a:pPr lvl="1"/>
            <a:r>
              <a:rPr lang="en-US" dirty="0" smtClean="0"/>
              <a:t>Logs client IP &amp; port, question name, type and class of query</a:t>
            </a:r>
          </a:p>
          <a:p>
            <a:pPr lvl="1"/>
            <a:r>
              <a:rPr lang="en-US" dirty="0" smtClean="0"/>
              <a:t>Useful to record which hosts are querying for what domains</a:t>
            </a:r>
          </a:p>
          <a:p>
            <a:pPr lvl="1"/>
            <a:r>
              <a:rPr lang="en-US" dirty="0" smtClean="0"/>
              <a:t>+ indicates recursive query</a:t>
            </a:r>
          </a:p>
          <a:p>
            <a:pPr lvl="1"/>
            <a:r>
              <a:rPr lang="en-US" dirty="0" smtClean="0"/>
              <a:t>S </a:t>
            </a:r>
            <a:r>
              <a:rPr lang="en-US" dirty="0"/>
              <a:t>indicates </a:t>
            </a:r>
            <a:r>
              <a:rPr lang="en-US" dirty="0" smtClean="0"/>
              <a:t> signed query</a:t>
            </a:r>
          </a:p>
          <a:p>
            <a:pPr lvl="1"/>
            <a:r>
              <a:rPr lang="en-US" dirty="0" smtClean="0"/>
              <a:t>E indicates Extended DNS (EDNS)</a:t>
            </a:r>
            <a:endParaRPr lang="en-US" dirty="0"/>
          </a:p>
        </p:txBody>
      </p:sp>
      <p:pic>
        <p:nvPicPr>
          <p:cNvPr id="4" name="Picture 3" descr="Screen Shot 2013-10-27 at 11.22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57" y="5606513"/>
            <a:ext cx="6845300" cy="10033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574530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1402"/>
            <a:ext cx="8229600" cy="5495158"/>
          </a:xfrm>
        </p:spPr>
        <p:txBody>
          <a:bodyPr>
            <a:normAutofit/>
          </a:bodyPr>
          <a:lstStyle/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Requests that were denied</a:t>
            </a:r>
          </a:p>
          <a:p>
            <a:pPr lvl="1"/>
            <a:r>
              <a:rPr lang="en-US" dirty="0" smtClean="0"/>
              <a:t>Rejected by access control lists (ACLS) that define which hosts are allowed to send queries, zone transfers, etc.</a:t>
            </a:r>
          </a:p>
          <a:p>
            <a:pPr lvl="1"/>
            <a:r>
              <a:rPr lang="en-US" dirty="0" smtClean="0"/>
              <a:t>ACLs are set using these </a:t>
            </a:r>
            <a:r>
              <a:rPr lang="en-US" b="1" dirty="0" smtClean="0"/>
              <a:t>options</a:t>
            </a:r>
            <a:r>
              <a:rPr lang="en-US" dirty="0" smtClean="0"/>
              <a:t> statements</a:t>
            </a:r>
          </a:p>
          <a:p>
            <a:pPr lvl="2"/>
            <a:r>
              <a:rPr lang="en-US" dirty="0" smtClean="0"/>
              <a:t>allow-query</a:t>
            </a:r>
          </a:p>
          <a:p>
            <a:pPr lvl="2"/>
            <a:r>
              <a:rPr lang="en-US" dirty="0" smtClean="0"/>
              <a:t>allow-recursion</a:t>
            </a:r>
          </a:p>
          <a:p>
            <a:pPr lvl="2"/>
            <a:r>
              <a:rPr lang="en-US" dirty="0" smtClean="0"/>
              <a:t>allow-transfer</a:t>
            </a:r>
          </a:p>
          <a:p>
            <a:pPr lvl="1"/>
            <a:endParaRPr lang="en-US" dirty="0" smtClean="0"/>
          </a:p>
        </p:txBody>
      </p:sp>
      <p:pic>
        <p:nvPicPr>
          <p:cNvPr id="4" name="Picture 3" descr="Screen Shot 2013-10-27 at 11.26.3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274760"/>
            <a:ext cx="8246295" cy="77748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824482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21"/>
            <a:ext cx="8229600" cy="1143000"/>
          </a:xfrm>
        </p:spPr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70"/>
            <a:ext cx="8229600" cy="5079189"/>
          </a:xfrm>
        </p:spPr>
        <p:txBody>
          <a:bodyPr>
            <a:normAutofit/>
          </a:bodyPr>
          <a:lstStyle/>
          <a:p>
            <a:r>
              <a:rPr lang="en-US" dirty="0" smtClean="0"/>
              <a:t>update-security</a:t>
            </a:r>
          </a:p>
          <a:p>
            <a:pPr lvl="1"/>
            <a:r>
              <a:rPr lang="en-US" dirty="0" smtClean="0"/>
              <a:t>Denied requests to update DNS zone data dynamically, because of ACLs or policies</a:t>
            </a:r>
          </a:p>
          <a:p>
            <a:pPr lvl="1"/>
            <a:r>
              <a:rPr lang="en-US" dirty="0" smtClean="0"/>
              <a:t>ACLs and policies defined with </a:t>
            </a:r>
          </a:p>
          <a:p>
            <a:pPr lvl="2"/>
            <a:r>
              <a:rPr lang="en-US" b="1" dirty="0" smtClean="0"/>
              <a:t>allow-update</a:t>
            </a:r>
          </a:p>
          <a:p>
            <a:pPr lvl="2"/>
            <a:r>
              <a:rPr lang="en-US" b="1" dirty="0" smtClean="0"/>
              <a:t>allow-update-forwarding</a:t>
            </a:r>
          </a:p>
          <a:p>
            <a:pPr lvl="2"/>
            <a:r>
              <a:rPr lang="en-US" b="1" dirty="0" smtClean="0"/>
              <a:t>update-policy</a:t>
            </a:r>
          </a:p>
          <a:p>
            <a:pPr lvl="1"/>
            <a:r>
              <a:rPr lang="en-US" dirty="0" smtClean="0"/>
              <a:t>BIND tool "nsupdate" generates dynamic updates</a:t>
            </a:r>
          </a:p>
        </p:txBody>
      </p:sp>
      <p:pic>
        <p:nvPicPr>
          <p:cNvPr id="4" name="Picture 3" descr="Screen Shot 2013-10-27 at 11.30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38" y="5446060"/>
            <a:ext cx="7772400" cy="7112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143454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1083</Words>
  <Application>Microsoft Macintosh PowerPoint</Application>
  <PresentationFormat>On-screen Show (4:3)</PresentationFormat>
  <Paragraphs>214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Ch 4: Monitoring and Detecting Security Breaches</vt:lpstr>
      <vt:lpstr>Monitoring</vt:lpstr>
      <vt:lpstr>Log data</vt:lpstr>
      <vt:lpstr>Types of Log Data</vt:lpstr>
      <vt:lpstr>BIND's Logging in named.conf</vt:lpstr>
      <vt:lpstr>Clauses</vt:lpstr>
      <vt:lpstr>Categories</vt:lpstr>
      <vt:lpstr>Categories</vt:lpstr>
      <vt:lpstr>Categories</vt:lpstr>
      <vt:lpstr>Categories</vt:lpstr>
      <vt:lpstr>DNSSEC Example</vt:lpstr>
      <vt:lpstr>Categories</vt:lpstr>
      <vt:lpstr>Packet data</vt:lpstr>
      <vt:lpstr>SPAN Port</vt:lpstr>
      <vt:lpstr>Network flow data</vt:lpstr>
      <vt:lpstr>Flow Data</vt:lpstr>
      <vt:lpstr>Packet Grouping</vt:lpstr>
      <vt:lpstr>Flow Records</vt:lpstr>
      <vt:lpstr>Application level metadata</vt:lpstr>
      <vt:lpstr>Metadata</vt:lpstr>
      <vt:lpstr>Detection</vt:lpstr>
      <vt:lpstr>Cache Poisoning Attack Detection</vt:lpstr>
      <vt:lpstr>Flow Records</vt:lpstr>
      <vt:lpstr>Limitations of Flow Records</vt:lpstr>
      <vt:lpstr>Selecting Relevant Data</vt:lpstr>
      <vt:lpstr>Transient Domains</vt:lpstr>
      <vt:lpstr>Identifying Transient Domains</vt:lpstr>
      <vt:lpstr>Round-Robin DNS</vt:lpstr>
      <vt:lpstr>Fast Fluxing Domains</vt:lpstr>
      <vt:lpstr>Example from Conficker</vt:lpstr>
      <vt:lpstr>Example from Conficker</vt:lpstr>
      <vt:lpstr>Detecting Fast-Flux Domains</vt:lpstr>
      <vt:lpstr>Phantom Domains</vt:lpstr>
      <vt:lpstr>Detecting Phantom Domains</vt:lpstr>
      <vt:lpstr>Corrupted Local DNS Server Settings (DNS Changer)</vt:lpstr>
      <vt:lpstr>Detecting DNS Changers</vt:lpstr>
      <vt:lpstr>Tunneling</vt:lpstr>
      <vt:lpstr>Detecting Tunneling</vt:lpstr>
      <vt:lpstr>DoS Attacks</vt:lpstr>
      <vt:lpstr>DoS Attack Detection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 Security</dc:title>
  <dc:creator>Sam Bowne</dc:creator>
  <cp:lastModifiedBy>Sam Bowne</cp:lastModifiedBy>
  <cp:revision>140</cp:revision>
  <dcterms:created xsi:type="dcterms:W3CDTF">2013-08-26T22:03:34Z</dcterms:created>
  <dcterms:modified xsi:type="dcterms:W3CDTF">2015-02-25T00:58:00Z</dcterms:modified>
</cp:coreProperties>
</file>