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56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4" r:id="rId27"/>
    <p:sldId id="285" r:id="rId28"/>
    <p:sldId id="286" r:id="rId29"/>
    <p:sldId id="287" r:id="rId30"/>
    <p:sldId id="289" r:id="rId31"/>
    <p:sldId id="281" r:id="rId32"/>
    <p:sldId id="288" r:id="rId33"/>
    <p:sldId id="282" r:id="rId34"/>
    <p:sldId id="290" r:id="rId35"/>
    <p:sldId id="291" r:id="rId36"/>
    <p:sldId id="283" r:id="rId37"/>
    <p:sldId id="277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F90B"/>
    <a:srgbClr val="98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9168" autoAdjust="0"/>
  </p:normalViewPr>
  <p:slideViewPr>
    <p:cSldViewPr snapToGrid="0" snapToObjects="1">
      <p:cViewPr varScale="1">
        <p:scale>
          <a:sx n="83" d="100"/>
          <a:sy n="83" d="100"/>
        </p:scale>
        <p:origin x="-112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3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1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9D6-988B-2A4B-ADAB-4CA8EBB9DA46}" type="datetimeFigureOut">
              <a:rPr lang="en-US" smtClean="0"/>
              <a:t>11/18/13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10.5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1" y="1600200"/>
            <a:ext cx="6180978" cy="4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UltraDNS</a:t>
            </a:r>
            <a:r>
              <a:rPr lang="en-US" dirty="0" smtClean="0"/>
              <a:t> DNS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04060"/>
            <a:ext cx="8229600" cy="673532"/>
          </a:xfrm>
        </p:spPr>
        <p:txBody>
          <a:bodyPr>
            <a:normAutofit/>
          </a:bodyPr>
          <a:lstStyle/>
          <a:p>
            <a:r>
              <a:rPr lang="en-US" dirty="0" smtClean="0"/>
              <a:t>Link Ch 5a</a:t>
            </a:r>
            <a:endParaRPr lang="en-US" dirty="0"/>
          </a:p>
        </p:txBody>
      </p:sp>
      <p:pic>
        <p:nvPicPr>
          <p:cNvPr id="4" name="Picture 3" descr="Screen Shot 2013-11-18 at 9.3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617"/>
            <a:ext cx="8229600" cy="448800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8727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Whatever you use, keep it updated</a:t>
            </a:r>
          </a:p>
          <a:p>
            <a:r>
              <a:rPr lang="en-US" dirty="0" smtClean="0"/>
              <a:t>Bind</a:t>
            </a:r>
          </a:p>
          <a:p>
            <a:pPr lvl="1"/>
            <a:r>
              <a:rPr lang="en-US" dirty="0" smtClean="0"/>
              <a:t>The standard</a:t>
            </a:r>
          </a:p>
          <a:p>
            <a:r>
              <a:rPr lang="en-US" dirty="0" err="1" smtClean="0"/>
              <a:t>djbdns</a:t>
            </a:r>
            <a:endParaRPr lang="en-US" dirty="0" smtClean="0"/>
          </a:p>
          <a:p>
            <a:pPr lvl="1"/>
            <a:r>
              <a:rPr lang="en-US" dirty="0" smtClean="0"/>
              <a:t>Intended to be more secure than bind, but no longer centrally maintained (links Ch 5b)</a:t>
            </a:r>
          </a:p>
          <a:p>
            <a:r>
              <a:rPr lang="en-US" dirty="0" smtClean="0"/>
              <a:t>There are many others (link Ch 5c)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Security Extensions</a:t>
            </a:r>
            <a:br>
              <a:rPr lang="en-US" dirty="0" smtClean="0"/>
            </a:br>
            <a:r>
              <a:rPr lang="en-US" dirty="0" smtClean="0"/>
              <a:t>DNSSEC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</a:t>
            </a:r>
            <a:r>
              <a:rPr lang="en-US" b="1" dirty="0" smtClean="0"/>
              <a:t>authenticity</a:t>
            </a:r>
            <a:r>
              <a:rPr lang="en-US" dirty="0" smtClean="0"/>
              <a:t> of data origin</a:t>
            </a:r>
          </a:p>
          <a:p>
            <a:r>
              <a:rPr lang="en-US" dirty="0" smtClean="0"/>
              <a:t>And </a:t>
            </a:r>
            <a:r>
              <a:rPr lang="en-US" b="1" dirty="0" smtClean="0"/>
              <a:t>integrity</a:t>
            </a:r>
            <a:r>
              <a:rPr lang="en-US" dirty="0" smtClean="0"/>
              <a:t> of data received by a resolver from an authoritative DNS server</a:t>
            </a:r>
          </a:p>
          <a:p>
            <a:r>
              <a:rPr lang="en-US" dirty="0" smtClean="0"/>
              <a:t>Done by signing Resource Record (RR) sets</a:t>
            </a:r>
          </a:p>
          <a:p>
            <a:pPr lvl="1"/>
            <a:r>
              <a:rPr lang="en-US" dirty="0" smtClean="0"/>
              <a:t>With a private key</a:t>
            </a:r>
          </a:p>
          <a:p>
            <a:pPr lvl="1"/>
            <a:r>
              <a:rPr lang="en-US" dirty="0" smtClean="0"/>
              <a:t>And including the signature (RRSIG) with the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0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Resolver can verify the RRSIG with the server's Public Key</a:t>
            </a:r>
          </a:p>
          <a:p>
            <a:pPr lvl="1"/>
            <a:r>
              <a:rPr lang="en-US" dirty="0" smtClean="0"/>
              <a:t>Published by the server in its zone file</a:t>
            </a:r>
          </a:p>
          <a:p>
            <a:pPr lvl="1"/>
            <a:r>
              <a:rPr lang="en-US" dirty="0" smtClean="0"/>
              <a:t>Vouched for by the parent zone</a:t>
            </a:r>
          </a:p>
          <a:p>
            <a:pPr lvl="1"/>
            <a:r>
              <a:rPr lang="en-US" dirty="0" smtClean="0"/>
              <a:t>Vouched for by its parent...</a:t>
            </a:r>
          </a:p>
          <a:p>
            <a:pPr lvl="1"/>
            <a:r>
              <a:rPr lang="en-US" dirty="0" smtClean="0"/>
              <a:t>Unbroken chain of trust up to the root zone</a:t>
            </a:r>
          </a:p>
          <a:p>
            <a:r>
              <a:rPr lang="en-US" dirty="0" smtClean="0"/>
              <a:t>Only works if all higher-level zones are 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Chain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702" y="5349769"/>
            <a:ext cx="7590097" cy="7763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4665" y="1905134"/>
            <a:ext cx="24627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Root </a:t>
            </a:r>
          </a:p>
          <a:p>
            <a:pPr algn="ctr"/>
            <a:r>
              <a:rPr lang="en-US" dirty="0" smtClean="0"/>
              <a:t>key self-signed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0582" y="3034987"/>
            <a:ext cx="1943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.org</a:t>
            </a:r>
          </a:p>
          <a:p>
            <a:pPr algn="ctr"/>
            <a:r>
              <a:rPr lang="en-US" dirty="0" smtClean="0"/>
              <a:t>key signed by root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0996" y="4130343"/>
            <a:ext cx="1943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ietf.org</a:t>
            </a:r>
          </a:p>
          <a:p>
            <a:pPr algn="ctr"/>
            <a:r>
              <a:rPr lang="en-US" dirty="0" smtClean="0"/>
              <a:t>key signed by .org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06051" y="2551465"/>
            <a:ext cx="1" cy="483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2221" y="3646821"/>
            <a:ext cx="1" cy="483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9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Chain of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88600"/>
            <a:ext cx="8229600" cy="699419"/>
          </a:xfrm>
        </p:spPr>
        <p:txBody>
          <a:bodyPr/>
          <a:lstStyle/>
          <a:p>
            <a:r>
              <a:rPr lang="en-US" dirty="0" smtClean="0"/>
              <a:t>Link Ch 5d</a:t>
            </a:r>
            <a:endParaRPr lang="en-US" dirty="0"/>
          </a:p>
        </p:txBody>
      </p:sp>
      <p:pic>
        <p:nvPicPr>
          <p:cNvPr id="4" name="Picture 3" descr="Screen Shot 2013-11-18 at 9.5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35" y="1913005"/>
            <a:ext cx="4711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Signed in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8248"/>
            <a:ext cx="8229600" cy="3027915"/>
          </a:xfrm>
        </p:spPr>
        <p:txBody>
          <a:bodyPr/>
          <a:lstStyle/>
          <a:p>
            <a:r>
              <a:rPr lang="en-US" dirty="0" smtClean="0"/>
              <a:t>Link Ch 5e</a:t>
            </a:r>
            <a:endParaRPr lang="en-US" dirty="0"/>
          </a:p>
        </p:txBody>
      </p:sp>
      <p:pic>
        <p:nvPicPr>
          <p:cNvPr id="4" name="Picture 3" descr="Screen Shot 2013-11-18 at 10.10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551800" cy="103916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2171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6330"/>
            <a:ext cx="8229600" cy="5454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 Ch 5f</a:t>
            </a:r>
            <a:endParaRPr lang="en-US" dirty="0"/>
          </a:p>
        </p:txBody>
      </p:sp>
      <p:pic>
        <p:nvPicPr>
          <p:cNvPr id="4" name="Picture 3" descr="Screen Shot 2013-11-18 at 10.12.3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"/>
          <a:stretch/>
        </p:blipFill>
        <p:spPr>
          <a:xfrm>
            <a:off x="882146" y="274638"/>
            <a:ext cx="7569200" cy="558791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9977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DNSSEC Validator</a:t>
            </a:r>
            <a:br>
              <a:rPr lang="en-US" dirty="0" smtClean="0"/>
            </a:br>
            <a:r>
              <a:rPr lang="en-US" dirty="0" smtClean="0"/>
              <a:t>Chrome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10.18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24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 </a:t>
            </a:r>
            <a:r>
              <a:rPr lang="en-US" dirty="0" smtClean="0"/>
              <a:t>5: Prevention, Protection and Mitigation of DNS Service Disruption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2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10.1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37" y="595872"/>
            <a:ext cx="6489700" cy="2387600"/>
          </a:xfrm>
          <a:prstGeom prst="rect">
            <a:avLst/>
          </a:prstGeom>
        </p:spPr>
      </p:pic>
      <p:pic>
        <p:nvPicPr>
          <p:cNvPr id="6" name="Picture 5" descr="Screen Shot 2013-11-18 at 10.20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37" y="3540855"/>
            <a:ext cx="6502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still changing</a:t>
            </a:r>
          </a:p>
          <a:p>
            <a:r>
              <a:rPr lang="en-US" dirty="0" smtClean="0"/>
              <a:t>Only secures record to resolver, not traffic from resolver to client</a:t>
            </a:r>
          </a:p>
          <a:p>
            <a:r>
              <a:rPr lang="en-US" dirty="0" smtClean="0"/>
              <a:t>Another reason to disallow external DNS servers like 8.8.8.8</a:t>
            </a:r>
          </a:p>
          <a:p>
            <a:pPr lvl="1"/>
            <a:r>
              <a:rPr lang="en-US" dirty="0" smtClean="0"/>
              <a:t>To keep all resolver traffic local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1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Signatures: TSIG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915"/>
            <a:ext cx="8229600" cy="47917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Maintains integrity of DNS messages between two severs</a:t>
            </a:r>
          </a:p>
          <a:p>
            <a:r>
              <a:rPr lang="en-US" dirty="0" smtClean="0"/>
              <a:t>Cryptographically signs messages with TSIG</a:t>
            </a:r>
          </a:p>
          <a:p>
            <a:pPr lvl="1"/>
            <a:r>
              <a:rPr lang="en-US" dirty="0" smtClean="0"/>
              <a:t>Calculates a Message Authentication Code </a:t>
            </a:r>
          </a:p>
          <a:p>
            <a:pPr lvl="1"/>
            <a:r>
              <a:rPr lang="en-US" dirty="0" smtClean="0"/>
              <a:t>Encrypts it with a secret key</a:t>
            </a:r>
          </a:p>
          <a:p>
            <a:pPr lvl="1"/>
            <a:r>
              <a:rPr lang="en-US" dirty="0" smtClean="0"/>
              <a:t>Key shared by the two end-nodes</a:t>
            </a:r>
          </a:p>
          <a:p>
            <a:pPr lvl="1"/>
            <a:r>
              <a:rPr lang="en-US" dirty="0" smtClean="0"/>
              <a:t>Includes the time, to prevent replay attacks</a:t>
            </a:r>
          </a:p>
          <a:p>
            <a:pPr lvl="1"/>
            <a:r>
              <a:rPr lang="en-US" dirty="0" smtClean="0"/>
              <a:t>TSIG expires after the "time fudge factor"</a:t>
            </a:r>
          </a:p>
          <a:p>
            <a:r>
              <a:rPr lang="en-US" dirty="0" smtClean="0"/>
              <a:t>You must generate secret key and securely transmit it to the other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3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Signatures: SIG(0)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915"/>
            <a:ext cx="8229600" cy="4791700"/>
          </a:xfrm>
        </p:spPr>
        <p:txBody>
          <a:bodyPr>
            <a:normAutofit/>
          </a:bodyPr>
          <a:lstStyle/>
          <a:p>
            <a:r>
              <a:rPr lang="en-US" dirty="0" smtClean="0"/>
              <a:t>Alternative signature method using public key cryptography</a:t>
            </a:r>
          </a:p>
          <a:p>
            <a:r>
              <a:rPr lang="en-US" dirty="0" smtClean="0"/>
              <a:t>Public key stored in a KEY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3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Keys (TKEY)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a shared secret using</a:t>
            </a:r>
          </a:p>
          <a:p>
            <a:pPr lvl="1"/>
            <a:r>
              <a:rPr lang="en-US" dirty="0" err="1" smtClean="0"/>
              <a:t>Diffie</a:t>
            </a:r>
            <a:r>
              <a:rPr lang="en-US" dirty="0" smtClean="0"/>
              <a:t>-Hellman key exchange, or</a:t>
            </a:r>
          </a:p>
          <a:p>
            <a:pPr lvl="1"/>
            <a:r>
              <a:rPr lang="en-US" dirty="0" smtClean="0"/>
              <a:t>General Security Service API (based on Kerberos)</a:t>
            </a:r>
          </a:p>
          <a:p>
            <a:r>
              <a:rPr lang="en-US" dirty="0" smtClean="0"/>
              <a:t>TKEY record contains the keying material required</a:t>
            </a:r>
          </a:p>
          <a:p>
            <a:r>
              <a:rPr lang="en-US" dirty="0" smtClean="0"/>
              <a:t>Vulnerable to man-in-the-middle attacks</a:t>
            </a:r>
          </a:p>
          <a:p>
            <a:pPr lvl="1"/>
            <a:r>
              <a:rPr lang="en-US" dirty="0" smtClean="0"/>
              <a:t>Should be secured with SIG(0) (shared secret)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6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root servers use Bind</a:t>
            </a:r>
          </a:p>
          <a:p>
            <a:r>
              <a:rPr lang="en-US" dirty="0" smtClean="0"/>
              <a:t>K and H servers use NSD from </a:t>
            </a:r>
            <a:r>
              <a:rPr lang="en-US" dirty="0" err="1" smtClean="0"/>
              <a:t>NLnetlabs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41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Master-Slave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79486" cy="4525963"/>
          </a:xfrm>
        </p:spPr>
        <p:txBody>
          <a:bodyPr/>
          <a:lstStyle/>
          <a:p>
            <a:r>
              <a:rPr lang="en-US" dirty="0" smtClean="0"/>
              <a:t>Changes are made at the master</a:t>
            </a:r>
          </a:p>
          <a:p>
            <a:r>
              <a:rPr lang="en-US" dirty="0" smtClean="0"/>
              <a:t>Replicate to the slaves</a:t>
            </a:r>
          </a:p>
          <a:p>
            <a:r>
              <a:rPr lang="en-US" dirty="0" smtClean="0"/>
              <a:t>Slaves can be masters of lower-level slaves</a:t>
            </a:r>
            <a:endParaRPr lang="en-US" dirty="0"/>
          </a:p>
        </p:txBody>
      </p:sp>
      <p:pic>
        <p:nvPicPr>
          <p:cNvPr id="4" name="Picture 3" descr="Screen Shot 2013-11-18 at 10.4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099405"/>
            <a:ext cx="4381500" cy="2882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5775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a Slave Server in Bind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1780"/>
            <a:ext cx="8229600" cy="23543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11-18 at 10.45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7" y="1845827"/>
            <a:ext cx="6629400" cy="1727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95395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512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many slave servers is good for fault-tolerance</a:t>
            </a:r>
          </a:p>
          <a:p>
            <a:pPr lvl="1"/>
            <a:r>
              <a:rPr lang="en-US" dirty="0" smtClean="0"/>
              <a:t>But they all need to be listed as authoritative servers in DNS responses</a:t>
            </a:r>
          </a:p>
          <a:p>
            <a:pPr lvl="1"/>
            <a:r>
              <a:rPr lang="en-US" dirty="0" smtClean="0"/>
              <a:t>Limited to 512 bytes in legacy systems</a:t>
            </a:r>
          </a:p>
          <a:p>
            <a:r>
              <a:rPr lang="en-US" dirty="0" smtClean="0"/>
              <a:t>Failover via multiple NS records is slow</a:t>
            </a:r>
          </a:p>
          <a:p>
            <a:pPr lvl="1"/>
            <a:r>
              <a:rPr lang="en-US" dirty="0" smtClean="0"/>
              <a:t>Requires several seconds for timeout of a bad ser</a:t>
            </a:r>
            <a:r>
              <a:rPr lang="en-US" dirty="0"/>
              <a:t>v</a:t>
            </a:r>
            <a:r>
              <a:rPr lang="en-US" dirty="0" smtClean="0"/>
              <a:t>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1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CCSF.EDU has 6 NS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10.4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60" y="1600200"/>
            <a:ext cx="7277100" cy="5118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2355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Prevention of DNS Service Disruption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9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41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Automatic Failover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399" cy="4525963"/>
          </a:xfrm>
        </p:spPr>
        <p:txBody>
          <a:bodyPr/>
          <a:lstStyle/>
          <a:p>
            <a:r>
              <a:rPr lang="en-US" dirty="0" smtClean="0"/>
              <a:t>Use a load balancer</a:t>
            </a:r>
          </a:p>
          <a:p>
            <a:r>
              <a:rPr lang="en-US" dirty="0" smtClean="0"/>
              <a:t>Appears to be a single server to external nodes</a:t>
            </a:r>
            <a:endParaRPr lang="en-US" dirty="0"/>
          </a:p>
        </p:txBody>
      </p:sp>
      <p:pic>
        <p:nvPicPr>
          <p:cNvPr id="4" name="Picture 3" descr="Screen Shot 2013-11-18 at 10.5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65" y="635044"/>
            <a:ext cx="4265135" cy="585732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9342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Protection of DNS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Firewalls, IDS/IPS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9883"/>
          </a:xfrm>
        </p:spPr>
        <p:txBody>
          <a:bodyPr>
            <a:normAutofit/>
          </a:bodyPr>
          <a:lstStyle/>
          <a:p>
            <a:r>
              <a:rPr lang="en-US" dirty="0" smtClean="0"/>
              <a:t>Run on hardened systems</a:t>
            </a:r>
          </a:p>
          <a:p>
            <a:r>
              <a:rPr lang="en-US" dirty="0" smtClean="0"/>
              <a:t>Port 53 UDP/TCP open</a:t>
            </a:r>
          </a:p>
          <a:p>
            <a:r>
              <a:rPr lang="en-US" dirty="0" smtClean="0"/>
              <a:t>Management ports only open to internal hosts</a:t>
            </a:r>
          </a:p>
          <a:p>
            <a:r>
              <a:rPr lang="en-US" dirty="0" smtClean="0"/>
              <a:t>IDS/IPS blocks known attacks by signatures</a:t>
            </a:r>
          </a:p>
          <a:p>
            <a:r>
              <a:rPr lang="en-US" dirty="0" smtClean="0"/>
              <a:t>Firewalls limit traffic with Access Control Lists (ACLs)</a:t>
            </a:r>
          </a:p>
          <a:p>
            <a:r>
              <a:rPr lang="en-US" dirty="0" smtClean="0"/>
              <a:t>Older firewalls limit DNS packets to 512 bytes</a:t>
            </a:r>
          </a:p>
          <a:p>
            <a:pPr lvl="1"/>
            <a:r>
              <a:rPr lang="en-US" dirty="0" smtClean="0"/>
              <a:t>Now obsolete; EDNS0 allows UDP packets up to 4096 bytes (link Ch 5i)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68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DDoS attacks look like many legitimate customers</a:t>
            </a:r>
          </a:p>
          <a:p>
            <a:r>
              <a:rPr lang="en-US" dirty="0" smtClean="0"/>
              <a:t>Scrubbers block packets that meet DDoS criteria</a:t>
            </a:r>
          </a:p>
          <a:p>
            <a:pPr lvl="1"/>
            <a:r>
              <a:rPr lang="en-US" dirty="0" smtClean="0"/>
              <a:t>Not usually fully automated</a:t>
            </a:r>
          </a:p>
          <a:p>
            <a:r>
              <a:rPr lang="en-US" dirty="0" smtClean="0"/>
              <a:t>When under attack, BGP updates are sent to redirect traffic to the scrubbers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05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10.58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22" y="1902198"/>
            <a:ext cx="6096000" cy="3416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55656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Scrubbers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10.5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32" y="2138892"/>
            <a:ext cx="5803900" cy="3352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72859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 Monitoring and Restoration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9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periodic probes from multiple ISPs and geographic regions</a:t>
            </a:r>
          </a:p>
          <a:p>
            <a:pPr lvl="1"/>
            <a:r>
              <a:rPr lang="en-US" dirty="0" smtClean="0"/>
              <a:t>Such as DNS requests</a:t>
            </a:r>
          </a:p>
          <a:p>
            <a:pPr lvl="1"/>
            <a:r>
              <a:rPr lang="en-US" dirty="0" smtClean="0"/>
              <a:t>Send directly to monitored servers</a:t>
            </a:r>
          </a:p>
          <a:p>
            <a:pPr lvl="1"/>
            <a:r>
              <a:rPr lang="en-US" dirty="0" smtClean="0"/>
              <a:t>Verify that responses are accurate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67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3439"/>
          </a:xfrm>
        </p:spPr>
        <p:txBody>
          <a:bodyPr>
            <a:normAutofit/>
          </a:bodyPr>
          <a:lstStyle/>
          <a:p>
            <a:r>
              <a:rPr lang="en-US" dirty="0" smtClean="0"/>
              <a:t>Regular backups of the DNS servers are essential</a:t>
            </a:r>
          </a:p>
          <a:p>
            <a:r>
              <a:rPr lang="en-US" dirty="0" smtClean="0"/>
              <a:t>Can be full or incremental</a:t>
            </a:r>
          </a:p>
          <a:p>
            <a:r>
              <a:rPr lang="en-US" dirty="0" smtClean="0"/>
              <a:t>Could back up whole OS, or just DNS configuration files</a:t>
            </a:r>
          </a:p>
          <a:p>
            <a:r>
              <a:rPr lang="en-US" dirty="0" smtClean="0"/>
              <a:t>Cloud DNS servers must be backed up too</a:t>
            </a:r>
          </a:p>
          <a:p>
            <a:pPr lvl="1"/>
            <a:r>
              <a:rPr lang="en-US" dirty="0" smtClean="0"/>
              <a:t>Using backup tools appropriate for the cloud service</a:t>
            </a:r>
          </a:p>
          <a:p>
            <a:r>
              <a:rPr lang="en-US" dirty="0" smtClean="0"/>
              <a:t>MUST TEST YOUR 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89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DNS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DNS server is down, it slows responses </a:t>
            </a:r>
          </a:p>
          <a:p>
            <a:r>
              <a:rPr lang="en-US" dirty="0" smtClean="0"/>
              <a:t>Because the dead server must time out before another server is queries</a:t>
            </a:r>
          </a:p>
          <a:p>
            <a:r>
              <a:rPr lang="en-US" dirty="0" smtClean="0"/>
              <a:t>Remove NS and A records for failed server to avoid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2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to Resist 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Authoritative servers </a:t>
            </a:r>
            <a:r>
              <a:rPr lang="en-US" dirty="0" err="1" smtClean="0"/>
              <a:t>typicallty</a:t>
            </a:r>
            <a:r>
              <a:rPr lang="en-US" dirty="0" smtClean="0"/>
              <a:t> need to accept queries from every device on the Internet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network distributed </a:t>
            </a:r>
            <a:r>
              <a:rPr lang="en-US" dirty="0" smtClean="0"/>
              <a:t>system places authoritative servers in multiple networks</a:t>
            </a:r>
          </a:p>
          <a:p>
            <a:pPr lvl="1"/>
            <a:r>
              <a:rPr lang="en-US" dirty="0" smtClean="0"/>
              <a:t>Small scale: different subnets with different gateways</a:t>
            </a:r>
          </a:p>
          <a:p>
            <a:pPr lvl="1"/>
            <a:r>
              <a:rPr lang="en-US" dirty="0" smtClean="0"/>
              <a:t>Large scale: different Autonomous Systems (AS)</a:t>
            </a:r>
          </a:p>
          <a:p>
            <a:r>
              <a:rPr lang="en-US" b="1" dirty="0" smtClean="0"/>
              <a:t>Geographically distributed </a:t>
            </a:r>
            <a:r>
              <a:rPr lang="en-US" dirty="0" smtClean="0"/>
              <a:t>systems are in different regions or countries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749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DoS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authoritative DNS servers at an ISP or Content Distribution Network (CDN)</a:t>
            </a:r>
          </a:p>
          <a:p>
            <a:r>
              <a:rPr lang="en-US" dirty="0" smtClean="0"/>
              <a:t>Purchase </a:t>
            </a:r>
            <a:r>
              <a:rPr lang="en-US" b="1" dirty="0" smtClean="0"/>
              <a:t>caching acceleration </a:t>
            </a:r>
            <a:r>
              <a:rPr lang="en-US" dirty="0" smtClean="0"/>
              <a:t>service and delegate DNS resolution with a CNAME record</a:t>
            </a:r>
          </a:p>
          <a:p>
            <a:pPr lvl="1"/>
            <a:r>
              <a:rPr lang="en-US" dirty="0" smtClean="0"/>
              <a:t>Risky because the authoritative server is still needed to provide the CNAME record</a:t>
            </a:r>
          </a:p>
          <a:p>
            <a:r>
              <a:rPr lang="en-US" dirty="0" smtClean="0"/>
              <a:t>Direct delegation from the TLD to the ISP's or CDN's authoritative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2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6x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a domain with Cloudflare</a:t>
            </a:r>
            <a:endParaRPr lang="en-US" dirty="0"/>
          </a:p>
        </p:txBody>
      </p:sp>
      <p:pic>
        <p:nvPicPr>
          <p:cNvPr id="4" name="Picture 3" descr="p13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52" y="2478918"/>
            <a:ext cx="6075026" cy="421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8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geographically separated servers use the same IP address</a:t>
            </a:r>
          </a:p>
          <a:p>
            <a:r>
              <a:rPr lang="en-US" dirty="0" smtClean="0"/>
              <a:t>This spreads attacks over the whole network</a:t>
            </a:r>
          </a:p>
          <a:p>
            <a:r>
              <a:rPr lang="en-US" dirty="0" smtClean="0"/>
              <a:t>Used by the root DNS servers and Cloudflare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4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9.2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265077"/>
            <a:ext cx="7797800" cy="3251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839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8 at 9.31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22" y="274638"/>
            <a:ext cx="5687729" cy="65833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1368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849</Words>
  <Application>Microsoft Macintosh PowerPoint</Application>
  <PresentationFormat>On-screen Show (4:3)</PresentationFormat>
  <Paragraphs>132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Guest Speakers</vt:lpstr>
      <vt:lpstr>Ch 5: Prevention, Protection and Mitigation of DNS Service Disruption</vt:lpstr>
      <vt:lpstr>Prevention of DNS Service Disruption</vt:lpstr>
      <vt:lpstr>Architecture to Resist DoS</vt:lpstr>
      <vt:lpstr>Types of DoS Protection</vt:lpstr>
      <vt:lpstr>Project 6x</vt:lpstr>
      <vt:lpstr>Anycast</vt:lpstr>
      <vt:lpstr>NS Delegation</vt:lpstr>
      <vt:lpstr>PowerPoint Presentation</vt:lpstr>
      <vt:lpstr>UltraDNS DNS Shield</vt:lpstr>
      <vt:lpstr>Software</vt:lpstr>
      <vt:lpstr>DNS Security Extensions DNSSEC</vt:lpstr>
      <vt:lpstr>Purpose of DNSSEC</vt:lpstr>
      <vt:lpstr>Chain of Trust</vt:lpstr>
      <vt:lpstr>DNSSEC Chain of Trust</vt:lpstr>
      <vt:lpstr>Detailed Chain of Trust</vt:lpstr>
      <vt:lpstr>Root Signed in 2010</vt:lpstr>
      <vt:lpstr>PowerPoint Presentation</vt:lpstr>
      <vt:lpstr>DNSSEC Validator Chrome Extension</vt:lpstr>
      <vt:lpstr>PowerPoint Presentation</vt:lpstr>
      <vt:lpstr>DNSSEC Issues </vt:lpstr>
      <vt:lpstr>Transaction Signatures: TSIG</vt:lpstr>
      <vt:lpstr>Transaction Signatures: SIG(0)</vt:lpstr>
      <vt:lpstr>Transaction Keys (TKEY)</vt:lpstr>
      <vt:lpstr>Software Diversification</vt:lpstr>
      <vt:lpstr>Master-Slave Setup</vt:lpstr>
      <vt:lpstr>Configuring a Slave Server in Bind</vt:lpstr>
      <vt:lpstr>Limitation of 512 Bytes</vt:lpstr>
      <vt:lpstr>CCSF.EDU has 6 NS Records</vt:lpstr>
      <vt:lpstr>Automatic Failover</vt:lpstr>
      <vt:lpstr>Protection of DNS Service</vt:lpstr>
      <vt:lpstr>Firewalls, IDS/IPS</vt:lpstr>
      <vt:lpstr>Scrubbers</vt:lpstr>
      <vt:lpstr>Normal Networking</vt:lpstr>
      <vt:lpstr>Using Scrubbers</vt:lpstr>
      <vt:lpstr>Service Monitoring and Restoration</vt:lpstr>
      <vt:lpstr>Monitoring</vt:lpstr>
      <vt:lpstr>Backups</vt:lpstr>
      <vt:lpstr>Slow DNS Response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Security</dc:title>
  <dc:creator>Sam Bowne</dc:creator>
  <cp:lastModifiedBy>Sam Bowne</cp:lastModifiedBy>
  <cp:revision>155</cp:revision>
  <dcterms:created xsi:type="dcterms:W3CDTF">2013-08-26T22:03:34Z</dcterms:created>
  <dcterms:modified xsi:type="dcterms:W3CDTF">2013-11-18T19:21:22Z</dcterms:modified>
</cp:coreProperties>
</file>