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jpg" ContentType="image/jpeg"/>
  <Default Extension="rels" ContentType="application/vnd.openxmlformats-package.relationships+xml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2"/>
  </p:notes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87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3" r:id="rId27"/>
    <p:sldId id="282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BF90B"/>
    <a:srgbClr val="98E0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5" autoAdjust="0"/>
    <p:restoredTop sz="99168" autoAdjust="0"/>
  </p:normalViewPr>
  <p:slideViewPr>
    <p:cSldViewPr snapToGrid="0" snapToObjects="1">
      <p:cViewPr varScale="1">
        <p:scale>
          <a:sx n="78" d="100"/>
          <a:sy n="78" d="100"/>
        </p:scale>
        <p:origin x="-160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65E7B-A389-A44E-8C28-329B4B36F1EB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713F9C-EEC7-FE42-9732-CFC0AE5BEA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5585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8D5FB1A4-9C53-604B-BAFA-A00AD93151D5}" type="slidenum">
              <a:rPr lang="en-US">
                <a:latin typeface="Times New Roman" charset="0"/>
              </a:rPr>
              <a:pPr/>
              <a:t>7</a:t>
            </a:fld>
            <a:endParaRPr lang="en-US" dirty="0">
              <a:latin typeface="Times New Roman" charset="0"/>
            </a:endParaRPr>
          </a:p>
        </p:txBody>
      </p:sp>
      <p:sp>
        <p:nvSpPr>
          <p:cNvPr id="1290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93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59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134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714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16380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46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6489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685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981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63610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9414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389D6-988B-2A4B-ADAB-4CA8EBB9DA46}" type="datetimeFigureOut">
              <a:rPr lang="en-US" smtClean="0"/>
              <a:t>4/28/15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ADA9BD-72AB-1840-B777-43BE8C0DFD2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318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wmf"/><Relationship Id="rId3" Type="http://schemas.openxmlformats.org/officeDocument/2006/relationships/image" Target="../media/image11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4" Type="http://schemas.openxmlformats.org/officeDocument/2006/relationships/image" Target="../media/image11.jp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w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 6: DNSSEC and Beyond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10666"/>
            <a:ext cx="6400800" cy="728133"/>
          </a:xfrm>
        </p:spPr>
        <p:txBody>
          <a:bodyPr>
            <a:normAutofit/>
          </a:bodyPr>
          <a:lstStyle/>
          <a:p>
            <a:r>
              <a:rPr lang="en-US" sz="2400" dirty="0" smtClean="0">
                <a:solidFill>
                  <a:schemeClr val="tx1"/>
                </a:solidFill>
              </a:rPr>
              <a:t>Updated 4-28-15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3720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3-12-10 at 8.23.4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3516" y="274638"/>
            <a:ext cx="4299372" cy="6427774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6959782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Authenticated Denial of Existence</a:t>
            </a:r>
            <a:br>
              <a:rPr lang="en-US" dirty="0" smtClean="0"/>
            </a:br>
            <a:r>
              <a:rPr lang="en-US" dirty="0" smtClean="0"/>
              <a:t>NSEC and NSEC3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2850"/>
            <a:ext cx="8229600" cy="4323313"/>
          </a:xfrm>
        </p:spPr>
        <p:txBody>
          <a:bodyPr/>
          <a:lstStyle/>
          <a:p>
            <a:r>
              <a:rPr lang="en-US" dirty="0" smtClean="0"/>
              <a:t>Sort all domain names in zone in alphabetical order</a:t>
            </a:r>
          </a:p>
          <a:p>
            <a:pPr lvl="1"/>
            <a:r>
              <a:rPr lang="en-US" dirty="0" smtClean="0"/>
              <a:t>a.example.com with A, AAAA, RRSIG</a:t>
            </a:r>
          </a:p>
          <a:p>
            <a:pPr lvl="1"/>
            <a:r>
              <a:rPr lang="en-US" dirty="0" smtClean="0"/>
              <a:t>c.example.com</a:t>
            </a:r>
          </a:p>
          <a:p>
            <a:r>
              <a:rPr lang="en-US" dirty="0" smtClean="0"/>
              <a:t>NSEC Record</a:t>
            </a:r>
          </a:p>
          <a:p>
            <a:pPr lvl="1"/>
            <a:r>
              <a:rPr lang="en-US" sz="2400" b="1" dirty="0" smtClean="0"/>
              <a:t>a.example.com</a:t>
            </a:r>
            <a:r>
              <a:rPr lang="en-US" sz="2400" dirty="0" smtClean="0"/>
              <a:t> TTL IN NSEC </a:t>
            </a:r>
            <a:r>
              <a:rPr lang="en-US" sz="2400" b="1" dirty="0" smtClean="0"/>
              <a:t>c.example.com</a:t>
            </a:r>
            <a:r>
              <a:rPr lang="en-US" sz="2400" dirty="0" smtClean="0"/>
              <a:t> A AAAA RRSIG</a:t>
            </a:r>
          </a:p>
          <a:p>
            <a:pPr lvl="1"/>
            <a:r>
              <a:rPr lang="en-US" sz="2400" dirty="0" smtClean="0"/>
              <a:t>Nothing between </a:t>
            </a:r>
            <a:r>
              <a:rPr lang="en-US" sz="2400" b="1" dirty="0" smtClean="0"/>
              <a:t>a.example.com</a:t>
            </a:r>
            <a:r>
              <a:rPr lang="en-US" sz="2400" dirty="0" smtClean="0"/>
              <a:t> and </a:t>
            </a:r>
            <a:r>
              <a:rPr lang="en-US" sz="2400" b="1" dirty="0" smtClean="0"/>
              <a:t>c.example.com</a:t>
            </a:r>
            <a:endParaRPr lang="en-US" b="1" dirty="0" smtClean="0"/>
          </a:p>
          <a:p>
            <a:r>
              <a:rPr lang="en-US" dirty="0" smtClean="0"/>
              <a:t>This record proves there is no b.example.com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140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68451"/>
            <a:ext cx="8229600" cy="3457712"/>
          </a:xfrm>
        </p:spPr>
        <p:txBody>
          <a:bodyPr/>
          <a:lstStyle/>
          <a:p>
            <a:r>
              <a:rPr lang="en-US" dirty="0" smtClean="0"/>
              <a:t>Proves there is no *.us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Proves there is no </a:t>
            </a:r>
            <a:r>
              <a:rPr lang="en-US" dirty="0" err="1" smtClean="0"/>
              <a:t>d.us</a:t>
            </a:r>
            <a:endParaRPr lang="en-US" dirty="0"/>
          </a:p>
        </p:txBody>
      </p:sp>
      <p:pic>
        <p:nvPicPr>
          <p:cNvPr id="5" name="Picture 4" descr="Screen Shot 2015-04-28 at 4.47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81751"/>
            <a:ext cx="2882900" cy="279400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6" name="Picture 5" descr="Screen Shot 2015-04-28 at 4.47.35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254051"/>
            <a:ext cx="8242300" cy="228600"/>
          </a:xfrm>
          <a:prstGeom prst="rect">
            <a:avLst/>
          </a:prstGeom>
          <a:ln>
            <a:solidFill>
              <a:srgbClr val="4F81BD"/>
            </a:solidFill>
          </a:ln>
        </p:spPr>
      </p:pic>
      <p:pic>
        <p:nvPicPr>
          <p:cNvPr id="7" name="Picture 6" descr="Screen Shot 2015-04-28 at 4.47.44 PM.pn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57200" y="3954452"/>
            <a:ext cx="7289800" cy="2540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6191664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NSEC Information Disclosure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Easy to find all domains in a zone</a:t>
            </a:r>
          </a:p>
          <a:p>
            <a:r>
              <a:rPr lang="en-US" dirty="0" smtClean="0"/>
              <a:t>Like a zone transfer</a:t>
            </a:r>
          </a:p>
          <a:p>
            <a:r>
              <a:rPr lang="en-US" dirty="0" smtClean="0"/>
              <a:t>dig *.se +dnssec</a:t>
            </a:r>
          </a:p>
          <a:p>
            <a:pPr lvl="1"/>
            <a:r>
              <a:rPr lang="en-US" dirty="0" smtClean="0"/>
              <a:t>Reveals first valid hostname </a:t>
            </a:r>
          </a:p>
          <a:p>
            <a:r>
              <a:rPr lang="en-US" dirty="0" smtClean="0"/>
              <a:t>Dig for valid hostname* to find next one</a:t>
            </a:r>
          </a:p>
          <a:p>
            <a:r>
              <a:rPr lang="en-US" dirty="0" smtClean="0"/>
              <a:t>NSEC3 fixes this problem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98937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NSEC3 Hostnames are Hashed and Salted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7232"/>
            <a:ext cx="8229600" cy="4138931"/>
          </a:xfrm>
        </p:spPr>
        <p:txBody>
          <a:bodyPr/>
          <a:lstStyle/>
          <a:p>
            <a:r>
              <a:rPr lang="en-US" dirty="0" smtClean="0"/>
              <a:t>Can be hashed many times</a:t>
            </a:r>
            <a:endParaRPr lang="en-US" dirty="0"/>
          </a:p>
        </p:txBody>
      </p:sp>
      <p:pic>
        <p:nvPicPr>
          <p:cNvPr id="4" name="Picture 3" descr="Screen Shot 2013-12-10 at 8.41.15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3013342"/>
            <a:ext cx="8167601" cy="2374721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4277572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 and Salt in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 descr="Screen Shot 2015-04-28 at 4.55.5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9966"/>
            <a:ext cx="8192978" cy="2518833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4293277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3-12-10 at 8.44.2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549" y="884978"/>
            <a:ext cx="7933251" cy="5440362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4545522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a Validating Resolver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See Proj 7x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1062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Weaknesses of DNSSEC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926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Lack of Protection Between User Devices and Resolvers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48804"/>
          </a:xfrm>
        </p:spPr>
        <p:txBody>
          <a:bodyPr/>
          <a:lstStyle/>
          <a:p>
            <a:r>
              <a:rPr lang="en-US" dirty="0" smtClean="0"/>
              <a:t>Attacker in the middle has enough info to perfectly forge responses</a:t>
            </a:r>
          </a:p>
          <a:p>
            <a:pPr lvl="1"/>
            <a:r>
              <a:rPr lang="en-US" dirty="0" smtClean="0"/>
              <a:t>Unless DNSSEC is enforced in the client's browser</a:t>
            </a:r>
            <a:endParaRPr lang="en-US" dirty="0"/>
          </a:p>
        </p:txBody>
      </p:sp>
      <p:pic>
        <p:nvPicPr>
          <p:cNvPr id="5" name="Picture 42" descr="File Server_Updated2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648" y="4671718"/>
            <a:ext cx="79375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34-314-095-T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483847"/>
            <a:ext cx="1866808" cy="14001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213117" y="4253804"/>
            <a:ext cx="1549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Protected by DNSSEC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62163" y="5947912"/>
            <a:ext cx="259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DNS Resolver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457200" y="5933817"/>
            <a:ext cx="1654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User</a:t>
            </a:r>
            <a:endParaRPr lang="en-US" sz="28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467065" y="5360039"/>
            <a:ext cx="112242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325390" y="5199562"/>
            <a:ext cx="112242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2" name="Picture 42" descr="File Server_Updated200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4219" y="4671718"/>
            <a:ext cx="79375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5987734" y="5947912"/>
            <a:ext cx="25938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DNS SOA</a:t>
            </a:r>
            <a:endParaRPr lang="en-US" sz="2800" dirty="0"/>
          </a:p>
        </p:txBody>
      </p:sp>
      <p:sp>
        <p:nvSpPr>
          <p:cNvPr id="14" name="TextBox 13"/>
          <p:cNvSpPr txBox="1"/>
          <p:nvPr/>
        </p:nvSpPr>
        <p:spPr>
          <a:xfrm>
            <a:off x="2387546" y="4351494"/>
            <a:ext cx="1549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Not protected</a:t>
            </a:r>
          </a:p>
        </p:txBody>
      </p:sp>
    </p:spTree>
    <p:extLst>
      <p:ext uri="{BB962C8B-B14F-4D97-AF65-F5344CB8AC3E}">
        <p14:creationId xmlns:p14="http://schemas.microsoft.com/office/powerpoint/2010/main" val="3216094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DNSSEC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64996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Lack of Protection of Glue Records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45185"/>
          </a:xfrm>
        </p:spPr>
        <p:txBody>
          <a:bodyPr>
            <a:normAutofit/>
          </a:bodyPr>
          <a:lstStyle/>
          <a:p>
            <a:r>
              <a:rPr lang="en-US" dirty="0" smtClean="0"/>
              <a:t>DNSSEC only protects Resource Records if they are authoritative in the zone</a:t>
            </a:r>
          </a:p>
          <a:p>
            <a:r>
              <a:rPr lang="en-US" dirty="0" smtClean="0"/>
              <a:t>Glue records are resource records that facilitate a resolution that is delegated from a parent zone to a child zone</a:t>
            </a:r>
          </a:p>
          <a:p>
            <a:r>
              <a:rPr lang="en-US" dirty="0" smtClean="0"/>
              <a:t>They are owned by the child zone but appear in the parent zone</a:t>
            </a:r>
          </a:p>
          <a:p>
            <a:r>
              <a:rPr lang="en-US" dirty="0" smtClean="0"/>
              <a:t>So they are non-authoritative</a:t>
            </a:r>
          </a:p>
          <a:p>
            <a:r>
              <a:rPr lang="en-US" dirty="0" smtClean="0"/>
              <a:t>Not protected by DNSSEC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24243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Changes Don't Propagate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Keys can</a:t>
            </a:r>
          </a:p>
          <a:p>
            <a:pPr lvl="1"/>
            <a:r>
              <a:rPr lang="en-US" dirty="0" smtClean="0"/>
              <a:t>Roll over</a:t>
            </a:r>
          </a:p>
          <a:p>
            <a:pPr lvl="1"/>
            <a:r>
              <a:rPr lang="en-US" dirty="0"/>
              <a:t>Be Revoked</a:t>
            </a:r>
          </a:p>
          <a:p>
            <a:pPr lvl="1"/>
            <a:r>
              <a:rPr lang="en-US" dirty="0" smtClean="0"/>
              <a:t>Signatures can expire</a:t>
            </a:r>
          </a:p>
          <a:p>
            <a:r>
              <a:rPr lang="en-US" dirty="0" smtClean="0"/>
              <a:t>These events do not propagate down the DNS tree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7680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NSEC3 Denial of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zone is insecurely delegated to another zone</a:t>
            </a:r>
          </a:p>
          <a:p>
            <a:r>
              <a:rPr lang="en-US" dirty="0" smtClean="0"/>
              <a:t>And it includes NSEC3 records</a:t>
            </a:r>
          </a:p>
          <a:p>
            <a:r>
              <a:rPr lang="en-US" dirty="0" smtClean="0"/>
              <a:t>A MITM can block resolution of a domain</a:t>
            </a:r>
          </a:p>
          <a:p>
            <a:r>
              <a:rPr lang="en-US" dirty="0" smtClean="0"/>
              <a:t>Or delegate the resolution to another server and change the A record</a:t>
            </a:r>
          </a:p>
          <a:p>
            <a:r>
              <a:rPr lang="en-US" dirty="0" smtClean="0"/>
              <a:t>Enabling spoofing, cookie-stealing, etc.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174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Re-Addressing Replay Attack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server moves to a new hosting provider</a:t>
            </a:r>
          </a:p>
          <a:p>
            <a:r>
              <a:rPr lang="en-US" dirty="0" smtClean="0"/>
              <a:t>The old IP address can be used until the signatures expire</a:t>
            </a:r>
          </a:p>
          <a:p>
            <a:r>
              <a:rPr lang="en-US" dirty="0" smtClean="0"/>
              <a:t>Because there's no way to push signature expiration from authoritative servers to resolvers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38257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NSEC3 Still Allows Zone Walking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offline dictionary attack can be used to guess the hashes</a:t>
            </a:r>
          </a:p>
          <a:p>
            <a:r>
              <a:rPr lang="en-US" dirty="0" smtClean="0"/>
              <a:t>It's the same as cracking password hashes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39572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Protection of DNS or Lower Layer Header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4308"/>
            <a:ext cx="8229600" cy="4191855"/>
          </a:xfrm>
        </p:spPr>
        <p:txBody>
          <a:bodyPr/>
          <a:lstStyle/>
          <a:p>
            <a:r>
              <a:rPr lang="en-US" dirty="0" smtClean="0"/>
              <a:t>The AD flag is part of the DNS header</a:t>
            </a:r>
          </a:p>
          <a:p>
            <a:pPr lvl="1"/>
            <a:r>
              <a:rPr lang="en-US" dirty="0" smtClean="0"/>
              <a:t>Authenticated Data flag, indicating that the response data was verified by DNSSEC</a:t>
            </a:r>
          </a:p>
          <a:p>
            <a:pPr lvl="1"/>
            <a:r>
              <a:rPr lang="en-US" dirty="0" smtClean="0"/>
              <a:t>Can't be trusted, because</a:t>
            </a:r>
          </a:p>
          <a:p>
            <a:r>
              <a:rPr lang="en-US" dirty="0" smtClean="0"/>
              <a:t>Can be changed by a MITM</a:t>
            </a:r>
          </a:p>
          <a:p>
            <a:r>
              <a:rPr lang="en-US" dirty="0" smtClean="0"/>
              <a:t>DNSSEC won't detect that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742168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DNSSEC Data Inflate Zone Files and DNS Packet Sizes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448804"/>
          </a:xfrm>
        </p:spPr>
        <p:txBody>
          <a:bodyPr/>
          <a:lstStyle/>
          <a:p>
            <a:r>
              <a:rPr lang="en-US" dirty="0" smtClean="0"/>
              <a:t>Small requests lead to large responses</a:t>
            </a:r>
          </a:p>
          <a:p>
            <a:r>
              <a:rPr lang="en-US" dirty="0" smtClean="0"/>
              <a:t>UDP allows spoofing the source IP address</a:t>
            </a:r>
          </a:p>
        </p:txBody>
      </p:sp>
      <p:pic>
        <p:nvPicPr>
          <p:cNvPr id="4" name="Picture 3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4206" y="4878129"/>
            <a:ext cx="909637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2" descr="File Server_Updated20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7234" y="4644766"/>
            <a:ext cx="79375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 descr="34-314-095-TS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4483847"/>
            <a:ext cx="1866808" cy="140010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812326" y="5933817"/>
            <a:ext cx="1549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Attacker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24149" y="5933817"/>
            <a:ext cx="36799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Open DNS Resolver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669468" y="5933817"/>
            <a:ext cx="16545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Target</a:t>
            </a:r>
            <a:endParaRPr lang="en-US" sz="2800" dirty="0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2467065" y="5360039"/>
            <a:ext cx="1122427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5325390" y="5199562"/>
            <a:ext cx="1651109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463149" y="5512439"/>
            <a:ext cx="1122427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453793" y="5659679"/>
            <a:ext cx="1122427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2456742" y="5812079"/>
            <a:ext cx="1122427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468435" y="4764154"/>
            <a:ext cx="1122427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464519" y="4916554"/>
            <a:ext cx="1122427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2455163" y="5063794"/>
            <a:ext cx="1122427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458112" y="5216194"/>
            <a:ext cx="1122427" cy="0"/>
          </a:xfrm>
          <a:prstGeom prst="straightConnector1">
            <a:avLst/>
          </a:prstGeom>
          <a:ln>
            <a:headEnd type="arrow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5410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DNSSEC Increases Computational Requirements on Validators and Servers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36615"/>
            <a:ext cx="8229600" cy="4289548"/>
          </a:xfrm>
        </p:spPr>
        <p:txBody>
          <a:bodyPr/>
          <a:lstStyle/>
          <a:p>
            <a:r>
              <a:rPr lang="en-US" dirty="0" smtClean="0"/>
              <a:t>Verifying signatures</a:t>
            </a:r>
          </a:p>
          <a:p>
            <a:r>
              <a:rPr lang="en-US" dirty="0" smtClean="0"/>
              <a:t>Calculating hashes for NSEC3 records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498794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DNSCurve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812466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Encrypted Packets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Operates at layer 2 (Data Link)</a:t>
            </a:r>
          </a:p>
          <a:p>
            <a:r>
              <a:rPr lang="en-US" dirty="0" smtClean="0"/>
              <a:t>Uses Elliptic Curve Cryptography</a:t>
            </a:r>
          </a:p>
          <a:p>
            <a:r>
              <a:rPr lang="en-US" dirty="0" smtClean="0"/>
              <a:t>Each request and response packet is encrypted in its entirety</a:t>
            </a:r>
          </a:p>
          <a:p>
            <a:pPr lvl="1"/>
            <a:r>
              <a:rPr lang="en-US" dirty="0" smtClean="0"/>
              <a:t>DNSSEC doesn't encrypt any data, it just signs it</a:t>
            </a:r>
          </a:p>
          <a:p>
            <a:r>
              <a:rPr lang="en-US" dirty="0" smtClean="0"/>
              <a:t>ECC keys are 256 bits long</a:t>
            </a:r>
          </a:p>
          <a:p>
            <a:r>
              <a:rPr lang="en-US" dirty="0" smtClean="0"/>
              <a:t>Calculation is much faster than RSA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2850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DNSSEC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origin authentication</a:t>
            </a:r>
          </a:p>
          <a:p>
            <a:pPr lvl="1"/>
            <a:r>
              <a:rPr lang="en-US" dirty="0" smtClean="0"/>
              <a:t>Assurance that the requested data came from the genuine source</a:t>
            </a:r>
          </a:p>
          <a:p>
            <a:r>
              <a:rPr lang="en-US" dirty="0" smtClean="0"/>
              <a:t>Data integrity</a:t>
            </a:r>
          </a:p>
          <a:p>
            <a:pPr lvl="1"/>
            <a:r>
              <a:rPr lang="en-US" dirty="0" smtClean="0"/>
              <a:t>Assurance that the data have not been altered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71971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DNSCurve Limitations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Not yet an IETF standard</a:t>
            </a:r>
          </a:p>
          <a:p>
            <a:r>
              <a:rPr lang="en-US" dirty="0" smtClean="0"/>
              <a:t>Does not provide end-to-end security</a:t>
            </a:r>
          </a:p>
          <a:p>
            <a:pPr lvl="1"/>
            <a:r>
              <a:rPr lang="en-US" dirty="0" smtClean="0"/>
              <a:t>Just from endpoint to resolver</a:t>
            </a:r>
          </a:p>
          <a:p>
            <a:r>
              <a:rPr lang="en-US" dirty="0" smtClean="0"/>
              <a:t>Name-server names need to be longer to include a Base-32 encoded 53-byte public key </a:t>
            </a:r>
          </a:p>
          <a:p>
            <a:pPr lvl="1"/>
            <a:r>
              <a:rPr lang="en-US" dirty="0" smtClean="0"/>
              <a:t>Makes responses even larger</a:t>
            </a:r>
          </a:p>
          <a:p>
            <a:r>
              <a:rPr lang="en-US" dirty="0" smtClean="0"/>
              <a:t>DNS Queries may exceed 255 bytes, which will be dropped by old middleware</a:t>
            </a:r>
          </a:p>
          <a:p>
            <a:r>
              <a:rPr lang="en-US" dirty="0" smtClean="0"/>
              <a:t>Key compromise requires renaming the server</a:t>
            </a:r>
          </a:p>
          <a:p>
            <a:pPr lvl="1"/>
            <a:r>
              <a:rPr lang="en-US" dirty="0" smtClean="0"/>
              <a:t>And manual update of NS record in the parent zone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6688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DNSSEC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2877"/>
          </a:xfrm>
        </p:spPr>
        <p:txBody>
          <a:bodyPr/>
          <a:lstStyle/>
          <a:p>
            <a:r>
              <a:rPr lang="en-US" dirty="0" smtClean="0"/>
              <a:t>Record signatures use public-key cryptography to verify authenticity of DNS records</a:t>
            </a:r>
          </a:p>
          <a:p>
            <a:r>
              <a:rPr lang="en-US" dirty="0" smtClean="0"/>
              <a:t>RFC 2065 (1997): SIG and KEY records</a:t>
            </a:r>
          </a:p>
          <a:p>
            <a:r>
              <a:rPr lang="en-US" dirty="0" smtClean="0"/>
              <a:t>RFC 2535 (1999): NXT record – denial of existence of a record</a:t>
            </a:r>
          </a:p>
          <a:p>
            <a:r>
              <a:rPr lang="en-US" dirty="0" smtClean="0"/>
              <a:t>2003: DS (Delegation Signer) record</a:t>
            </a:r>
          </a:p>
          <a:p>
            <a:pPr lvl="1"/>
            <a:r>
              <a:rPr lang="en-US" dirty="0" smtClean="0"/>
              <a:t>Allows secure delegation to child zones</a:t>
            </a:r>
          </a:p>
          <a:p>
            <a:pPr lvl="1"/>
            <a:r>
              <a:rPr lang="en-US" dirty="0" smtClean="0"/>
              <a:t> SIG, KEY, NXT evolved to RRSIG, DNSKEY, NSEC</a:t>
            </a:r>
          </a:p>
        </p:txBody>
      </p:sp>
    </p:spTree>
    <p:extLst>
      <p:ext uri="{BB962C8B-B14F-4D97-AF65-F5344CB8AC3E}">
        <p14:creationId xmlns:p14="http://schemas.microsoft.com/office/powerpoint/2010/main" val="14214587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Development of DNSSEC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2877"/>
          </a:xfrm>
        </p:spPr>
        <p:txBody>
          <a:bodyPr/>
          <a:lstStyle/>
          <a:p>
            <a:r>
              <a:rPr lang="en-US" dirty="0" smtClean="0"/>
              <a:t>RFC 3757 (2004)</a:t>
            </a:r>
          </a:p>
          <a:p>
            <a:pPr lvl="1"/>
            <a:r>
              <a:rPr lang="en-US" dirty="0" smtClean="0"/>
              <a:t>Zone-Signing Key (ZSK)</a:t>
            </a:r>
          </a:p>
          <a:p>
            <a:pPr lvl="1"/>
            <a:r>
              <a:rPr lang="en-US" dirty="0" smtClean="0"/>
              <a:t>Key-Signing-Key (KSK)</a:t>
            </a:r>
          </a:p>
          <a:p>
            <a:pPr lvl="1"/>
            <a:r>
              <a:rPr lang="en-US" dirty="0" smtClean="0"/>
              <a:t>Secure Entry Point (SEP)</a:t>
            </a:r>
          </a:p>
          <a:p>
            <a:pPr lvl="2"/>
            <a:r>
              <a:rPr lang="en-US" dirty="0" smtClean="0"/>
              <a:t>A flag used to identify a KSK</a:t>
            </a:r>
          </a:p>
          <a:p>
            <a:r>
              <a:rPr lang="en-US" dirty="0" smtClean="0"/>
              <a:t>2005</a:t>
            </a:r>
          </a:p>
          <a:p>
            <a:pPr lvl="1"/>
            <a:r>
              <a:rPr lang="en-US" dirty="0" smtClean="0"/>
              <a:t>NSEC replaced by NSEC3</a:t>
            </a:r>
          </a:p>
        </p:txBody>
      </p:sp>
    </p:spTree>
    <p:extLst>
      <p:ext uri="{BB962C8B-B14F-4D97-AF65-F5344CB8AC3E}">
        <p14:creationId xmlns:p14="http://schemas.microsoft.com/office/powerpoint/2010/main" val="39728948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3-12-10 at 8.11.4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274638"/>
            <a:ext cx="8458200" cy="645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3596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fld id="{3B739FA2-4478-4944-B21B-F73272ABB39A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66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>
                <a:latin typeface="Arial" charset="0"/>
              </a:rPr>
              <a:t>Man-in-the-Middle Attack</a:t>
            </a:r>
          </a:p>
        </p:txBody>
      </p:sp>
      <p:sp>
        <p:nvSpPr>
          <p:cNvPr id="66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768725"/>
          </a:xfrm>
        </p:spPr>
        <p:txBody>
          <a:bodyPr>
            <a:normAutofit/>
          </a:bodyPr>
          <a:lstStyle/>
          <a:p>
            <a:pPr lvl="1"/>
            <a:r>
              <a:rPr lang="en-US" dirty="0" smtClean="0">
                <a:latin typeface="Arial" charset="0"/>
              </a:rPr>
              <a:t>Attacker </a:t>
            </a:r>
            <a:r>
              <a:rPr lang="en-US" dirty="0">
                <a:latin typeface="Arial" charset="0"/>
              </a:rPr>
              <a:t>generates two </a:t>
            </a:r>
            <a:r>
              <a:rPr lang="ja-JP" altLang="en-US" dirty="0">
                <a:latin typeface="Arial" charset="0"/>
              </a:rPr>
              <a:t>“</a:t>
            </a:r>
            <a:r>
              <a:rPr lang="en-US" dirty="0">
                <a:latin typeface="Arial" charset="0"/>
              </a:rPr>
              <a:t>false</a:t>
            </a:r>
            <a:r>
              <a:rPr lang="ja-JP" altLang="en-US" dirty="0">
                <a:latin typeface="Arial" charset="0"/>
              </a:rPr>
              <a:t>”</a:t>
            </a:r>
            <a:r>
              <a:rPr lang="en-US" dirty="0">
                <a:latin typeface="Arial" charset="0"/>
              </a:rPr>
              <a:t> key pairs</a:t>
            </a:r>
          </a:p>
          <a:p>
            <a:pPr lvl="1"/>
            <a:r>
              <a:rPr lang="en-US" dirty="0">
                <a:latin typeface="Arial" charset="0"/>
              </a:rPr>
              <a:t>Attacker intercepts the genuine keys and send false keys out</a:t>
            </a:r>
          </a:p>
          <a:p>
            <a:pPr lvl="1"/>
            <a:r>
              <a:rPr lang="en-US" dirty="0" smtClean="0">
                <a:latin typeface="Arial" charset="0"/>
              </a:rPr>
              <a:t>Client trusts the Attacker's data</a:t>
            </a:r>
          </a:p>
          <a:p>
            <a:r>
              <a:rPr lang="en-US" dirty="0" smtClean="0">
                <a:latin typeface="Arial" charset="0"/>
              </a:rPr>
              <a:t>Trusted third party prevents this attack</a:t>
            </a:r>
          </a:p>
          <a:p>
            <a:pPr lvl="1"/>
            <a:r>
              <a:rPr lang="en-US" dirty="0" smtClean="0">
                <a:latin typeface="Arial" charset="0"/>
              </a:rPr>
              <a:t>The root of DNS</a:t>
            </a:r>
            <a:endParaRPr lang="en-US" dirty="0">
              <a:latin typeface="Arial" charset="0"/>
            </a:endParaRPr>
          </a:p>
        </p:txBody>
      </p:sp>
      <p:grpSp>
        <p:nvGrpSpPr>
          <p:cNvPr id="68613" name="Group 10"/>
          <p:cNvGrpSpPr>
            <a:grpSpLocks/>
          </p:cNvGrpSpPr>
          <p:nvPr/>
        </p:nvGrpSpPr>
        <p:grpSpPr bwMode="auto">
          <a:xfrm>
            <a:off x="1481138" y="1452563"/>
            <a:ext cx="6138862" cy="376237"/>
            <a:chOff x="480" y="864"/>
            <a:chExt cx="3867" cy="237"/>
          </a:xfrm>
        </p:grpSpPr>
        <p:sp>
          <p:nvSpPr>
            <p:cNvPr id="68614" name="Text Box 4"/>
            <p:cNvSpPr txBox="1">
              <a:spLocks noChangeArrowheads="1"/>
            </p:cNvSpPr>
            <p:nvPr/>
          </p:nvSpPr>
          <p:spPr bwMode="auto">
            <a:xfrm>
              <a:off x="480" y="864"/>
              <a:ext cx="57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/>
                <a:t>Victim</a:t>
              </a:r>
            </a:p>
          </p:txBody>
        </p:sp>
        <p:sp>
          <p:nvSpPr>
            <p:cNvPr id="68615" name="Text Box 5"/>
            <p:cNvSpPr txBox="1">
              <a:spLocks noChangeArrowheads="1"/>
            </p:cNvSpPr>
            <p:nvPr/>
          </p:nvSpPr>
          <p:spPr bwMode="auto">
            <a:xfrm>
              <a:off x="2064" y="864"/>
              <a:ext cx="672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/>
                <a:t>Attacker</a:t>
              </a:r>
            </a:p>
          </p:txBody>
        </p:sp>
        <p:sp>
          <p:nvSpPr>
            <p:cNvPr id="68616" name="Text Box 6"/>
            <p:cNvSpPr txBox="1">
              <a:spLocks noChangeArrowheads="1"/>
            </p:cNvSpPr>
            <p:nvPr/>
          </p:nvSpPr>
          <p:spPr bwMode="auto">
            <a:xfrm>
              <a:off x="3771" y="864"/>
              <a:ext cx="576" cy="237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dirty="0"/>
                <a:t>Server</a:t>
              </a:r>
            </a:p>
          </p:txBody>
        </p:sp>
        <p:sp>
          <p:nvSpPr>
            <p:cNvPr id="68617" name="Line 8"/>
            <p:cNvSpPr>
              <a:spLocks noChangeShapeType="1"/>
            </p:cNvSpPr>
            <p:nvPr/>
          </p:nvSpPr>
          <p:spPr bwMode="auto">
            <a:xfrm>
              <a:off x="1056" y="1008"/>
              <a:ext cx="10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68618" name="Line 9"/>
            <p:cNvSpPr>
              <a:spLocks noChangeShapeType="1"/>
            </p:cNvSpPr>
            <p:nvPr/>
          </p:nvSpPr>
          <p:spPr bwMode="auto">
            <a:xfrm>
              <a:off x="2736" y="988"/>
              <a:ext cx="10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818323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Hierarchical Chain of Trust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3-12-10 at 8.18.21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4234" y="1600200"/>
            <a:ext cx="6201828" cy="489764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9463319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Delegation Signer (DS) Record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Links in the chain of trust</a:t>
            </a:r>
          </a:p>
          <a:p>
            <a:r>
              <a:rPr lang="en-US" dirty="0" smtClean="0"/>
              <a:t>DS record contains a hash of a zone's public key</a:t>
            </a:r>
          </a:p>
          <a:p>
            <a:r>
              <a:rPr lang="en-US" dirty="0" smtClean="0"/>
              <a:t>To make performance better, the zone key may be separated into</a:t>
            </a:r>
          </a:p>
          <a:p>
            <a:pPr lvl="1"/>
            <a:r>
              <a:rPr lang="en-US" dirty="0" smtClean="0"/>
              <a:t>Zone Signing Key (ZSK) and</a:t>
            </a:r>
          </a:p>
          <a:p>
            <a:pPr lvl="1"/>
            <a:r>
              <a:rPr lang="en-US" dirty="0" smtClean="0"/>
              <a:t>Key Signing Key (KSK)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5508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2436</TotalTime>
  <Words>804</Words>
  <Application>Microsoft Macintosh PowerPoint</Application>
  <PresentationFormat>On-screen Show (4:3)</PresentationFormat>
  <Paragraphs>132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Office Theme</vt:lpstr>
      <vt:lpstr>Ch 6: DNSSEC and Beyond</vt:lpstr>
      <vt:lpstr>DNSSEC</vt:lpstr>
      <vt:lpstr>Objectives of DNSSEC</vt:lpstr>
      <vt:lpstr>Development of DNSSEC</vt:lpstr>
      <vt:lpstr>Development of DNSSEC</vt:lpstr>
      <vt:lpstr>PowerPoint Presentation</vt:lpstr>
      <vt:lpstr>Man-in-the-Middle Attack</vt:lpstr>
      <vt:lpstr>Hierarchical Chain of Trust</vt:lpstr>
      <vt:lpstr>The Delegation Signer (DS) Record</vt:lpstr>
      <vt:lpstr>PowerPoint Presentation</vt:lpstr>
      <vt:lpstr>Authenticated Denial of Existence NSEC and NSEC3 Records</vt:lpstr>
      <vt:lpstr>Example</vt:lpstr>
      <vt:lpstr>NSEC Information Disclosure</vt:lpstr>
      <vt:lpstr>NSEC3 Hostnames are Hashed and Salted</vt:lpstr>
      <vt:lpstr>Algorithm and Salt in Record</vt:lpstr>
      <vt:lpstr>PowerPoint Presentation</vt:lpstr>
      <vt:lpstr>Making a Validating Resolver</vt:lpstr>
      <vt:lpstr>Weaknesses of DNSSEC</vt:lpstr>
      <vt:lpstr>Lack of Protection Between User Devices and Resolvers</vt:lpstr>
      <vt:lpstr>Lack of Protection of Glue Records</vt:lpstr>
      <vt:lpstr>Key Changes Don't Propagate</vt:lpstr>
      <vt:lpstr>NSEC3 Denial of Service</vt:lpstr>
      <vt:lpstr>Re-Addressing Replay Attack</vt:lpstr>
      <vt:lpstr>NSEC3 Still Allows Zone Walking</vt:lpstr>
      <vt:lpstr>No Protection of DNS or Lower Layer Header Data</vt:lpstr>
      <vt:lpstr>DNSSEC Data Inflate Zone Files and DNS Packet Sizes</vt:lpstr>
      <vt:lpstr>DNSSEC Increases Computational Requirements on Validators and Servers</vt:lpstr>
      <vt:lpstr>DNSCurve</vt:lpstr>
      <vt:lpstr>Encrypted Packets</vt:lpstr>
      <vt:lpstr>DNSCurve Limitations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DNS Security</dc:title>
  <dc:creator>Sam Bowne</dc:creator>
  <cp:lastModifiedBy>Sam Bowne</cp:lastModifiedBy>
  <cp:revision>237</cp:revision>
  <dcterms:created xsi:type="dcterms:W3CDTF">2013-08-26T22:03:34Z</dcterms:created>
  <dcterms:modified xsi:type="dcterms:W3CDTF">2015-04-29T00:48:15Z</dcterms:modified>
</cp:coreProperties>
</file>