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Image"/>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Image"/>
          <p:cNvSpPr/>
          <p:nvPr>
            <p:ph type="pic" idx="23"/>
          </p:nvPr>
        </p:nvSpPr>
        <p:spPr>
          <a:xfrm>
            <a:off x="4984750" y="2749550"/>
            <a:ext cx="7937500" cy="9238276"/>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9" name="Title Text"/>
          <p:cNvSpPr txBox="1"/>
          <p:nvPr>
            <p:ph type="title"/>
          </p:nvPr>
        </p:nvSpPr>
        <p:spPr>
          <a:xfrm>
            <a:off x="975359" y="3029937"/>
            <a:ext cx="11054082" cy="2090703"/>
          </a:xfrm>
          <a:prstGeom prst="rect">
            <a:avLst/>
          </a:prstGeom>
        </p:spPr>
        <p:txBody>
          <a:bodyPr lIns="65023" tIns="65023" rIns="65023" bIns="65023" anchor="ctr"/>
          <a:lstStyle>
            <a:lvl1pPr algn="ctr" defTabSz="650240">
              <a:lnSpc>
                <a:spcPct val="100000"/>
              </a:lnSpc>
              <a:defRPr b="0" spc="0" sz="62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1950719" y="5527040"/>
            <a:ext cx="9103361" cy="2492587"/>
          </a:xfrm>
          <a:prstGeom prst="rect">
            <a:avLst/>
          </a:prstGeom>
        </p:spPr>
        <p:txBody>
          <a:bodyPr lIns="65023" tIns="65023" rIns="65023" bIns="65023"/>
          <a:lstStyle>
            <a:lvl1pPr marL="0" indent="0" algn="ctr" defTabSz="650240">
              <a:lnSpc>
                <a:spcPct val="100000"/>
              </a:lnSpc>
              <a:spcBef>
                <a:spcPts val="1000"/>
              </a:spcBef>
              <a:buSzTx/>
              <a:buNone/>
              <a:defRPr sz="4400">
                <a:solidFill>
                  <a:srgbClr val="888888"/>
                </a:solidFill>
                <a:latin typeface="Calibri"/>
                <a:ea typeface="Calibri"/>
                <a:cs typeface="Calibri"/>
                <a:sym typeface="Calibri"/>
              </a:defRPr>
            </a:lvl1pPr>
            <a:lvl2pPr marL="0" indent="457200" algn="ctr" defTabSz="650240">
              <a:lnSpc>
                <a:spcPct val="100000"/>
              </a:lnSpc>
              <a:spcBef>
                <a:spcPts val="1000"/>
              </a:spcBef>
              <a:buSzTx/>
              <a:buNone/>
              <a:defRPr sz="4400">
                <a:solidFill>
                  <a:srgbClr val="888888"/>
                </a:solidFill>
                <a:latin typeface="Calibri"/>
                <a:ea typeface="Calibri"/>
                <a:cs typeface="Calibri"/>
                <a:sym typeface="Calibri"/>
              </a:defRPr>
            </a:lvl2pPr>
            <a:lvl3pPr marL="0" indent="914400" algn="ctr" defTabSz="650240">
              <a:lnSpc>
                <a:spcPct val="100000"/>
              </a:lnSpc>
              <a:spcBef>
                <a:spcPts val="1000"/>
              </a:spcBef>
              <a:buSzTx/>
              <a:buNone/>
              <a:defRPr sz="4400">
                <a:solidFill>
                  <a:srgbClr val="888888"/>
                </a:solidFill>
                <a:latin typeface="Calibri"/>
                <a:ea typeface="Calibri"/>
                <a:cs typeface="Calibri"/>
                <a:sym typeface="Calibri"/>
              </a:defRPr>
            </a:lvl3pPr>
            <a:lvl4pPr marL="0" indent="1371600" algn="ctr" defTabSz="650240">
              <a:lnSpc>
                <a:spcPct val="100000"/>
              </a:lnSpc>
              <a:spcBef>
                <a:spcPts val="1000"/>
              </a:spcBef>
              <a:buSzTx/>
              <a:buNone/>
              <a:defRPr sz="4400">
                <a:solidFill>
                  <a:srgbClr val="888888"/>
                </a:solidFill>
                <a:latin typeface="Calibri"/>
                <a:ea typeface="Calibri"/>
                <a:cs typeface="Calibri"/>
                <a:sym typeface="Calibri"/>
              </a:defRPr>
            </a:lvl4pPr>
            <a:lvl5pPr marL="0" indent="1828800" algn="ctr" defTabSz="650240">
              <a:lnSpc>
                <a:spcPct val="100000"/>
              </a:lnSpc>
              <a:spcBef>
                <a:spcPts val="1000"/>
              </a:spcBef>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amsclass.info" TargetMode="External"/><Relationship Id="rId3" Type="http://schemas.openxmlformats.org/officeDocument/2006/relationships/hyperlink" Target="mailto:sam.bowne@infosecdecoded.com" TargetMode="External"/><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2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51.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ollama.com" TargetMode="External"/><Relationship Id="rId3" Type="http://schemas.openxmlformats.org/officeDocument/2006/relationships/image" Target="../media/image67.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businessinsider.com/effective-accelerationism-humans-replaced-by-ai-2023-12" TargetMode="External"/><Relationship Id="rId3"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he Risk of Rushing into  AI Solutions"/>
          <p:cNvSpPr txBox="1"/>
          <p:nvPr>
            <p:ph type="ctrTitle"/>
          </p:nvPr>
        </p:nvSpPr>
        <p:spPr>
          <a:xfrm>
            <a:off x="557670" y="602334"/>
            <a:ext cx="11609058" cy="1812925"/>
          </a:xfrm>
          <a:prstGeom prst="rect">
            <a:avLst/>
          </a:prstGeom>
        </p:spPr>
        <p:txBody>
          <a:bodyPr/>
          <a:lstStyle/>
          <a:p>
            <a:pPr algn="ctr" defTabSz="1300447">
              <a:defRPr spc="-123" sz="6150"/>
            </a:pPr>
            <a:r>
              <a:t>The Risk of Rushing into </a:t>
            </a:r>
            <a:br/>
            <a:r>
              <a:t>AI Solutions</a:t>
            </a:r>
          </a:p>
        </p:txBody>
      </p:sp>
      <p:sp>
        <p:nvSpPr>
          <p:cNvPr id="161" name="June 17, 2024"/>
          <p:cNvSpPr txBox="1"/>
          <p:nvPr/>
        </p:nvSpPr>
        <p:spPr>
          <a:xfrm>
            <a:off x="5206058" y="8476747"/>
            <a:ext cx="2008861"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lvl1pPr>
          </a:lstStyle>
          <a:p>
            <a:pPr/>
            <a:r>
              <a:t>June 17, 2024</a:t>
            </a:r>
          </a:p>
        </p:txBody>
      </p:sp>
      <p:sp>
        <p:nvSpPr>
          <p:cNvPr id="162" name="Sam Bowne"/>
          <p:cNvSpPr txBox="1"/>
          <p:nvPr/>
        </p:nvSpPr>
        <p:spPr>
          <a:xfrm>
            <a:off x="4912954" y="7617620"/>
            <a:ext cx="2595068"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000000"/>
                </a:solidFill>
              </a:defRPr>
            </a:lvl1pPr>
          </a:lstStyle>
          <a:p>
            <a:pPr/>
            <a:r>
              <a:t>Sam Bowne</a:t>
            </a:r>
          </a:p>
        </p:txBody>
      </p:sp>
      <p:pic>
        <p:nvPicPr>
          <p:cNvPr id="163" name="Screenshot 2024-06-17 at 6.43.27 AM.png" descr="Screenshot 2024-06-17 at 6.43.27 AM.png"/>
          <p:cNvPicPr>
            <a:picLocks noChangeAspect="1"/>
          </p:cNvPicPr>
          <p:nvPr/>
        </p:nvPicPr>
        <p:blipFill>
          <a:blip r:embed="rId2">
            <a:extLst/>
          </a:blip>
          <a:stretch>
            <a:fillRect/>
          </a:stretch>
        </p:blipFill>
        <p:spPr>
          <a:xfrm>
            <a:off x="2969654" y="3399401"/>
            <a:ext cx="6785090" cy="295479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As I write this, the new, possibly interim CEO of OpenAI appears to be Emmett Shear, who has described AI development as “the creation of an alien god.”…"/>
          <p:cNvSpPr txBox="1"/>
          <p:nvPr>
            <p:ph type="body" sz="half" idx="1"/>
          </p:nvPr>
        </p:nvSpPr>
        <p:spPr>
          <a:xfrm>
            <a:off x="534745" y="4843390"/>
            <a:ext cx="11800340" cy="4147851"/>
          </a:xfrm>
          <a:prstGeom prst="rect">
            <a:avLst/>
          </a:prstGeom>
        </p:spPr>
        <p:txBody>
          <a:bodyPr/>
          <a:lstStyle/>
          <a:p>
            <a:pPr>
              <a:defRPr sz="3400"/>
            </a:pPr>
            <a:r>
              <a:t>As I write this, the new, possibly interim CEO of OpenAI appears to be Emmett Shear, who has described AI development as “</a:t>
            </a:r>
            <a:r>
              <a:rPr b="1"/>
              <a:t>the creation of an alien god</a:t>
            </a:r>
            <a:r>
              <a:t>.” </a:t>
            </a:r>
          </a:p>
          <a:p>
            <a:pPr>
              <a:defRPr sz="3400"/>
            </a:pPr>
            <a:r>
              <a:t>https://davidzmorris.substack.com/p/doomers-vs-hyper-racists-the-contest</a:t>
            </a:r>
          </a:p>
        </p:txBody>
      </p:sp>
      <p:pic>
        <p:nvPicPr>
          <p:cNvPr id="190" name="Screenshot 2024-06-17 at 7.09.06 AM.png" descr="Screenshot 2024-06-17 at 7.09.06 AM.png"/>
          <p:cNvPicPr>
            <a:picLocks noChangeAspect="1"/>
          </p:cNvPicPr>
          <p:nvPr/>
        </p:nvPicPr>
        <p:blipFill>
          <a:blip r:embed="rId2">
            <a:extLst/>
          </a:blip>
          <a:stretch>
            <a:fillRect/>
          </a:stretch>
        </p:blipFill>
        <p:spPr>
          <a:xfrm>
            <a:off x="393700" y="1073403"/>
            <a:ext cx="12217400" cy="20447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1003398" y="1783611"/>
            <a:ext cx="10998004" cy="618637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Screenshot 2024-06-17 at 7.13.30 AM.png" descr="Screenshot 2024-06-17 at 7.13.30 AM.png"/>
          <p:cNvPicPr>
            <a:picLocks noChangeAspect="1"/>
          </p:cNvPicPr>
          <p:nvPr/>
        </p:nvPicPr>
        <p:blipFill>
          <a:blip r:embed="rId2">
            <a:extLst/>
          </a:blip>
          <a:stretch>
            <a:fillRect/>
          </a:stretch>
        </p:blipFill>
        <p:spPr>
          <a:xfrm>
            <a:off x="3274094" y="4943293"/>
            <a:ext cx="6456613" cy="2123199"/>
          </a:xfrm>
          <a:prstGeom prst="rect">
            <a:avLst/>
          </a:prstGeom>
          <a:ln w="12700">
            <a:miter lim="400000"/>
          </a:ln>
        </p:spPr>
      </p:pic>
      <p:pic>
        <p:nvPicPr>
          <p:cNvPr id="195" name="Screenshot 2024-06-17 at 7.14.30 AM.png" descr="Screenshot 2024-06-17 at 7.14.30 AM.png"/>
          <p:cNvPicPr>
            <a:picLocks noChangeAspect="1"/>
          </p:cNvPicPr>
          <p:nvPr/>
        </p:nvPicPr>
        <p:blipFill>
          <a:blip r:embed="rId3">
            <a:extLst/>
          </a:blip>
          <a:stretch>
            <a:fillRect/>
          </a:stretch>
        </p:blipFill>
        <p:spPr>
          <a:xfrm>
            <a:off x="3633063" y="1510447"/>
            <a:ext cx="5738674" cy="170238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2">
            <a:extLst/>
          </a:blip>
          <a:stretch>
            <a:fillRect/>
          </a:stretch>
        </p:blipFill>
        <p:spPr>
          <a:xfrm>
            <a:off x="218338" y="631012"/>
            <a:ext cx="13004801" cy="925576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What Is Machine Learning?"/>
          <p:cNvSpPr txBox="1"/>
          <p:nvPr>
            <p:ph type="title"/>
          </p:nvPr>
        </p:nvSpPr>
        <p:spPr>
          <a:xfrm>
            <a:off x="520700" y="1638300"/>
            <a:ext cx="11607800" cy="1016000"/>
          </a:xfrm>
          <a:prstGeom prst="rect">
            <a:avLst/>
          </a:prstGeom>
        </p:spPr>
        <p:txBody>
          <a:bodyPr/>
          <a:lstStyle>
            <a:lvl1pPr algn="ctr" defTabSz="1716590">
              <a:defRPr spc="-118" sz="5940"/>
            </a:lvl1pPr>
          </a:lstStyle>
          <a:p>
            <a:pPr/>
            <a:r>
              <a:t>What Is Machine Learning?</a:t>
            </a:r>
          </a:p>
        </p:txBody>
      </p:sp>
      <p:pic>
        <p:nvPicPr>
          <p:cNvPr id="200" name="Image" descr="Image"/>
          <p:cNvPicPr>
            <a:picLocks noChangeAspect="1"/>
          </p:cNvPicPr>
          <p:nvPr/>
        </p:nvPicPr>
        <p:blipFill>
          <a:blip r:embed="rId2">
            <a:extLst/>
          </a:blip>
          <a:stretch>
            <a:fillRect/>
          </a:stretch>
        </p:blipFill>
        <p:spPr>
          <a:xfrm>
            <a:off x="4245284" y="3050552"/>
            <a:ext cx="4514232" cy="590868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The science (and art) of programming computers so they learn from data…"/>
          <p:cNvSpPr txBox="1"/>
          <p:nvPr>
            <p:ph type="body" idx="1"/>
          </p:nvPr>
        </p:nvSpPr>
        <p:spPr>
          <a:xfrm>
            <a:off x="698500" y="2140701"/>
            <a:ext cx="11607800" cy="6914399"/>
          </a:xfrm>
          <a:prstGeom prst="rect">
            <a:avLst/>
          </a:prstGeom>
        </p:spPr>
        <p:txBody>
          <a:bodyPr/>
          <a:lstStyle/>
          <a:p>
            <a:pPr/>
            <a:r>
              <a:t>The science (and art) of programming computers so they learn from data</a:t>
            </a:r>
          </a:p>
          <a:p>
            <a:pPr/>
            <a:r>
              <a:t>Example: </a:t>
            </a:r>
            <a:r>
              <a:rPr b="1"/>
              <a:t>spam filter</a:t>
            </a:r>
          </a:p>
          <a:p>
            <a:pPr lvl="1"/>
            <a:r>
              <a:t>Learns from examples of spam emails, flagged by users, and regular emails (the </a:t>
            </a:r>
            <a:r>
              <a:rPr i="1"/>
              <a:t>training set</a:t>
            </a:r>
            <a:r>
              <a:t>)</a:t>
            </a:r>
          </a:p>
          <a:p>
            <a:pPr lvl="1"/>
            <a:r>
              <a:t>The part of a ML system that learns and makes predictions is called a </a:t>
            </a:r>
            <a:r>
              <a:rPr i="1"/>
              <a:t>model.</a:t>
            </a:r>
            <a:endParaRPr i="1"/>
          </a:p>
          <a:p>
            <a:pPr lvl="1"/>
            <a:r>
              <a:t>Neural networks and random forests are examples of models</a:t>
            </a:r>
          </a:p>
        </p:txBody>
      </p:sp>
      <p:sp>
        <p:nvSpPr>
          <p:cNvPr id="203" name="What Is Machine Learning?"/>
          <p:cNvSpPr txBox="1"/>
          <p:nvPr>
            <p:ph type="title"/>
          </p:nvPr>
        </p:nvSpPr>
        <p:spPr>
          <a:prstGeom prst="rect">
            <a:avLst/>
          </a:prstGeom>
        </p:spPr>
        <p:txBody>
          <a:bodyPr/>
          <a:lstStyle>
            <a:lvl1pPr defTabSz="1716590">
              <a:defRPr spc="-118" sz="5940"/>
            </a:lvl1pPr>
          </a:lstStyle>
          <a:p>
            <a:pPr/>
            <a:r>
              <a:t>What Is Machine Learning?</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Why Use Machine Learning?"/>
          <p:cNvSpPr txBox="1"/>
          <p:nvPr>
            <p:ph type="title"/>
          </p:nvPr>
        </p:nvSpPr>
        <p:spPr>
          <a:xfrm>
            <a:off x="698500" y="4368800"/>
            <a:ext cx="11607800" cy="1016000"/>
          </a:xfrm>
          <a:prstGeom prst="rect">
            <a:avLst/>
          </a:prstGeom>
        </p:spPr>
        <p:txBody>
          <a:bodyPr/>
          <a:lstStyle>
            <a:lvl1pPr algn="ctr" defTabSz="1716590">
              <a:defRPr spc="-118" sz="5940"/>
            </a:lvl1pPr>
          </a:lstStyle>
          <a:p>
            <a:pPr/>
            <a:r>
              <a:t>Why Use Machine Learning?</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o create a spam filter…"/>
          <p:cNvSpPr txBox="1"/>
          <p:nvPr>
            <p:ph type="body" idx="1"/>
          </p:nvPr>
        </p:nvSpPr>
        <p:spPr>
          <a:xfrm>
            <a:off x="698500" y="2140701"/>
            <a:ext cx="11607800" cy="6914399"/>
          </a:xfrm>
          <a:prstGeom prst="rect">
            <a:avLst/>
          </a:prstGeom>
        </p:spPr>
        <p:txBody>
          <a:bodyPr/>
          <a:lstStyle/>
          <a:p>
            <a:pPr/>
            <a:r>
              <a:t>To create a spam filter</a:t>
            </a:r>
          </a:p>
          <a:p>
            <a:pPr lvl="1" marL="609600" indent="-228600">
              <a:buSzPct val="100000"/>
              <a:buAutoNum type="arabicPeriod" startAt="1"/>
            </a:pPr>
            <a:r>
              <a:t> Examine spam examples and find words that appear often, like "4U", "credit card", "free", "amazing", or other paterns in  sender's name or email body</a:t>
            </a:r>
          </a:p>
          <a:p>
            <a:pPr lvl="1" marL="609600" indent="-228600">
              <a:buSzPct val="100000"/>
              <a:buAutoNum type="arabicPeriod" startAt="1"/>
            </a:pPr>
            <a:r>
              <a:t> Write an algorithm to detect each pattern, flag email as spam if a number of these patterns are detected</a:t>
            </a:r>
          </a:p>
          <a:p>
            <a:pPr lvl="1" marL="609600" indent="-228600">
              <a:buSzPct val="100000"/>
              <a:buAutoNum type="arabicPeriod" startAt="1"/>
            </a:pPr>
            <a:r>
              <a:t> Test the program and repeat steps 1 and 2 until it's good enough to launch</a:t>
            </a:r>
          </a:p>
        </p:txBody>
      </p:sp>
      <p:sp>
        <p:nvSpPr>
          <p:cNvPr id="208" name="Traditional Programming"/>
          <p:cNvSpPr txBox="1"/>
          <p:nvPr>
            <p:ph type="title"/>
          </p:nvPr>
        </p:nvSpPr>
        <p:spPr>
          <a:xfrm>
            <a:off x="698500" y="439092"/>
            <a:ext cx="11607800" cy="1016001"/>
          </a:xfrm>
          <a:prstGeom prst="rect">
            <a:avLst/>
          </a:prstGeom>
        </p:spPr>
        <p:txBody>
          <a:bodyPr/>
          <a:lstStyle>
            <a:lvl1pPr defTabSz="1716590">
              <a:defRPr spc="-118" sz="5940"/>
            </a:lvl1pPr>
          </a:lstStyle>
          <a:p>
            <a:pPr/>
            <a:r>
              <a:t>Traditional Programming</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Screen Shot 2023-08-18 at 11.15.57 AM.png" descr="Screen Shot 2023-08-18 at 11.15.57 AM.png"/>
          <p:cNvPicPr>
            <a:picLocks noChangeAspect="1"/>
          </p:cNvPicPr>
          <p:nvPr/>
        </p:nvPicPr>
        <p:blipFill>
          <a:blip r:embed="rId2">
            <a:extLst/>
          </a:blip>
          <a:stretch>
            <a:fillRect/>
          </a:stretch>
        </p:blipFill>
        <p:spPr>
          <a:xfrm>
            <a:off x="1971598" y="1573402"/>
            <a:ext cx="7695205" cy="5124880"/>
          </a:xfrm>
          <a:prstGeom prst="rect">
            <a:avLst/>
          </a:prstGeom>
          <a:ln w="12700">
            <a:miter lim="400000"/>
          </a:ln>
        </p:spPr>
      </p:pic>
      <p:sp>
        <p:nvSpPr>
          <p:cNvPr id="211" name="Program uses a long list of rules…"/>
          <p:cNvSpPr txBox="1"/>
          <p:nvPr>
            <p:ph type="body" sz="quarter" idx="1"/>
          </p:nvPr>
        </p:nvSpPr>
        <p:spPr>
          <a:xfrm>
            <a:off x="698500" y="7107966"/>
            <a:ext cx="11607800" cy="1947134"/>
          </a:xfrm>
          <a:prstGeom prst="rect">
            <a:avLst/>
          </a:prstGeom>
        </p:spPr>
        <p:txBody>
          <a:bodyPr/>
          <a:lstStyle/>
          <a:p>
            <a:pPr/>
            <a:r>
              <a:t>Program uses a long list of rules</a:t>
            </a:r>
          </a:p>
          <a:p>
            <a:pPr/>
            <a:r>
              <a:t>Difficult to maintain</a:t>
            </a:r>
          </a:p>
        </p:txBody>
      </p:sp>
      <p:sp>
        <p:nvSpPr>
          <p:cNvPr id="212" name="Traditional Programming"/>
          <p:cNvSpPr txBox="1"/>
          <p:nvPr>
            <p:ph type="title"/>
          </p:nvPr>
        </p:nvSpPr>
        <p:spPr>
          <a:xfrm>
            <a:off x="698500" y="439092"/>
            <a:ext cx="11607800" cy="1016001"/>
          </a:xfrm>
          <a:prstGeom prst="rect">
            <a:avLst/>
          </a:prstGeom>
        </p:spPr>
        <p:txBody>
          <a:bodyPr/>
          <a:lstStyle>
            <a:lvl1pPr defTabSz="1716590">
              <a:defRPr spc="-118" sz="5940"/>
            </a:lvl1pPr>
          </a:lstStyle>
          <a:p>
            <a:pPr/>
            <a:r>
              <a:t>Traditional Programming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Screen Shot 2023-08-18 at 11.17.54 AM.png" descr="Screen Shot 2023-08-18 at 11.17.54 AM.png"/>
          <p:cNvPicPr>
            <a:picLocks noChangeAspect="1"/>
          </p:cNvPicPr>
          <p:nvPr/>
        </p:nvPicPr>
        <p:blipFill>
          <a:blip r:embed="rId2">
            <a:extLst/>
          </a:blip>
          <a:stretch>
            <a:fillRect/>
          </a:stretch>
        </p:blipFill>
        <p:spPr>
          <a:xfrm>
            <a:off x="2493833" y="1891922"/>
            <a:ext cx="7624795" cy="4983073"/>
          </a:xfrm>
          <a:prstGeom prst="rect">
            <a:avLst/>
          </a:prstGeom>
          <a:ln w="12700">
            <a:miter lim="400000"/>
          </a:ln>
        </p:spPr>
      </p:pic>
      <p:sp>
        <p:nvSpPr>
          <p:cNvPr id="215" name="Learns words and phrases that can predict spam…"/>
          <p:cNvSpPr txBox="1"/>
          <p:nvPr>
            <p:ph type="body" sz="quarter" idx="1"/>
          </p:nvPr>
        </p:nvSpPr>
        <p:spPr>
          <a:xfrm>
            <a:off x="634096" y="7311824"/>
            <a:ext cx="11736608" cy="1674974"/>
          </a:xfrm>
          <a:prstGeom prst="rect">
            <a:avLst/>
          </a:prstGeom>
        </p:spPr>
        <p:txBody>
          <a:bodyPr/>
          <a:lstStyle/>
          <a:p>
            <a:pPr/>
            <a:r>
              <a:t>Learns words and phrases that can predict spam</a:t>
            </a:r>
          </a:p>
          <a:p>
            <a:pPr/>
            <a:r>
              <a:t>Program is shorter, easier to maintain, and more accurate</a:t>
            </a:r>
          </a:p>
        </p:txBody>
      </p:sp>
      <p:sp>
        <p:nvSpPr>
          <p:cNvPr id="216" name="Machine Learning"/>
          <p:cNvSpPr txBox="1"/>
          <p:nvPr>
            <p:ph type="title"/>
          </p:nvPr>
        </p:nvSpPr>
        <p:spPr>
          <a:xfrm>
            <a:off x="698500" y="439092"/>
            <a:ext cx="11607800" cy="1016001"/>
          </a:xfrm>
          <a:prstGeom prst="rect">
            <a:avLst/>
          </a:prstGeom>
        </p:spPr>
        <p:txBody>
          <a:bodyPr/>
          <a:lstStyle>
            <a:lvl1pPr defTabSz="1716590">
              <a:defRPr spc="-118" sz="5940"/>
            </a:lvl1pPr>
          </a:lstStyle>
          <a:p>
            <a:pPr/>
            <a:r>
              <a:t>Machine Learning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am Bowne…"/>
          <p:cNvSpPr txBox="1"/>
          <p:nvPr>
            <p:ph type="body" idx="1"/>
          </p:nvPr>
        </p:nvSpPr>
        <p:spPr>
          <a:xfrm>
            <a:off x="698500" y="1851148"/>
            <a:ext cx="7323223" cy="7203952"/>
          </a:xfrm>
          <a:prstGeom prst="rect">
            <a:avLst/>
          </a:prstGeom>
        </p:spPr>
        <p:txBody>
          <a:bodyPr/>
          <a:lstStyle/>
          <a:p>
            <a:pPr/>
            <a:r>
              <a:t>Sam Bowne</a:t>
            </a:r>
          </a:p>
          <a:p>
            <a:pPr/>
            <a:r>
              <a:t>Instructor at City College San Francisco</a:t>
            </a:r>
          </a:p>
          <a:p>
            <a:pPr/>
            <a:r>
              <a:t>Corporate trainer</a:t>
            </a:r>
          </a:p>
          <a:p>
            <a:pPr/>
            <a:r>
              <a:t>Web: </a:t>
            </a:r>
            <a:r>
              <a:rPr u="sng">
                <a:hlinkClick r:id="rId2" invalidUrl="" action="" tgtFrame="" tooltip="" history="1" highlightClick="0" endSnd="0"/>
              </a:rPr>
              <a:t>samsclass.info</a:t>
            </a:r>
          </a:p>
          <a:p>
            <a:pPr/>
            <a:r>
              <a:t>Email: </a:t>
            </a:r>
            <a:br/>
            <a:r>
              <a:t>sbowne@ccsf.edu</a:t>
            </a:r>
            <a:br/>
            <a:r>
              <a:rPr u="sng">
                <a:hlinkClick r:id="rId3" invalidUrl="" action="" tgtFrame="" tooltip="" history="1" highlightClick="0" endSnd="0"/>
              </a:rPr>
              <a:t>sam.bowne@infosecdecoded.com</a:t>
            </a:r>
          </a:p>
          <a:p>
            <a:pPr/>
            <a:r>
              <a:t>Mastodon: </a:t>
            </a:r>
            <a:r>
              <a:rPr b="1"/>
              <a:t>sambowne@infosec.exchange</a:t>
            </a:r>
          </a:p>
        </p:txBody>
      </p:sp>
      <p:sp>
        <p:nvSpPr>
          <p:cNvPr id="166" name="Whoami"/>
          <p:cNvSpPr txBox="1"/>
          <p:nvPr>
            <p:ph type="title"/>
          </p:nvPr>
        </p:nvSpPr>
        <p:spPr>
          <a:prstGeom prst="rect">
            <a:avLst/>
          </a:prstGeom>
        </p:spPr>
        <p:txBody>
          <a:bodyPr/>
          <a:lstStyle>
            <a:lvl1pPr defTabSz="1716590">
              <a:defRPr spc="-118" sz="5940"/>
            </a:lvl1pPr>
          </a:lstStyle>
          <a:p>
            <a:pPr/>
            <a:r>
              <a:t>Whoami</a:t>
            </a:r>
          </a:p>
        </p:txBody>
      </p:sp>
      <p:pic>
        <p:nvPicPr>
          <p:cNvPr id="167" name="Image" descr="Image"/>
          <p:cNvPicPr>
            <a:picLocks noChangeAspect="1"/>
          </p:cNvPicPr>
          <p:nvPr/>
        </p:nvPicPr>
        <p:blipFill>
          <a:blip r:embed="rId4">
            <a:extLst/>
          </a:blip>
          <a:stretch>
            <a:fillRect/>
          </a:stretch>
        </p:blipFill>
        <p:spPr>
          <a:xfrm>
            <a:off x="8650312" y="2057506"/>
            <a:ext cx="3810001" cy="3810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Screen Shot 2023-08-18 at 11.27.10 AM.png" descr="Screen Shot 2023-08-18 at 11.27.10 AM.png"/>
          <p:cNvPicPr>
            <a:picLocks noChangeAspect="1"/>
          </p:cNvPicPr>
          <p:nvPr/>
        </p:nvPicPr>
        <p:blipFill>
          <a:blip r:embed="rId2">
            <a:extLst/>
          </a:blip>
          <a:stretch>
            <a:fillRect/>
          </a:stretch>
        </p:blipFill>
        <p:spPr>
          <a:xfrm>
            <a:off x="2175431" y="1920614"/>
            <a:ext cx="8107608" cy="4372552"/>
          </a:xfrm>
          <a:prstGeom prst="rect">
            <a:avLst/>
          </a:prstGeom>
          <a:ln w="12700">
            <a:miter lim="400000"/>
          </a:ln>
        </p:spPr>
      </p:pic>
      <p:sp>
        <p:nvSpPr>
          <p:cNvPr id="219" name="Automatically adapts to changing tactics of spammers"/>
          <p:cNvSpPr txBox="1"/>
          <p:nvPr>
            <p:ph type="body" sz="quarter" idx="1"/>
          </p:nvPr>
        </p:nvSpPr>
        <p:spPr>
          <a:xfrm>
            <a:off x="698500" y="7524244"/>
            <a:ext cx="11736608" cy="1530856"/>
          </a:xfrm>
          <a:prstGeom prst="rect">
            <a:avLst/>
          </a:prstGeom>
        </p:spPr>
        <p:txBody>
          <a:bodyPr/>
          <a:lstStyle/>
          <a:p>
            <a:pPr/>
            <a:r>
              <a:t>Automatically adapts to changing tactics of spammers</a:t>
            </a:r>
          </a:p>
        </p:txBody>
      </p:sp>
      <p:sp>
        <p:nvSpPr>
          <p:cNvPr id="220" name="Machine Learning"/>
          <p:cNvSpPr txBox="1"/>
          <p:nvPr>
            <p:ph type="title"/>
          </p:nvPr>
        </p:nvSpPr>
        <p:spPr>
          <a:xfrm>
            <a:off x="698500" y="439092"/>
            <a:ext cx="11607800" cy="1016001"/>
          </a:xfrm>
          <a:prstGeom prst="rect">
            <a:avLst/>
          </a:prstGeom>
        </p:spPr>
        <p:txBody>
          <a:bodyPr/>
          <a:lstStyle>
            <a:lvl1pPr defTabSz="1716590">
              <a:defRPr spc="-118" sz="5940"/>
            </a:lvl1pPr>
          </a:lstStyle>
          <a:p>
            <a:pPr/>
            <a:r>
              <a:t>Machine Learning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ome problems are too complex for traditional approaches…"/>
          <p:cNvSpPr txBox="1"/>
          <p:nvPr>
            <p:ph type="body" idx="1"/>
          </p:nvPr>
        </p:nvSpPr>
        <p:spPr>
          <a:xfrm>
            <a:off x="698500" y="2140701"/>
            <a:ext cx="11607800" cy="6914399"/>
          </a:xfrm>
          <a:prstGeom prst="rect">
            <a:avLst/>
          </a:prstGeom>
        </p:spPr>
        <p:txBody>
          <a:bodyPr/>
          <a:lstStyle/>
          <a:p>
            <a:pPr/>
            <a:r>
              <a:t>Some problems are too complex for traditional approaches</a:t>
            </a:r>
          </a:p>
          <a:p>
            <a:pPr lvl="1"/>
            <a:r>
              <a:t>Or have no known algorithm</a:t>
            </a:r>
          </a:p>
          <a:p>
            <a:pPr>
              <a:defRPr b="1"/>
            </a:pPr>
            <a:r>
              <a:t>Speech recognition</a:t>
            </a:r>
          </a:p>
          <a:p>
            <a:pPr lvl="1"/>
            <a:r>
              <a:t>Trained on many example recordings</a:t>
            </a:r>
          </a:p>
        </p:txBody>
      </p:sp>
      <p:sp>
        <p:nvSpPr>
          <p:cNvPr id="223" name="Other Problems"/>
          <p:cNvSpPr txBox="1"/>
          <p:nvPr>
            <p:ph type="title"/>
          </p:nvPr>
        </p:nvSpPr>
        <p:spPr>
          <a:prstGeom prst="rect">
            <a:avLst/>
          </a:prstGeom>
        </p:spPr>
        <p:txBody>
          <a:bodyPr/>
          <a:lstStyle>
            <a:lvl1pPr defTabSz="1716590">
              <a:defRPr spc="-118" sz="5940"/>
            </a:lvl1pPr>
          </a:lstStyle>
          <a:p>
            <a:pPr/>
            <a:r>
              <a:t>Other Problems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Examples of Applications"/>
          <p:cNvSpPr txBox="1"/>
          <p:nvPr>
            <p:ph type="title"/>
          </p:nvPr>
        </p:nvSpPr>
        <p:spPr>
          <a:xfrm>
            <a:off x="698500" y="4368800"/>
            <a:ext cx="11607800" cy="1016000"/>
          </a:xfrm>
          <a:prstGeom prst="rect">
            <a:avLst/>
          </a:prstGeom>
        </p:spPr>
        <p:txBody>
          <a:bodyPr/>
          <a:lstStyle>
            <a:lvl1pPr algn="ctr" defTabSz="1716590">
              <a:defRPr spc="-118" sz="5940"/>
            </a:lvl1pPr>
          </a:lstStyle>
          <a:p>
            <a:pPr/>
            <a:r>
              <a:t>Examples of Applications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Analyzing images of products on a production line to automatically classify them…"/>
          <p:cNvSpPr txBox="1"/>
          <p:nvPr>
            <p:ph type="body" idx="1"/>
          </p:nvPr>
        </p:nvSpPr>
        <p:spPr>
          <a:xfrm>
            <a:off x="698500" y="2140701"/>
            <a:ext cx="11607800" cy="6914399"/>
          </a:xfrm>
          <a:prstGeom prst="rect">
            <a:avLst/>
          </a:prstGeom>
        </p:spPr>
        <p:txBody>
          <a:bodyPr/>
          <a:lstStyle/>
          <a:p>
            <a:pPr/>
            <a:r>
              <a:t>Analyzing images of products on a production line to automatically classify them</a:t>
            </a:r>
          </a:p>
          <a:p>
            <a:pPr lvl="1"/>
            <a:r>
              <a:t>Image classification typically uses </a:t>
            </a:r>
            <a:r>
              <a:rPr b="1"/>
              <a:t>Convolutional Neural Networks (CNNs) </a:t>
            </a:r>
            <a:r>
              <a:t>or </a:t>
            </a:r>
            <a:r>
              <a:rPr b="1"/>
              <a:t>Transformers</a:t>
            </a:r>
            <a:endParaRPr b="1"/>
          </a:p>
          <a:p>
            <a:pPr/>
            <a:r>
              <a:t>Detecting tumors in brain scans</a:t>
            </a:r>
          </a:p>
          <a:p>
            <a:pPr/>
            <a:r>
              <a:t>Automatically classifying news articles</a:t>
            </a:r>
          </a:p>
          <a:p>
            <a:pPr lvl="1"/>
            <a:r>
              <a:t>This is </a:t>
            </a:r>
            <a:r>
              <a:rPr b="1"/>
              <a:t>Natural Language Processing (NLP)</a:t>
            </a:r>
            <a:r>
              <a:t>, and more specifically text classification, which can be tackled using </a:t>
            </a:r>
            <a:r>
              <a:rPr b="1"/>
              <a:t>Recurrent Neural Networks (RNNs)</a:t>
            </a:r>
            <a:r>
              <a:t> and </a:t>
            </a:r>
            <a:r>
              <a:rPr b="1"/>
              <a:t>CNNs</a:t>
            </a:r>
            <a:r>
              <a:t>, but </a:t>
            </a:r>
            <a:r>
              <a:rPr b="1"/>
              <a:t>Transformers</a:t>
            </a:r>
            <a:r>
              <a:t> work even better</a:t>
            </a:r>
          </a:p>
        </p:txBody>
      </p:sp>
      <p:sp>
        <p:nvSpPr>
          <p:cNvPr id="228" name="Examples of Applications"/>
          <p:cNvSpPr txBox="1"/>
          <p:nvPr>
            <p:ph type="title"/>
          </p:nvPr>
        </p:nvSpPr>
        <p:spPr>
          <a:prstGeom prst="rect">
            <a:avLst/>
          </a:prstGeom>
        </p:spPr>
        <p:txBody>
          <a:bodyPr/>
          <a:lstStyle>
            <a:lvl1pPr defTabSz="1716590">
              <a:defRPr spc="-118" sz="5940"/>
            </a:lvl1pPr>
          </a:lstStyle>
          <a:p>
            <a:pPr/>
            <a:r>
              <a:t>Examples of Applications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Creating a chatbot or a personal assistant…"/>
          <p:cNvSpPr txBox="1"/>
          <p:nvPr>
            <p:ph type="body" idx="1"/>
          </p:nvPr>
        </p:nvSpPr>
        <p:spPr>
          <a:xfrm>
            <a:off x="698500" y="2140701"/>
            <a:ext cx="11607800" cy="6914399"/>
          </a:xfrm>
          <a:prstGeom prst="rect">
            <a:avLst/>
          </a:prstGeom>
        </p:spPr>
        <p:txBody>
          <a:bodyPr/>
          <a:lstStyle/>
          <a:p>
            <a:pPr>
              <a:spcBef>
                <a:spcPts val="1500"/>
              </a:spcBef>
            </a:pPr>
            <a:r>
              <a:t>Creating a chatbot or a personal assistant</a:t>
            </a:r>
          </a:p>
          <a:p>
            <a:pPr>
              <a:spcBef>
                <a:spcPts val="1500"/>
              </a:spcBef>
            </a:pPr>
            <a:r>
              <a:t>Forecasting your company’s revenue next year, based on many performance metrics</a:t>
            </a:r>
          </a:p>
          <a:p>
            <a:pPr>
              <a:spcBef>
                <a:spcPts val="1500"/>
              </a:spcBef>
            </a:pPr>
            <a:r>
              <a:t>Making your app react to voice commands</a:t>
            </a:r>
          </a:p>
          <a:p>
            <a:pPr>
              <a:spcBef>
                <a:spcPts val="1500"/>
              </a:spcBef>
            </a:pPr>
            <a:r>
              <a:t>Detecting credit card fraud</a:t>
            </a:r>
          </a:p>
          <a:p>
            <a:pPr>
              <a:spcBef>
                <a:spcPts val="1500"/>
              </a:spcBef>
            </a:pPr>
            <a:r>
              <a:t>Segmenting clients based on their purchases so that you can design a different marketing strategy for each segment</a:t>
            </a:r>
          </a:p>
          <a:p>
            <a:pPr>
              <a:spcBef>
                <a:spcPts val="1500"/>
              </a:spcBef>
            </a:pPr>
            <a:r>
              <a:t>Representing a complex, high-dimensional dataset in a clear and insightful diagram</a:t>
            </a:r>
          </a:p>
          <a:p>
            <a:pPr>
              <a:spcBef>
                <a:spcPts val="1500"/>
              </a:spcBef>
            </a:pPr>
            <a:r>
              <a:t>Recommending a product that a client may be interested in, based on past purchases</a:t>
            </a:r>
          </a:p>
          <a:p>
            <a:pPr>
              <a:spcBef>
                <a:spcPts val="1500"/>
              </a:spcBef>
            </a:pPr>
            <a:r>
              <a:t>Building an intelligent bot for a game</a:t>
            </a:r>
          </a:p>
        </p:txBody>
      </p:sp>
      <p:sp>
        <p:nvSpPr>
          <p:cNvPr id="231" name="Examples of Applications"/>
          <p:cNvSpPr txBox="1"/>
          <p:nvPr>
            <p:ph type="title"/>
          </p:nvPr>
        </p:nvSpPr>
        <p:spPr>
          <a:prstGeom prst="rect">
            <a:avLst/>
          </a:prstGeom>
        </p:spPr>
        <p:txBody>
          <a:bodyPr/>
          <a:lstStyle>
            <a:lvl1pPr defTabSz="1716590">
              <a:defRPr spc="-118" sz="5940"/>
            </a:lvl1pPr>
          </a:lstStyle>
          <a:p>
            <a:pPr/>
            <a:r>
              <a:t>Examples of Applications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ypes of Machine Learning Systems"/>
          <p:cNvSpPr txBox="1"/>
          <p:nvPr>
            <p:ph type="title"/>
          </p:nvPr>
        </p:nvSpPr>
        <p:spPr>
          <a:xfrm>
            <a:off x="698500" y="4368800"/>
            <a:ext cx="11607800" cy="1016000"/>
          </a:xfrm>
          <a:prstGeom prst="rect">
            <a:avLst/>
          </a:prstGeom>
        </p:spPr>
        <p:txBody>
          <a:bodyPr/>
          <a:lstStyle>
            <a:lvl1pPr algn="ctr" defTabSz="1577876">
              <a:defRPr spc="-109" sz="5460"/>
            </a:lvl1pPr>
          </a:lstStyle>
          <a:p>
            <a:pPr/>
            <a:r>
              <a:t>Types of Machine Learning Systems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Screen Shot 2023-08-18 at 2.28.30 PM.png" descr="Screen Shot 2023-08-18 at 2.28.30 PM.png"/>
          <p:cNvPicPr>
            <a:picLocks noChangeAspect="1"/>
          </p:cNvPicPr>
          <p:nvPr/>
        </p:nvPicPr>
        <p:blipFill>
          <a:blip r:embed="rId2">
            <a:extLst/>
          </a:blip>
          <a:srcRect l="0" t="1991" r="0" b="0"/>
          <a:stretch>
            <a:fillRect/>
          </a:stretch>
        </p:blipFill>
        <p:spPr>
          <a:xfrm>
            <a:off x="314264" y="3805342"/>
            <a:ext cx="12827001" cy="5812774"/>
          </a:xfrm>
          <a:prstGeom prst="rect">
            <a:avLst/>
          </a:prstGeom>
          <a:ln w="12700">
            <a:miter lim="400000"/>
          </a:ln>
        </p:spPr>
      </p:pic>
      <p:sp>
        <p:nvSpPr>
          <p:cNvPr id="236" name="Training data has labels…"/>
          <p:cNvSpPr txBox="1"/>
          <p:nvPr>
            <p:ph type="body" sz="half" idx="1"/>
          </p:nvPr>
        </p:nvSpPr>
        <p:spPr>
          <a:xfrm>
            <a:off x="773192" y="1808658"/>
            <a:ext cx="6976497" cy="3694711"/>
          </a:xfrm>
          <a:prstGeom prst="rect">
            <a:avLst/>
          </a:prstGeom>
        </p:spPr>
        <p:txBody>
          <a:bodyPr/>
          <a:lstStyle/>
          <a:p>
            <a:pPr/>
            <a:r>
              <a:t>Training data has labels</a:t>
            </a:r>
          </a:p>
          <a:p>
            <a:pPr lvl="1"/>
            <a:r>
              <a:t>Indicating desired solution</a:t>
            </a:r>
          </a:p>
        </p:txBody>
      </p:sp>
      <p:sp>
        <p:nvSpPr>
          <p:cNvPr id="237" name="Supervised Learning"/>
          <p:cNvSpPr txBox="1"/>
          <p:nvPr>
            <p:ph type="title"/>
          </p:nvPr>
        </p:nvSpPr>
        <p:spPr>
          <a:prstGeom prst="rect">
            <a:avLst/>
          </a:prstGeom>
        </p:spPr>
        <p:txBody>
          <a:bodyPr/>
          <a:lstStyle>
            <a:lvl1pPr defTabSz="1716590">
              <a:defRPr spc="-118" sz="5940"/>
            </a:lvl1pPr>
          </a:lstStyle>
          <a:p>
            <a:pPr/>
            <a:r>
              <a:t>Supervised Learning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Classification…"/>
          <p:cNvSpPr txBox="1"/>
          <p:nvPr>
            <p:ph type="body" idx="1"/>
          </p:nvPr>
        </p:nvSpPr>
        <p:spPr>
          <a:xfrm>
            <a:off x="773192" y="1808658"/>
            <a:ext cx="10227384" cy="6954608"/>
          </a:xfrm>
          <a:prstGeom prst="rect">
            <a:avLst/>
          </a:prstGeom>
        </p:spPr>
        <p:txBody>
          <a:bodyPr/>
          <a:lstStyle/>
          <a:p>
            <a:pPr>
              <a:spcBef>
                <a:spcPts val="1600"/>
              </a:spcBef>
              <a:defRPr b="1"/>
            </a:pPr>
            <a:r>
              <a:t>Classification</a:t>
            </a:r>
          </a:p>
          <a:p>
            <a:pPr lvl="1">
              <a:spcBef>
                <a:spcPts val="1600"/>
              </a:spcBef>
            </a:pPr>
            <a:r>
              <a:t>Sort input samples into categories, like a spam filter</a:t>
            </a:r>
          </a:p>
          <a:p>
            <a:pPr>
              <a:spcBef>
                <a:spcPts val="1600"/>
              </a:spcBef>
              <a:defRPr b="1"/>
            </a:pPr>
            <a:r>
              <a:t>Regression</a:t>
            </a:r>
          </a:p>
          <a:p>
            <a:pPr lvl="1">
              <a:spcBef>
                <a:spcPts val="1600"/>
              </a:spcBef>
            </a:pPr>
            <a:r>
              <a:t>Predict a target numerical value, like the price of a car, given a set of features, like mileage, age, brand, etc.</a:t>
            </a:r>
          </a:p>
        </p:txBody>
      </p:sp>
      <p:sp>
        <p:nvSpPr>
          <p:cNvPr id="240" name="Supervised Learning Tasks"/>
          <p:cNvSpPr txBox="1"/>
          <p:nvPr>
            <p:ph type="title"/>
          </p:nvPr>
        </p:nvSpPr>
        <p:spPr>
          <a:prstGeom prst="rect">
            <a:avLst/>
          </a:prstGeom>
        </p:spPr>
        <p:txBody>
          <a:bodyPr/>
          <a:lstStyle>
            <a:lvl1pPr defTabSz="1716590">
              <a:defRPr spc="-118" sz="5940"/>
            </a:lvl1pPr>
          </a:lstStyle>
          <a:p>
            <a:pPr/>
            <a:r>
              <a:t>Supervised Learning Tasks</a:t>
            </a:r>
          </a:p>
        </p:txBody>
      </p:sp>
      <p:pic>
        <p:nvPicPr>
          <p:cNvPr id="241" name="Screen Shot 2023-08-18 at 2.33.52 PM.png" descr="Screen Shot 2023-08-18 at 2.33.52 PM.png"/>
          <p:cNvPicPr>
            <a:picLocks noChangeAspect="1"/>
          </p:cNvPicPr>
          <p:nvPr/>
        </p:nvPicPr>
        <p:blipFill>
          <a:blip r:embed="rId2">
            <a:extLst/>
          </a:blip>
          <a:stretch>
            <a:fillRect/>
          </a:stretch>
        </p:blipFill>
        <p:spPr>
          <a:xfrm>
            <a:off x="2054378" y="4911869"/>
            <a:ext cx="7961451" cy="450029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raining data is unlabeled"/>
          <p:cNvSpPr txBox="1"/>
          <p:nvPr>
            <p:ph type="body" sz="half" idx="1"/>
          </p:nvPr>
        </p:nvSpPr>
        <p:spPr>
          <a:xfrm>
            <a:off x="773192" y="1808658"/>
            <a:ext cx="6976497" cy="3694711"/>
          </a:xfrm>
          <a:prstGeom prst="rect">
            <a:avLst/>
          </a:prstGeom>
        </p:spPr>
        <p:txBody>
          <a:bodyPr/>
          <a:lstStyle/>
          <a:p>
            <a:pPr/>
            <a:r>
              <a:t>Training data is unlabeled</a:t>
            </a:r>
          </a:p>
        </p:txBody>
      </p:sp>
      <p:sp>
        <p:nvSpPr>
          <p:cNvPr id="244"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45" name="Screen Shot 2023-08-18 at 2.35.32 PM.png" descr="Screen Shot 2023-08-18 at 2.35.32 PM.png"/>
          <p:cNvPicPr>
            <a:picLocks noChangeAspect="1"/>
          </p:cNvPicPr>
          <p:nvPr/>
        </p:nvPicPr>
        <p:blipFill>
          <a:blip r:embed="rId2">
            <a:extLst/>
          </a:blip>
          <a:stretch>
            <a:fillRect/>
          </a:stretch>
        </p:blipFill>
        <p:spPr>
          <a:xfrm>
            <a:off x="2561157" y="3551923"/>
            <a:ext cx="8302755" cy="538821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Clustering algorithm…"/>
          <p:cNvSpPr txBox="1"/>
          <p:nvPr>
            <p:ph type="body" sz="half" idx="1"/>
          </p:nvPr>
        </p:nvSpPr>
        <p:spPr>
          <a:xfrm>
            <a:off x="773192" y="1808658"/>
            <a:ext cx="6976497" cy="3694711"/>
          </a:xfrm>
          <a:prstGeom prst="rect">
            <a:avLst/>
          </a:prstGeom>
        </p:spPr>
        <p:txBody>
          <a:bodyPr/>
          <a:lstStyle/>
          <a:p>
            <a:pPr>
              <a:spcBef>
                <a:spcPts val="2000"/>
              </a:spcBef>
            </a:pPr>
            <a:r>
              <a:rPr b="1"/>
              <a:t>Clustering</a:t>
            </a:r>
            <a:r>
              <a:t> algorithm</a:t>
            </a:r>
          </a:p>
          <a:p>
            <a:pPr lvl="1">
              <a:spcBef>
                <a:spcPts val="2000"/>
              </a:spcBef>
            </a:pPr>
            <a:r>
              <a:t>Sorts data into groups</a:t>
            </a:r>
          </a:p>
        </p:txBody>
      </p:sp>
      <p:sp>
        <p:nvSpPr>
          <p:cNvPr id="248"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49" name="Screen Shot 2023-08-18 at 2.37.42 PM.png" descr="Screen Shot 2023-08-18 at 2.37.42 PM.png"/>
          <p:cNvPicPr>
            <a:picLocks noChangeAspect="1"/>
          </p:cNvPicPr>
          <p:nvPr/>
        </p:nvPicPr>
        <p:blipFill>
          <a:blip r:embed="rId2">
            <a:extLst/>
          </a:blip>
          <a:stretch>
            <a:fillRect/>
          </a:stretch>
        </p:blipFill>
        <p:spPr>
          <a:xfrm>
            <a:off x="1721623" y="3528373"/>
            <a:ext cx="9156701" cy="52070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he Threat"/>
          <p:cNvSpPr txBox="1"/>
          <p:nvPr>
            <p:ph type="ctrTitle"/>
          </p:nvPr>
        </p:nvSpPr>
        <p:spPr>
          <a:xfrm>
            <a:off x="608971" y="2603073"/>
            <a:ext cx="11609058" cy="2442163"/>
          </a:xfrm>
          <a:prstGeom prst="rect">
            <a:avLst/>
          </a:prstGeom>
        </p:spPr>
        <p:txBody>
          <a:bodyPr/>
          <a:lstStyle>
            <a:lvl1pPr algn="ctr"/>
          </a:lstStyle>
          <a:p>
            <a:pPr/>
            <a:r>
              <a:t>The Threat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A way to simplify data…"/>
          <p:cNvSpPr txBox="1"/>
          <p:nvPr>
            <p:ph type="body" idx="1"/>
          </p:nvPr>
        </p:nvSpPr>
        <p:spPr>
          <a:xfrm>
            <a:off x="773192" y="1808658"/>
            <a:ext cx="11039350" cy="6136284"/>
          </a:xfrm>
          <a:prstGeom prst="rect">
            <a:avLst/>
          </a:prstGeom>
        </p:spPr>
        <p:txBody>
          <a:bodyPr/>
          <a:lstStyle/>
          <a:p>
            <a:pPr>
              <a:spcBef>
                <a:spcPts val="2000"/>
              </a:spcBef>
            </a:pPr>
            <a:r>
              <a:t>A way to simplify data</a:t>
            </a:r>
          </a:p>
          <a:p>
            <a:pPr>
              <a:spcBef>
                <a:spcPts val="2000"/>
              </a:spcBef>
            </a:pPr>
            <a:r>
              <a:t>without losing too much information</a:t>
            </a:r>
          </a:p>
          <a:p>
            <a:pPr>
              <a:spcBef>
                <a:spcPts val="2000"/>
              </a:spcBef>
            </a:pPr>
            <a:r>
              <a:t>Example: merge correlated features into one</a:t>
            </a:r>
          </a:p>
          <a:p>
            <a:pPr lvl="1">
              <a:spcBef>
                <a:spcPts val="2000"/>
              </a:spcBef>
            </a:pPr>
            <a:r>
              <a:t>For a car, combine </a:t>
            </a:r>
            <a:r>
              <a:rPr i="1"/>
              <a:t>milage</a:t>
            </a:r>
            <a:r>
              <a:t> and </a:t>
            </a:r>
            <a:r>
              <a:rPr i="1"/>
              <a:t>age</a:t>
            </a:r>
            <a:r>
              <a:t> into </a:t>
            </a:r>
            <a:r>
              <a:rPr i="1"/>
              <a:t>wear-and-tear</a:t>
            </a:r>
            <a:endParaRPr i="1"/>
          </a:p>
          <a:p>
            <a:pPr lvl="1">
              <a:spcBef>
                <a:spcPts val="2000"/>
              </a:spcBef>
            </a:pPr>
            <a:r>
              <a:t>This is called </a:t>
            </a:r>
            <a:r>
              <a:rPr i="1"/>
              <a:t>feature extraction</a:t>
            </a:r>
          </a:p>
        </p:txBody>
      </p:sp>
      <p:sp>
        <p:nvSpPr>
          <p:cNvPr id="252" name="Dimensionality Reduction"/>
          <p:cNvSpPr txBox="1"/>
          <p:nvPr>
            <p:ph type="title"/>
          </p:nvPr>
        </p:nvSpPr>
        <p:spPr>
          <a:xfrm>
            <a:off x="698500" y="439092"/>
            <a:ext cx="11607800" cy="1016001"/>
          </a:xfrm>
          <a:prstGeom prst="rect">
            <a:avLst/>
          </a:prstGeom>
        </p:spPr>
        <p:txBody>
          <a:bodyPr/>
          <a:lstStyle>
            <a:lvl1pPr defTabSz="1716590">
              <a:defRPr spc="-118" sz="5940"/>
            </a:lvl1pPr>
          </a:lstStyle>
          <a:p>
            <a:pPr/>
            <a:r>
              <a:t>Dimensionality Reduction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Anomaly detection…"/>
          <p:cNvSpPr txBox="1"/>
          <p:nvPr>
            <p:ph type="body" sz="half" idx="1"/>
          </p:nvPr>
        </p:nvSpPr>
        <p:spPr>
          <a:xfrm>
            <a:off x="773192" y="1808658"/>
            <a:ext cx="11013363" cy="3694711"/>
          </a:xfrm>
          <a:prstGeom prst="rect">
            <a:avLst/>
          </a:prstGeom>
        </p:spPr>
        <p:txBody>
          <a:bodyPr/>
          <a:lstStyle/>
          <a:p>
            <a:pPr>
              <a:spcBef>
                <a:spcPts val="2000"/>
              </a:spcBef>
            </a:pPr>
            <a:r>
              <a:rPr b="1"/>
              <a:t>Anomaly detection</a:t>
            </a:r>
          </a:p>
          <a:p>
            <a:pPr lvl="1">
              <a:spcBef>
                <a:spcPts val="2000"/>
              </a:spcBef>
            </a:pPr>
            <a:r>
              <a:t>Find unusual credit card transactions</a:t>
            </a:r>
          </a:p>
          <a:p>
            <a:pPr lvl="1">
              <a:spcBef>
                <a:spcPts val="2000"/>
              </a:spcBef>
            </a:pPr>
            <a:r>
              <a:t>Find manufacturing defects</a:t>
            </a:r>
          </a:p>
        </p:txBody>
      </p:sp>
      <p:sp>
        <p:nvSpPr>
          <p:cNvPr id="255"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pic>
        <p:nvPicPr>
          <p:cNvPr id="256" name="Screen Shot 2023-08-18 at 2.44.29 PM.png" descr="Screen Shot 2023-08-18 at 2.44.29 PM.png"/>
          <p:cNvPicPr>
            <a:picLocks noChangeAspect="1"/>
          </p:cNvPicPr>
          <p:nvPr/>
        </p:nvPicPr>
        <p:blipFill>
          <a:blip r:embed="rId2">
            <a:extLst/>
          </a:blip>
          <a:stretch>
            <a:fillRect/>
          </a:stretch>
        </p:blipFill>
        <p:spPr>
          <a:xfrm>
            <a:off x="1873250" y="4030214"/>
            <a:ext cx="9258300" cy="47498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Association rule learning…"/>
          <p:cNvSpPr txBox="1"/>
          <p:nvPr>
            <p:ph type="body" sz="half" idx="1"/>
          </p:nvPr>
        </p:nvSpPr>
        <p:spPr>
          <a:xfrm>
            <a:off x="773192" y="1808658"/>
            <a:ext cx="10394611" cy="3694711"/>
          </a:xfrm>
          <a:prstGeom prst="rect">
            <a:avLst/>
          </a:prstGeom>
        </p:spPr>
        <p:txBody>
          <a:bodyPr/>
          <a:lstStyle/>
          <a:p>
            <a:pPr>
              <a:spcBef>
                <a:spcPts val="2000"/>
              </a:spcBef>
            </a:pPr>
            <a:r>
              <a:rPr b="1"/>
              <a:t>Association rule learning</a:t>
            </a:r>
          </a:p>
          <a:p>
            <a:pPr lvl="1">
              <a:spcBef>
                <a:spcPts val="2000"/>
              </a:spcBef>
            </a:pPr>
            <a:r>
              <a:t>Discover interesting relations between attributes</a:t>
            </a:r>
          </a:p>
          <a:p>
            <a:pPr lvl="1">
              <a:spcBef>
                <a:spcPts val="2000"/>
              </a:spcBef>
            </a:pPr>
            <a:r>
              <a:t>Find items customers purchase together</a:t>
            </a:r>
          </a:p>
        </p:txBody>
      </p:sp>
      <p:sp>
        <p:nvSpPr>
          <p:cNvPr id="259" name="Unsupervised Learning"/>
          <p:cNvSpPr txBox="1"/>
          <p:nvPr>
            <p:ph type="title"/>
          </p:nvPr>
        </p:nvSpPr>
        <p:spPr>
          <a:xfrm>
            <a:off x="698500" y="439092"/>
            <a:ext cx="11607800" cy="1016001"/>
          </a:xfrm>
          <a:prstGeom prst="rect">
            <a:avLst/>
          </a:prstGeom>
        </p:spPr>
        <p:txBody>
          <a:bodyPr/>
          <a:lstStyle>
            <a:lvl1pPr defTabSz="1716590">
              <a:defRPr spc="-118" sz="5940"/>
            </a:lvl1pPr>
          </a:lstStyle>
          <a:p>
            <a:pPr/>
            <a:r>
              <a:t>Unsupervised Learning</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First unsupervised model groups similar images together…"/>
          <p:cNvSpPr txBox="1"/>
          <p:nvPr>
            <p:ph type="body" sz="half" idx="1"/>
          </p:nvPr>
        </p:nvSpPr>
        <p:spPr>
          <a:xfrm>
            <a:off x="773192" y="1808658"/>
            <a:ext cx="11267883" cy="3694711"/>
          </a:xfrm>
          <a:prstGeom prst="rect">
            <a:avLst/>
          </a:prstGeom>
        </p:spPr>
        <p:txBody>
          <a:bodyPr/>
          <a:lstStyle/>
          <a:p>
            <a:pPr/>
            <a:r>
              <a:t>First unsupervised model groups similar images together</a:t>
            </a:r>
          </a:p>
          <a:p>
            <a:pPr/>
            <a:r>
              <a:t>Then it asks the user to label a group at a time</a:t>
            </a:r>
          </a:p>
        </p:txBody>
      </p:sp>
      <p:sp>
        <p:nvSpPr>
          <p:cNvPr id="262" name="Semi-Supervised Learning"/>
          <p:cNvSpPr txBox="1"/>
          <p:nvPr>
            <p:ph type="title"/>
          </p:nvPr>
        </p:nvSpPr>
        <p:spPr>
          <a:prstGeom prst="rect">
            <a:avLst/>
          </a:prstGeom>
        </p:spPr>
        <p:txBody>
          <a:bodyPr/>
          <a:lstStyle>
            <a:lvl1pPr defTabSz="1716590">
              <a:defRPr spc="-118" sz="5940"/>
            </a:lvl1pPr>
          </a:lstStyle>
          <a:p>
            <a:pPr/>
            <a:r>
              <a:t>Semi-Supervised Learning</a:t>
            </a:r>
          </a:p>
        </p:txBody>
      </p:sp>
      <p:pic>
        <p:nvPicPr>
          <p:cNvPr id="263" name="Screen Shot 2023-08-18 at 2.46.51 PM.png" descr="Screen Shot 2023-08-18 at 2.46.51 PM.png"/>
          <p:cNvPicPr>
            <a:picLocks noChangeAspect="1"/>
          </p:cNvPicPr>
          <p:nvPr/>
        </p:nvPicPr>
        <p:blipFill>
          <a:blip r:embed="rId2">
            <a:extLst/>
          </a:blip>
          <a:stretch>
            <a:fillRect/>
          </a:stretch>
        </p:blipFill>
        <p:spPr>
          <a:xfrm>
            <a:off x="1555870" y="4014890"/>
            <a:ext cx="10147301" cy="53467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Generates a labeled dataset from an unlabeled one…"/>
          <p:cNvSpPr txBox="1"/>
          <p:nvPr>
            <p:ph type="body" sz="half" idx="1"/>
          </p:nvPr>
        </p:nvSpPr>
        <p:spPr>
          <a:xfrm>
            <a:off x="773192" y="1808658"/>
            <a:ext cx="11267883" cy="3694711"/>
          </a:xfrm>
          <a:prstGeom prst="rect">
            <a:avLst/>
          </a:prstGeom>
        </p:spPr>
        <p:txBody>
          <a:bodyPr/>
          <a:lstStyle/>
          <a:p>
            <a:pPr/>
            <a:r>
              <a:t>Generates a labeled dataset from an unlabeled one</a:t>
            </a:r>
          </a:p>
          <a:p>
            <a:pPr lvl="1"/>
            <a:r>
              <a:t>Example: mask part of an image, train a model to recover the original image</a:t>
            </a:r>
          </a:p>
        </p:txBody>
      </p:sp>
      <p:sp>
        <p:nvSpPr>
          <p:cNvPr id="266" name="Self-Supervised Learning"/>
          <p:cNvSpPr txBox="1"/>
          <p:nvPr>
            <p:ph type="title"/>
          </p:nvPr>
        </p:nvSpPr>
        <p:spPr>
          <a:xfrm>
            <a:off x="876443" y="439092"/>
            <a:ext cx="11607801" cy="1016001"/>
          </a:xfrm>
          <a:prstGeom prst="rect">
            <a:avLst/>
          </a:prstGeom>
        </p:spPr>
        <p:txBody>
          <a:bodyPr/>
          <a:lstStyle>
            <a:lvl1pPr defTabSz="1716590">
              <a:defRPr spc="-118" sz="5940"/>
            </a:lvl1pPr>
          </a:lstStyle>
          <a:p>
            <a:pPr/>
            <a:r>
              <a:t>Self-Supervised Learning</a:t>
            </a:r>
          </a:p>
        </p:txBody>
      </p:sp>
      <p:pic>
        <p:nvPicPr>
          <p:cNvPr id="267" name="Screen Shot 2023-08-18 at 2.50.15 PM.png" descr="Screen Shot 2023-08-18 at 2.50.15 PM.png"/>
          <p:cNvPicPr>
            <a:picLocks noChangeAspect="1"/>
          </p:cNvPicPr>
          <p:nvPr/>
        </p:nvPicPr>
        <p:blipFill>
          <a:blip r:embed="rId2">
            <a:extLst/>
          </a:blip>
          <a:stretch>
            <a:fillRect/>
          </a:stretch>
        </p:blipFill>
        <p:spPr>
          <a:xfrm>
            <a:off x="1878886" y="4017753"/>
            <a:ext cx="10212188" cy="547260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tart with sentences written by humans…"/>
          <p:cNvSpPr txBox="1"/>
          <p:nvPr>
            <p:ph type="body" sz="half" idx="1"/>
          </p:nvPr>
        </p:nvSpPr>
        <p:spPr>
          <a:xfrm>
            <a:off x="773192" y="1808658"/>
            <a:ext cx="11267883" cy="3694711"/>
          </a:xfrm>
          <a:prstGeom prst="rect">
            <a:avLst/>
          </a:prstGeom>
        </p:spPr>
        <p:txBody>
          <a:bodyPr/>
          <a:lstStyle/>
          <a:p>
            <a:pPr>
              <a:spcBef>
                <a:spcPts val="1600"/>
              </a:spcBef>
            </a:pPr>
            <a:r>
              <a:t>Start with sentences written by humans</a:t>
            </a:r>
          </a:p>
          <a:p>
            <a:pPr>
              <a:spcBef>
                <a:spcPts val="1600"/>
              </a:spcBef>
            </a:pPr>
            <a:r>
              <a:t>Randomly mask some words</a:t>
            </a:r>
          </a:p>
          <a:p>
            <a:pPr>
              <a:spcBef>
                <a:spcPts val="1600"/>
              </a:spcBef>
            </a:pPr>
            <a:r>
              <a:t>Learn to predict the masked word</a:t>
            </a:r>
          </a:p>
        </p:txBody>
      </p:sp>
      <p:sp>
        <p:nvSpPr>
          <p:cNvPr id="270" name="Large Language Models"/>
          <p:cNvSpPr txBox="1"/>
          <p:nvPr>
            <p:ph type="title"/>
          </p:nvPr>
        </p:nvSpPr>
        <p:spPr>
          <a:xfrm>
            <a:off x="876443" y="439092"/>
            <a:ext cx="11607801" cy="1016001"/>
          </a:xfrm>
          <a:prstGeom prst="rect">
            <a:avLst/>
          </a:prstGeom>
        </p:spPr>
        <p:txBody>
          <a:bodyPr/>
          <a:lstStyle>
            <a:lvl1pPr defTabSz="1716590">
              <a:defRPr spc="-118" sz="5940"/>
            </a:lvl1pPr>
          </a:lstStyle>
          <a:p>
            <a:pPr/>
            <a:r>
              <a:t>Large Language Models</a:t>
            </a:r>
          </a:p>
        </p:txBody>
      </p:sp>
      <p:pic>
        <p:nvPicPr>
          <p:cNvPr id="271" name="Screenshot 2024-06-05 at 6.57.06 AM.png" descr="Screenshot 2024-06-05 at 6.57.06 AM.png"/>
          <p:cNvPicPr>
            <a:picLocks noChangeAspect="1"/>
          </p:cNvPicPr>
          <p:nvPr/>
        </p:nvPicPr>
        <p:blipFill>
          <a:blip r:embed="rId2">
            <a:extLst/>
          </a:blip>
          <a:stretch>
            <a:fillRect/>
          </a:stretch>
        </p:blipFill>
        <p:spPr>
          <a:xfrm>
            <a:off x="865175" y="6483322"/>
            <a:ext cx="11463502" cy="2339491"/>
          </a:xfrm>
          <a:prstGeom prst="rect">
            <a:avLst/>
          </a:prstGeom>
          <a:ln w="12700">
            <a:miter lim="400000"/>
          </a:ln>
        </p:spPr>
      </p:pic>
      <p:pic>
        <p:nvPicPr>
          <p:cNvPr id="272" name="Screenshot 2024-06-05 at 6.57.15 AM.png" descr="Screenshot 2024-06-05 at 6.57.15 AM.png"/>
          <p:cNvPicPr>
            <a:picLocks noChangeAspect="1"/>
          </p:cNvPicPr>
          <p:nvPr/>
        </p:nvPicPr>
        <p:blipFill>
          <a:blip r:embed="rId3">
            <a:extLst/>
          </a:blip>
          <a:stretch>
            <a:fillRect/>
          </a:stretch>
        </p:blipFill>
        <p:spPr>
          <a:xfrm>
            <a:off x="962985" y="4114800"/>
            <a:ext cx="11267883" cy="205181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he learning system, called an agent…"/>
          <p:cNvSpPr txBox="1"/>
          <p:nvPr>
            <p:ph type="body" idx="1"/>
          </p:nvPr>
        </p:nvSpPr>
        <p:spPr>
          <a:xfrm>
            <a:off x="773192" y="1808658"/>
            <a:ext cx="11267883" cy="4614710"/>
          </a:xfrm>
          <a:prstGeom prst="rect">
            <a:avLst/>
          </a:prstGeom>
        </p:spPr>
        <p:txBody>
          <a:bodyPr/>
          <a:lstStyle/>
          <a:p>
            <a:pPr/>
            <a:r>
              <a:t>The learning system, called an </a:t>
            </a:r>
            <a:r>
              <a:rPr b="1"/>
              <a:t>agent</a:t>
            </a:r>
            <a:endParaRPr b="1"/>
          </a:p>
          <a:p>
            <a:pPr lvl="1"/>
            <a:r>
              <a:t>Observes the environment</a:t>
            </a:r>
          </a:p>
          <a:p>
            <a:pPr lvl="1"/>
            <a:r>
              <a:t>Selects and performs actions</a:t>
            </a:r>
          </a:p>
          <a:p>
            <a:pPr lvl="1"/>
            <a:r>
              <a:t>Gets </a:t>
            </a:r>
            <a:r>
              <a:rPr b="1"/>
              <a:t>rewards </a:t>
            </a:r>
            <a:r>
              <a:t>or </a:t>
            </a:r>
            <a:r>
              <a:rPr b="1"/>
              <a:t>penalties</a:t>
            </a:r>
            <a:r>
              <a:t> </a:t>
            </a:r>
          </a:p>
          <a:p>
            <a:pPr/>
            <a:r>
              <a:t>Like a robot learning to walk</a:t>
            </a:r>
          </a:p>
        </p:txBody>
      </p:sp>
      <p:sp>
        <p:nvSpPr>
          <p:cNvPr id="275" name="Reinforcement Learning"/>
          <p:cNvSpPr txBox="1"/>
          <p:nvPr>
            <p:ph type="title"/>
          </p:nvPr>
        </p:nvSpPr>
        <p:spPr>
          <a:prstGeom prst="rect">
            <a:avLst/>
          </a:prstGeom>
        </p:spPr>
        <p:txBody>
          <a:bodyPr/>
          <a:lstStyle>
            <a:lvl1pPr defTabSz="1716590">
              <a:defRPr spc="-118" sz="5940"/>
            </a:lvl1pPr>
          </a:lstStyle>
          <a:p>
            <a:pPr/>
            <a:r>
              <a:t>Reinforcement Learning</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Reinforcement Learning"/>
          <p:cNvSpPr txBox="1"/>
          <p:nvPr>
            <p:ph type="title"/>
          </p:nvPr>
        </p:nvSpPr>
        <p:spPr>
          <a:prstGeom prst="rect">
            <a:avLst/>
          </a:prstGeom>
        </p:spPr>
        <p:txBody>
          <a:bodyPr/>
          <a:lstStyle>
            <a:lvl1pPr defTabSz="1716590">
              <a:defRPr spc="-118" sz="5940"/>
            </a:lvl1pPr>
          </a:lstStyle>
          <a:p>
            <a:pPr/>
            <a:r>
              <a:t>Reinforcement Learning</a:t>
            </a:r>
          </a:p>
        </p:txBody>
      </p:sp>
      <p:pic>
        <p:nvPicPr>
          <p:cNvPr id="278" name="Screen Shot 2023-08-18 at 2.52.38 PM.png" descr="Screen Shot 2023-08-18 at 2.52.38 PM.png"/>
          <p:cNvPicPr>
            <a:picLocks noChangeAspect="1"/>
          </p:cNvPicPr>
          <p:nvPr/>
        </p:nvPicPr>
        <p:blipFill>
          <a:blip r:embed="rId2">
            <a:extLst/>
          </a:blip>
          <a:stretch>
            <a:fillRect/>
          </a:stretch>
        </p:blipFill>
        <p:spPr>
          <a:xfrm>
            <a:off x="2949632" y="1931898"/>
            <a:ext cx="8471089" cy="7453212"/>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ecuring AI Systems"/>
          <p:cNvSpPr txBox="1"/>
          <p:nvPr>
            <p:ph type="ctrTitle"/>
          </p:nvPr>
        </p:nvSpPr>
        <p:spPr>
          <a:xfrm>
            <a:off x="608971" y="2603073"/>
            <a:ext cx="11609058" cy="2442163"/>
          </a:xfrm>
          <a:prstGeom prst="rect">
            <a:avLst/>
          </a:prstGeom>
        </p:spPr>
        <p:txBody>
          <a:bodyPr/>
          <a:lstStyle>
            <a:lvl1pPr algn="ctr"/>
          </a:lstStyle>
          <a:p>
            <a:pPr/>
            <a:r>
              <a:t>Securing AI Systems</a:t>
            </a:r>
          </a:p>
        </p:txBody>
      </p:sp>
      <p:sp>
        <p:nvSpPr>
          <p:cNvPr id="281" name="April 12, 2024"/>
          <p:cNvSpPr txBox="1"/>
          <p:nvPr/>
        </p:nvSpPr>
        <p:spPr>
          <a:xfrm>
            <a:off x="5222853" y="8476747"/>
            <a:ext cx="1975270" cy="448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300"/>
            </a:lvl1pPr>
          </a:lstStyle>
          <a:p>
            <a:pPr/>
            <a:r>
              <a:t>April 12, 2024</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Screenshot 2024-04-17 at 2.29.43 PM.png" descr="Screenshot 2024-04-17 at 2.29.43 PM.png"/>
          <p:cNvPicPr>
            <a:picLocks noChangeAspect="1"/>
          </p:cNvPicPr>
          <p:nvPr/>
        </p:nvPicPr>
        <p:blipFill>
          <a:blip r:embed="rId2">
            <a:extLst/>
          </a:blip>
          <a:stretch>
            <a:fillRect/>
          </a:stretch>
        </p:blipFill>
        <p:spPr>
          <a:xfrm>
            <a:off x="2508250" y="2768600"/>
            <a:ext cx="7988300" cy="4216400"/>
          </a:xfrm>
          <a:prstGeom prst="rect">
            <a:avLst/>
          </a:prstGeom>
          <a:ln w="12700">
            <a:miter lim="400000"/>
          </a:ln>
        </p:spPr>
      </p:pic>
      <p:sp>
        <p:nvSpPr>
          <p:cNvPr id="284" name="NIST AI 100-1"/>
          <p:cNvSpPr txBox="1"/>
          <p:nvPr>
            <p:ph type="title"/>
          </p:nvPr>
        </p:nvSpPr>
        <p:spPr>
          <a:prstGeom prst="rect">
            <a:avLst/>
          </a:prstGeom>
        </p:spPr>
        <p:txBody>
          <a:bodyPr/>
          <a:lstStyle>
            <a:lvl1pPr defTabSz="1716590">
              <a:defRPr spc="-118" sz="5940"/>
            </a:lvl1pPr>
          </a:lstStyle>
          <a:p>
            <a:pPr/>
            <a:r>
              <a:t>NIST AI 100-1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Screenshot 2024-04-17 at 3.25.18 PM.png" descr="Screenshot 2024-04-17 at 3.25.18 PM.png"/>
          <p:cNvPicPr>
            <a:picLocks noChangeAspect="1"/>
          </p:cNvPicPr>
          <p:nvPr/>
        </p:nvPicPr>
        <p:blipFill>
          <a:blip r:embed="rId2">
            <a:extLst/>
          </a:blip>
          <a:stretch>
            <a:fillRect/>
          </a:stretch>
        </p:blipFill>
        <p:spPr>
          <a:xfrm>
            <a:off x="2028509" y="5199317"/>
            <a:ext cx="8947782" cy="1076000"/>
          </a:xfrm>
          <a:prstGeom prst="rect">
            <a:avLst/>
          </a:prstGeom>
          <a:ln w="12700">
            <a:miter lim="400000"/>
          </a:ln>
        </p:spPr>
      </p:pic>
      <p:pic>
        <p:nvPicPr>
          <p:cNvPr id="172" name="Screenshot 2024-04-17 at 3.25.08 PM.png" descr="Screenshot 2024-04-17 at 3.25.08 PM.png"/>
          <p:cNvPicPr>
            <a:picLocks noChangeAspect="1"/>
          </p:cNvPicPr>
          <p:nvPr/>
        </p:nvPicPr>
        <p:blipFill>
          <a:blip r:embed="rId3">
            <a:extLst/>
          </a:blip>
          <a:stretch>
            <a:fillRect/>
          </a:stretch>
        </p:blipFill>
        <p:spPr>
          <a:xfrm>
            <a:off x="498470" y="678073"/>
            <a:ext cx="12007860" cy="2116014"/>
          </a:xfrm>
          <a:prstGeom prst="rect">
            <a:avLst/>
          </a:prstGeom>
          <a:ln w="12700">
            <a:miter lim="400000"/>
          </a:ln>
        </p:spPr>
      </p:pic>
      <p:pic>
        <p:nvPicPr>
          <p:cNvPr id="173" name="Screenshot 2024-04-17 at 3.25.03 PM.png" descr="Screenshot 2024-04-17 at 3.25.03 PM.png"/>
          <p:cNvPicPr>
            <a:picLocks noChangeAspect="1"/>
          </p:cNvPicPr>
          <p:nvPr/>
        </p:nvPicPr>
        <p:blipFill>
          <a:blip r:embed="rId4">
            <a:extLst/>
          </a:blip>
          <a:stretch>
            <a:fillRect/>
          </a:stretch>
        </p:blipFill>
        <p:spPr>
          <a:xfrm>
            <a:off x="4683359" y="3225718"/>
            <a:ext cx="3638082" cy="154196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Screenshot 2024-04-17 at 12.24.14 PM.png" descr="Screenshot 2024-04-17 at 12.24.14 PM.png"/>
          <p:cNvPicPr>
            <a:picLocks noChangeAspect="1"/>
          </p:cNvPicPr>
          <p:nvPr/>
        </p:nvPicPr>
        <p:blipFill>
          <a:blip r:embed="rId2">
            <a:extLst/>
          </a:blip>
          <a:srcRect l="0" t="0" r="65854" b="20304"/>
          <a:stretch>
            <a:fillRect/>
          </a:stretch>
        </p:blipFill>
        <p:spPr>
          <a:xfrm>
            <a:off x="1900128" y="168110"/>
            <a:ext cx="7751581" cy="8747343"/>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Screenshot 2024-04-17 at 12.24.14 PM.png" descr="Screenshot 2024-04-17 at 12.24.14 PM.png"/>
          <p:cNvPicPr>
            <a:picLocks noChangeAspect="1"/>
          </p:cNvPicPr>
          <p:nvPr/>
        </p:nvPicPr>
        <p:blipFill>
          <a:blip r:embed="rId2">
            <a:extLst/>
          </a:blip>
          <a:srcRect l="34566" t="0" r="36521" b="20732"/>
          <a:stretch>
            <a:fillRect/>
          </a:stretch>
        </p:blipFill>
        <p:spPr>
          <a:xfrm>
            <a:off x="3237308" y="179980"/>
            <a:ext cx="6530296" cy="865643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Screenshot 2024-04-17 at 12.24.14 PM.png" descr="Screenshot 2024-04-17 at 12.24.14 PM.png"/>
          <p:cNvPicPr>
            <a:picLocks noChangeAspect="1"/>
          </p:cNvPicPr>
          <p:nvPr/>
        </p:nvPicPr>
        <p:blipFill>
          <a:blip r:embed="rId2">
            <a:extLst/>
          </a:blip>
          <a:srcRect l="63364" t="0" r="7540" b="20048"/>
          <a:stretch>
            <a:fillRect/>
          </a:stretch>
        </p:blipFill>
        <p:spPr>
          <a:xfrm>
            <a:off x="3141464" y="322562"/>
            <a:ext cx="6473157" cy="8600044"/>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Inscrutability"/>
          <p:cNvSpPr txBox="1"/>
          <p:nvPr>
            <p:ph type="title"/>
          </p:nvPr>
        </p:nvSpPr>
        <p:spPr>
          <a:prstGeom prst="rect">
            <a:avLst/>
          </a:prstGeom>
        </p:spPr>
        <p:txBody>
          <a:bodyPr/>
          <a:lstStyle>
            <a:lvl1pPr defTabSz="1716590">
              <a:defRPr spc="-118" sz="5940"/>
            </a:lvl1pPr>
          </a:lstStyle>
          <a:p>
            <a:pPr/>
            <a:r>
              <a:t>Inscrutability</a:t>
            </a:r>
          </a:p>
        </p:txBody>
      </p:sp>
      <p:grpSp>
        <p:nvGrpSpPr>
          <p:cNvPr id="301" name="Group"/>
          <p:cNvGrpSpPr/>
          <p:nvPr/>
        </p:nvGrpSpPr>
        <p:grpSpPr>
          <a:xfrm>
            <a:off x="1143282" y="1932207"/>
            <a:ext cx="10692836" cy="7224650"/>
            <a:chOff x="0" y="0"/>
            <a:chExt cx="10692835" cy="7224649"/>
          </a:xfrm>
        </p:grpSpPr>
        <p:pic>
          <p:nvPicPr>
            <p:cNvPr id="293" name="Screenshot 2024-04-17 at 12.16.50 PM.png" descr="Screenshot 2024-04-17 at 12.16.50 PM.png"/>
            <p:cNvPicPr>
              <a:picLocks noChangeAspect="1"/>
            </p:cNvPicPr>
            <p:nvPr/>
          </p:nvPicPr>
          <p:blipFill>
            <a:blip r:embed="rId2">
              <a:extLst/>
            </a:blip>
            <a:stretch>
              <a:fillRect/>
            </a:stretch>
          </p:blipFill>
          <p:spPr>
            <a:xfrm>
              <a:off x="0" y="0"/>
              <a:ext cx="10032436" cy="7224650"/>
            </a:xfrm>
            <a:prstGeom prst="rect">
              <a:avLst/>
            </a:prstGeom>
            <a:ln w="12700" cap="flat">
              <a:noFill/>
              <a:miter lim="400000"/>
            </a:ln>
            <a:effectLst/>
          </p:spPr>
        </p:pic>
        <p:pic>
          <p:nvPicPr>
            <p:cNvPr id="294" name="Screenshot 2024-04-17 at 12.16.50 PM.png" descr="Screenshot 2024-04-17 at 12.16.50 PM.png"/>
            <p:cNvPicPr>
              <a:picLocks noChangeAspect="1"/>
            </p:cNvPicPr>
            <p:nvPr/>
          </p:nvPicPr>
          <p:blipFill>
            <a:blip r:embed="rId2">
              <a:extLst/>
            </a:blip>
            <a:srcRect l="86305" t="0" r="2531" b="0"/>
            <a:stretch>
              <a:fillRect/>
            </a:stretch>
          </p:blipFill>
          <p:spPr>
            <a:xfrm>
              <a:off x="9572893" y="0"/>
              <a:ext cx="1119943" cy="7224650"/>
            </a:xfrm>
            <a:prstGeom prst="rect">
              <a:avLst/>
            </a:prstGeom>
            <a:ln w="12700" cap="flat">
              <a:noFill/>
              <a:miter lim="400000"/>
            </a:ln>
            <a:effectLst/>
          </p:spPr>
        </p:pic>
        <p:sp>
          <p:nvSpPr>
            <p:cNvPr id="295" name="LINEAR REGRESSION"/>
            <p:cNvSpPr txBox="1"/>
            <p:nvPr/>
          </p:nvSpPr>
          <p:spPr>
            <a:xfrm>
              <a:off x="2604231" y="1200971"/>
              <a:ext cx="3068397"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LINEAR REGRESSION</a:t>
              </a:r>
            </a:p>
          </p:txBody>
        </p:sp>
        <p:sp>
          <p:nvSpPr>
            <p:cNvPr id="296" name="DECISION TREES"/>
            <p:cNvSpPr txBox="1"/>
            <p:nvPr/>
          </p:nvSpPr>
          <p:spPr>
            <a:xfrm>
              <a:off x="3079953" y="1738379"/>
              <a:ext cx="2473555"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DECISION TREES</a:t>
              </a:r>
            </a:p>
          </p:txBody>
        </p:sp>
        <p:sp>
          <p:nvSpPr>
            <p:cNvPr id="297" name="K-NEAREST NEIGHBORS"/>
            <p:cNvSpPr txBox="1"/>
            <p:nvPr/>
          </p:nvSpPr>
          <p:spPr>
            <a:xfrm>
              <a:off x="4601593" y="3174681"/>
              <a:ext cx="3508452"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K-NEAREST NEIGHBORS</a:t>
              </a:r>
            </a:p>
          </p:txBody>
        </p:sp>
        <p:sp>
          <p:nvSpPr>
            <p:cNvPr id="298" name="RANDOM FORESTS"/>
            <p:cNvSpPr txBox="1"/>
            <p:nvPr/>
          </p:nvSpPr>
          <p:spPr>
            <a:xfrm>
              <a:off x="5215044" y="3790042"/>
              <a:ext cx="2769160"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RANDOM FORESTS</a:t>
              </a:r>
            </a:p>
          </p:txBody>
        </p:sp>
        <p:sp>
          <p:nvSpPr>
            <p:cNvPr id="299" name="SUPPORT VECTOR MACHINES"/>
            <p:cNvSpPr txBox="1"/>
            <p:nvPr/>
          </p:nvSpPr>
          <p:spPr>
            <a:xfrm>
              <a:off x="5934199" y="4547483"/>
              <a:ext cx="4280155" cy="436397"/>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SUPPORT VECTOR MACHINES</a:t>
              </a:r>
            </a:p>
          </p:txBody>
        </p:sp>
        <p:sp>
          <p:nvSpPr>
            <p:cNvPr id="300" name="DEEP NEURAL NETWORKS"/>
            <p:cNvSpPr txBox="1"/>
            <p:nvPr/>
          </p:nvSpPr>
          <p:spPr>
            <a:xfrm>
              <a:off x="6609198" y="5148392"/>
              <a:ext cx="3803778" cy="436396"/>
            </a:xfrm>
            <a:prstGeom prst="rect">
              <a:avLst/>
            </a:prstGeom>
            <a:solidFill>
              <a:srgbClr val="00F9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200"/>
              </a:lvl1pPr>
            </a:lstStyle>
            <a:p>
              <a:pPr/>
              <a:r>
                <a:t>DEEP NEURAL NETWORKS</a:t>
              </a:r>
            </a:p>
          </p:txBody>
        </p:sp>
      </p:gr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Characteristics of Trustworthy AI"/>
          <p:cNvSpPr txBox="1"/>
          <p:nvPr>
            <p:ph type="title"/>
          </p:nvPr>
        </p:nvSpPr>
        <p:spPr>
          <a:prstGeom prst="rect">
            <a:avLst/>
          </a:prstGeom>
        </p:spPr>
        <p:txBody>
          <a:bodyPr/>
          <a:lstStyle>
            <a:lvl1pPr defTabSz="1716590">
              <a:defRPr spc="-118" sz="5940"/>
            </a:lvl1pPr>
          </a:lstStyle>
          <a:p>
            <a:pPr/>
            <a:r>
              <a:t>Characteristics of Trustworthy AI</a:t>
            </a:r>
          </a:p>
        </p:txBody>
      </p:sp>
      <p:pic>
        <p:nvPicPr>
          <p:cNvPr id="304" name="Screenshot 2024-04-17 at 2.41.55 PM.png" descr="Screenshot 2024-04-17 at 2.41.55 PM.png"/>
          <p:cNvPicPr>
            <a:picLocks noChangeAspect="1"/>
          </p:cNvPicPr>
          <p:nvPr/>
        </p:nvPicPr>
        <p:blipFill>
          <a:blip r:embed="rId2">
            <a:extLst/>
          </a:blip>
          <a:stretch>
            <a:fillRect/>
          </a:stretch>
        </p:blipFill>
        <p:spPr>
          <a:xfrm>
            <a:off x="697607" y="3588577"/>
            <a:ext cx="11922370" cy="2576446"/>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AI RMF Core"/>
          <p:cNvSpPr txBox="1"/>
          <p:nvPr>
            <p:ph type="title"/>
          </p:nvPr>
        </p:nvSpPr>
        <p:spPr>
          <a:prstGeom prst="rect">
            <a:avLst/>
          </a:prstGeom>
        </p:spPr>
        <p:txBody>
          <a:bodyPr/>
          <a:lstStyle>
            <a:lvl1pPr defTabSz="1716590">
              <a:defRPr spc="-118" sz="5940"/>
            </a:lvl1pPr>
          </a:lstStyle>
          <a:p>
            <a:pPr/>
            <a:r>
              <a:t>AI RMF Core</a:t>
            </a:r>
          </a:p>
        </p:txBody>
      </p:sp>
      <p:pic>
        <p:nvPicPr>
          <p:cNvPr id="307" name="Screenshot 2024-04-17 at 2.58.06 PM.png" descr="Screenshot 2024-04-17 at 2.58.06 PM.png"/>
          <p:cNvPicPr>
            <a:picLocks noChangeAspect="1"/>
          </p:cNvPicPr>
          <p:nvPr/>
        </p:nvPicPr>
        <p:blipFill>
          <a:blip r:embed="rId2">
            <a:extLst/>
          </a:blip>
          <a:stretch>
            <a:fillRect/>
          </a:stretch>
        </p:blipFill>
        <p:spPr>
          <a:xfrm>
            <a:off x="2037053" y="1436751"/>
            <a:ext cx="9130417" cy="807033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Screenshot 2024-04-17 at 3.00.42 PM.png" descr="Screenshot 2024-04-17 at 3.00.42 PM.png"/>
          <p:cNvPicPr>
            <a:picLocks noChangeAspect="1"/>
          </p:cNvPicPr>
          <p:nvPr/>
        </p:nvPicPr>
        <p:blipFill>
          <a:blip r:embed="rId2">
            <a:extLst/>
          </a:blip>
          <a:stretch>
            <a:fillRect/>
          </a:stretch>
        </p:blipFill>
        <p:spPr>
          <a:xfrm>
            <a:off x="889000" y="743356"/>
            <a:ext cx="11226800" cy="4267201"/>
          </a:xfrm>
          <a:prstGeom prst="rect">
            <a:avLst/>
          </a:prstGeom>
          <a:ln w="12700">
            <a:miter lim="400000"/>
          </a:ln>
        </p:spPr>
      </p:pic>
      <p:pic>
        <p:nvPicPr>
          <p:cNvPr id="310" name="Screenshot 2024-04-17 at 3.00.36 PM.png" descr="Screenshot 2024-04-17 at 3.00.36 PM.png"/>
          <p:cNvPicPr>
            <a:picLocks noChangeAspect="1"/>
          </p:cNvPicPr>
          <p:nvPr/>
        </p:nvPicPr>
        <p:blipFill>
          <a:blip r:embed="rId3">
            <a:extLst/>
          </a:blip>
          <a:stretch>
            <a:fillRect/>
          </a:stretch>
        </p:blipFill>
        <p:spPr>
          <a:xfrm>
            <a:off x="1435980" y="4432706"/>
            <a:ext cx="6550406" cy="2980703"/>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Screenshot 2024-04-17 at 3.00.16 PM.png" descr="Screenshot 2024-04-17 at 3.00.16 PM.png"/>
          <p:cNvPicPr>
            <a:picLocks noChangeAspect="1"/>
          </p:cNvPicPr>
          <p:nvPr/>
        </p:nvPicPr>
        <p:blipFill>
          <a:blip r:embed="rId2">
            <a:extLst/>
          </a:blip>
          <a:srcRect l="0" t="0" r="78890" b="61031"/>
          <a:stretch>
            <a:fillRect/>
          </a:stretch>
        </p:blipFill>
        <p:spPr>
          <a:xfrm>
            <a:off x="570024" y="548777"/>
            <a:ext cx="4023462" cy="5400818"/>
          </a:xfrm>
          <a:prstGeom prst="rect">
            <a:avLst/>
          </a:prstGeom>
          <a:ln w="12700">
            <a:miter lim="400000"/>
          </a:ln>
        </p:spPr>
      </p:pic>
      <p:pic>
        <p:nvPicPr>
          <p:cNvPr id="313" name="Screenshot 2024-04-17 at 3.04.50 PM.png" descr="Screenshot 2024-04-17 at 3.04.50 PM.png"/>
          <p:cNvPicPr>
            <a:picLocks noChangeAspect="1"/>
          </p:cNvPicPr>
          <p:nvPr/>
        </p:nvPicPr>
        <p:blipFill>
          <a:blip r:embed="rId3">
            <a:extLst/>
          </a:blip>
          <a:stretch>
            <a:fillRect/>
          </a:stretch>
        </p:blipFill>
        <p:spPr>
          <a:xfrm>
            <a:off x="5268169" y="3765550"/>
            <a:ext cx="3492501" cy="2425700"/>
          </a:xfrm>
          <a:prstGeom prst="rect">
            <a:avLst/>
          </a:prstGeom>
          <a:ln w="12700">
            <a:miter lim="400000"/>
          </a:ln>
        </p:spPr>
      </p:pic>
      <p:pic>
        <p:nvPicPr>
          <p:cNvPr id="314" name="Screenshot 2024-04-17 at 3.04.56 PM.png" descr="Screenshot 2024-04-17 at 3.04.56 PM.png"/>
          <p:cNvPicPr>
            <a:picLocks noChangeAspect="1"/>
          </p:cNvPicPr>
          <p:nvPr/>
        </p:nvPicPr>
        <p:blipFill>
          <a:blip r:embed="rId4">
            <a:extLst/>
          </a:blip>
          <a:stretch>
            <a:fillRect/>
          </a:stretch>
        </p:blipFill>
        <p:spPr>
          <a:xfrm>
            <a:off x="5281954" y="6410465"/>
            <a:ext cx="3464930" cy="2278495"/>
          </a:xfrm>
          <a:prstGeom prst="rect">
            <a:avLst/>
          </a:prstGeom>
          <a:ln w="12700">
            <a:miter lim="400000"/>
          </a:ln>
        </p:spPr>
      </p:pic>
      <p:pic>
        <p:nvPicPr>
          <p:cNvPr id="315" name="Screenshot 2024-04-17 at 3.06.00 PM.png" descr="Screenshot 2024-04-17 at 3.06.00 PM.png"/>
          <p:cNvPicPr>
            <a:picLocks noChangeAspect="1"/>
          </p:cNvPicPr>
          <p:nvPr/>
        </p:nvPicPr>
        <p:blipFill>
          <a:blip r:embed="rId5">
            <a:extLst/>
          </a:blip>
          <a:stretch>
            <a:fillRect/>
          </a:stretch>
        </p:blipFill>
        <p:spPr>
          <a:xfrm>
            <a:off x="5080000" y="1120634"/>
            <a:ext cx="3868839" cy="242570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Screenshot 2024-04-17 at 3.07.40 PM.png" descr="Screenshot 2024-04-17 at 3.07.40 PM.png"/>
          <p:cNvPicPr>
            <a:picLocks noChangeAspect="1"/>
          </p:cNvPicPr>
          <p:nvPr/>
        </p:nvPicPr>
        <p:blipFill>
          <a:blip r:embed="rId2">
            <a:extLst/>
          </a:blip>
          <a:stretch>
            <a:fillRect/>
          </a:stretch>
        </p:blipFill>
        <p:spPr>
          <a:xfrm>
            <a:off x="4239406" y="4286267"/>
            <a:ext cx="3632201" cy="2057401"/>
          </a:xfrm>
          <a:prstGeom prst="rect">
            <a:avLst/>
          </a:prstGeom>
          <a:ln w="12700">
            <a:miter lim="400000"/>
          </a:ln>
        </p:spPr>
      </p:pic>
      <p:pic>
        <p:nvPicPr>
          <p:cNvPr id="318" name="Screenshot 2024-04-17 at 3.07.32 PM.png" descr="Screenshot 2024-04-17 at 3.07.32 PM.png"/>
          <p:cNvPicPr>
            <a:picLocks noChangeAspect="1"/>
          </p:cNvPicPr>
          <p:nvPr/>
        </p:nvPicPr>
        <p:blipFill>
          <a:blip r:embed="rId3">
            <a:extLst/>
          </a:blip>
          <a:stretch>
            <a:fillRect/>
          </a:stretch>
        </p:blipFill>
        <p:spPr>
          <a:xfrm>
            <a:off x="7681106" y="1714517"/>
            <a:ext cx="3340101" cy="2044701"/>
          </a:xfrm>
          <a:prstGeom prst="rect">
            <a:avLst/>
          </a:prstGeom>
          <a:ln w="12700">
            <a:miter lim="400000"/>
          </a:ln>
        </p:spPr>
      </p:pic>
      <p:pic>
        <p:nvPicPr>
          <p:cNvPr id="319" name="Screenshot 2024-04-17 at 3.07.27 PM.png" descr="Screenshot 2024-04-17 at 3.07.27 PM.png"/>
          <p:cNvPicPr>
            <a:picLocks noChangeAspect="1"/>
          </p:cNvPicPr>
          <p:nvPr/>
        </p:nvPicPr>
        <p:blipFill>
          <a:blip r:embed="rId4">
            <a:extLst/>
          </a:blip>
          <a:stretch>
            <a:fillRect/>
          </a:stretch>
        </p:blipFill>
        <p:spPr>
          <a:xfrm>
            <a:off x="4239406" y="1676417"/>
            <a:ext cx="3340101" cy="2120901"/>
          </a:xfrm>
          <a:prstGeom prst="rect">
            <a:avLst/>
          </a:prstGeom>
          <a:ln w="12700">
            <a:miter lim="400000"/>
          </a:ln>
        </p:spPr>
      </p:pic>
      <p:pic>
        <p:nvPicPr>
          <p:cNvPr id="320" name="Screenshot 2024-04-17 at 3.07.20 PM.png" descr="Screenshot 2024-04-17 at 3.07.20 PM.png"/>
          <p:cNvPicPr>
            <a:picLocks noChangeAspect="1"/>
          </p:cNvPicPr>
          <p:nvPr/>
        </p:nvPicPr>
        <p:blipFill>
          <a:blip r:embed="rId5">
            <a:extLst/>
          </a:blip>
          <a:stretch>
            <a:fillRect/>
          </a:stretch>
        </p:blipFill>
        <p:spPr>
          <a:xfrm>
            <a:off x="467506" y="1727217"/>
            <a:ext cx="3670301" cy="468630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Screenshot 2024-04-17 at 3.08.34 PM.png" descr="Screenshot 2024-04-17 at 3.08.34 PM.png"/>
          <p:cNvPicPr>
            <a:picLocks noChangeAspect="1"/>
          </p:cNvPicPr>
          <p:nvPr/>
        </p:nvPicPr>
        <p:blipFill>
          <a:blip r:embed="rId2">
            <a:extLst/>
          </a:blip>
          <a:stretch>
            <a:fillRect/>
          </a:stretch>
        </p:blipFill>
        <p:spPr>
          <a:xfrm>
            <a:off x="1089977" y="3423451"/>
            <a:ext cx="10591801" cy="22225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Screenshot 2024-04-17 at 3.26.28 PM.png" descr="Screenshot 2024-04-17 at 3.26.28 PM.png"/>
          <p:cNvPicPr>
            <a:picLocks noChangeAspect="1"/>
          </p:cNvPicPr>
          <p:nvPr/>
        </p:nvPicPr>
        <p:blipFill>
          <a:blip r:embed="rId2">
            <a:extLst/>
          </a:blip>
          <a:stretch>
            <a:fillRect/>
          </a:stretch>
        </p:blipFill>
        <p:spPr>
          <a:xfrm>
            <a:off x="629110" y="1059094"/>
            <a:ext cx="11143790" cy="2312863"/>
          </a:xfrm>
          <a:prstGeom prst="rect">
            <a:avLst/>
          </a:prstGeom>
          <a:ln w="12700">
            <a:miter lim="400000"/>
          </a:ln>
        </p:spPr>
      </p:pic>
      <p:pic>
        <p:nvPicPr>
          <p:cNvPr id="176" name="Screenshot 2024-04-17 at 3.26.23 PM.png" descr="Screenshot 2024-04-17 at 3.26.23 PM.png"/>
          <p:cNvPicPr>
            <a:picLocks noChangeAspect="1"/>
          </p:cNvPicPr>
          <p:nvPr/>
        </p:nvPicPr>
        <p:blipFill>
          <a:blip r:embed="rId3">
            <a:extLst/>
          </a:blip>
          <a:stretch>
            <a:fillRect/>
          </a:stretch>
        </p:blipFill>
        <p:spPr>
          <a:xfrm>
            <a:off x="4053840" y="4308401"/>
            <a:ext cx="4294330" cy="165166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https://owasp.org/www-project-machine-learning-security-top-10/"/>
          <p:cNvSpPr txBox="1"/>
          <p:nvPr>
            <p:ph type="body" sz="quarter" idx="1"/>
          </p:nvPr>
        </p:nvSpPr>
        <p:spPr>
          <a:xfrm>
            <a:off x="698500" y="7998080"/>
            <a:ext cx="11607800" cy="1057020"/>
          </a:xfrm>
          <a:prstGeom prst="rect">
            <a:avLst/>
          </a:prstGeom>
        </p:spPr>
        <p:txBody>
          <a:bodyPr/>
          <a:lstStyle>
            <a:lvl1pPr marL="380999" indent="-380999">
              <a:defRPr sz="2900"/>
            </a:lvl1pPr>
          </a:lstStyle>
          <a:p>
            <a:pPr/>
            <a:r>
              <a:t>https://owasp.org/www-project-machine-learning-security-top-10/</a:t>
            </a:r>
          </a:p>
        </p:txBody>
      </p:sp>
      <p:pic>
        <p:nvPicPr>
          <p:cNvPr id="325" name="Screenshot 2024-04-12 at 6.05.00 AM.png" descr="Screenshot 2024-04-12 at 6.05.00 AM.png"/>
          <p:cNvPicPr>
            <a:picLocks noChangeAspect="1"/>
          </p:cNvPicPr>
          <p:nvPr/>
        </p:nvPicPr>
        <p:blipFill>
          <a:blip r:embed="rId2">
            <a:extLst/>
          </a:blip>
          <a:stretch>
            <a:fillRect/>
          </a:stretch>
        </p:blipFill>
        <p:spPr>
          <a:xfrm>
            <a:off x="2300389" y="1417983"/>
            <a:ext cx="7708901" cy="5626101"/>
          </a:xfrm>
          <a:prstGeom prst="rect">
            <a:avLst/>
          </a:prstGeom>
          <a:ln w="12700">
            <a:miter lim="400000"/>
          </a:ln>
        </p:spPr>
      </p:pic>
      <p:sp>
        <p:nvSpPr>
          <p:cNvPr id="326" name="OWASP Top Ten Machine Learning Risks"/>
          <p:cNvSpPr txBox="1"/>
          <p:nvPr/>
        </p:nvSpPr>
        <p:spPr>
          <a:xfrm>
            <a:off x="1315678" y="314384"/>
            <a:ext cx="9678322" cy="88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7022">
              <a:defRPr b="1" sz="3800">
                <a:solidFill>
                  <a:srgbClr val="000000"/>
                </a:solidFill>
              </a:defRPr>
            </a:lvl1pPr>
          </a:lstStyle>
          <a:p>
            <a:pPr/>
            <a:r>
              <a:t>OWASP Top Ten Machine Learning Risks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ML01:2023 Input Manipulation Attack…"/>
          <p:cNvSpPr txBox="1"/>
          <p:nvPr>
            <p:ph type="body" idx="1"/>
          </p:nvPr>
        </p:nvSpPr>
        <p:spPr>
          <a:xfrm>
            <a:off x="698500" y="698500"/>
            <a:ext cx="11607800" cy="8356600"/>
          </a:xfrm>
          <a:prstGeom prst="rect">
            <a:avLst/>
          </a:prstGeom>
        </p:spPr>
        <p:txBody>
          <a:bodyPr/>
          <a:lstStyle/>
          <a:p>
            <a:pPr marL="377190" indent="-377190" defTabSz="1716590">
              <a:spcBef>
                <a:spcPts val="1500"/>
              </a:spcBef>
              <a:defRPr b="1" sz="2970"/>
            </a:pPr>
            <a:r>
              <a:t>ML01:2023 Input Manipulation Attack</a:t>
            </a:r>
          </a:p>
          <a:p>
            <a:pPr lvl="1" marL="754380" indent="-377190" defTabSz="1716590">
              <a:spcBef>
                <a:spcPts val="1500"/>
              </a:spcBef>
              <a:defRPr sz="2970"/>
            </a:pPr>
            <a:r>
              <a:t>An attacker deliberately alters input data to mislead the model</a:t>
            </a:r>
          </a:p>
          <a:p>
            <a:pPr lvl="1" marL="754380" indent="-377190" defTabSz="1716590">
              <a:spcBef>
                <a:spcPts val="1500"/>
              </a:spcBef>
              <a:defRPr sz="2970"/>
            </a:pPr>
            <a:r>
              <a:t>This attack is also called </a:t>
            </a:r>
            <a:r>
              <a:rPr b="1"/>
              <a:t>evasion</a:t>
            </a:r>
          </a:p>
          <a:p>
            <a:pPr lvl="1" marL="754380" indent="-377190" defTabSz="1716590">
              <a:spcBef>
                <a:spcPts val="1500"/>
              </a:spcBef>
              <a:defRPr sz="2970"/>
            </a:pPr>
            <a:r>
              <a:t>Example: a model is trained to tell cat images from dog images.  An attacker modifies a cat image so it is misclassified as a dog.</a:t>
            </a:r>
          </a:p>
          <a:p>
            <a:pPr marL="377190" indent="-377190" defTabSz="1716590">
              <a:spcBef>
                <a:spcPts val="1500"/>
              </a:spcBef>
              <a:defRPr b="1" sz="2970"/>
            </a:pPr>
            <a:r>
              <a:t>ML02:2023 Data Poisoning Attack</a:t>
            </a:r>
          </a:p>
          <a:p>
            <a:pPr lvl="1" marL="754380" indent="-377190" defTabSz="1716590">
              <a:spcBef>
                <a:spcPts val="1500"/>
              </a:spcBef>
              <a:defRPr sz="2970"/>
            </a:pPr>
            <a:r>
              <a:t>An attacker manipulates the training data to cause the model to behave in an undesirable way</a:t>
            </a:r>
          </a:p>
          <a:p>
            <a:pPr marL="377190" indent="-377190" defTabSz="1716590">
              <a:spcBef>
                <a:spcPts val="1500"/>
              </a:spcBef>
              <a:defRPr b="1" sz="2970"/>
            </a:pPr>
            <a:r>
              <a:t>ML03:2023 Model Inversion Attack</a:t>
            </a:r>
          </a:p>
          <a:p>
            <a:pPr lvl="1" marL="754380" indent="-377190" defTabSz="1716590">
              <a:spcBef>
                <a:spcPts val="1500"/>
              </a:spcBef>
              <a:defRPr sz="2970"/>
            </a:pPr>
            <a:r>
              <a:t>An attacker reverse-engineers the model to extract information from it</a:t>
            </a:r>
          </a:p>
          <a:p>
            <a:pPr lvl="1" marL="754380" indent="-377190" defTabSz="1716590">
              <a:spcBef>
                <a:spcPts val="1500"/>
              </a:spcBef>
              <a:defRPr sz="2970"/>
            </a:pPr>
            <a:r>
              <a:t>Example: a model is trained to recognize faces.  An attacker inputs images of individuals into the model and and recovers the personal information of the individuals from the model's predictions, such as their name, address, or social security number.</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ML04:2023 Membership Inference Attack…"/>
          <p:cNvSpPr txBox="1"/>
          <p:nvPr>
            <p:ph type="body" idx="1"/>
          </p:nvPr>
        </p:nvSpPr>
        <p:spPr>
          <a:xfrm>
            <a:off x="698500" y="698500"/>
            <a:ext cx="11607800" cy="8356600"/>
          </a:xfrm>
          <a:prstGeom prst="rect">
            <a:avLst/>
          </a:prstGeom>
        </p:spPr>
        <p:txBody>
          <a:bodyPr/>
          <a:lstStyle/>
          <a:p>
            <a:pPr>
              <a:spcBef>
                <a:spcPts val="1600"/>
              </a:spcBef>
              <a:defRPr b="1"/>
            </a:pPr>
            <a:r>
              <a:t>ML04:2023 Membership Inference Attack</a:t>
            </a:r>
          </a:p>
          <a:p>
            <a:pPr lvl="1">
              <a:spcBef>
                <a:spcPts val="1600"/>
              </a:spcBef>
            </a:pPr>
            <a:r>
              <a:t>An attacker manipulates the model’s training data in order to cause it to behave in a way that exposes sensitive information</a:t>
            </a:r>
          </a:p>
          <a:p>
            <a:pPr lvl="1">
              <a:spcBef>
                <a:spcPts val="1600"/>
              </a:spcBef>
            </a:pPr>
            <a:r>
              <a:t>Example: A malicious attacker trains a machine learning model on a dataset of financial records and uses it to query whether or not a particular individual’s record was included in the training data.</a:t>
            </a:r>
          </a:p>
          <a:p>
            <a:pPr>
              <a:spcBef>
                <a:spcPts val="1600"/>
              </a:spcBef>
              <a:defRPr b="1"/>
            </a:pPr>
            <a:r>
              <a:t>ML05:2023 Model Theft</a:t>
            </a:r>
          </a:p>
          <a:p>
            <a:pPr lvl="1">
              <a:spcBef>
                <a:spcPts val="1600"/>
              </a:spcBef>
            </a:pPr>
            <a:r>
              <a:t>An attacker gains access to the model’s parameters</a:t>
            </a:r>
          </a:p>
          <a:p>
            <a:pPr lvl="1">
              <a:spcBef>
                <a:spcPts val="1600"/>
              </a:spcBef>
            </a:pPr>
            <a:r>
              <a:t>Example: Stealing a machine learning model from a competitor</a:t>
            </a:r>
          </a:p>
          <a:p>
            <a:pPr>
              <a:spcBef>
                <a:spcPts val="1600"/>
              </a:spcBef>
              <a:defRPr b="1"/>
            </a:pPr>
            <a:r>
              <a:t>ML06:2023 AI Supply Chain Attacks</a:t>
            </a:r>
          </a:p>
          <a:p>
            <a:pPr lvl="1">
              <a:spcBef>
                <a:spcPts val="1600"/>
              </a:spcBef>
            </a:pPr>
            <a:r>
              <a:t>An attacker modifies or replaces a machine learning library or model that is used by a system</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ML07:2023 Transfer Learning Attack…"/>
          <p:cNvSpPr txBox="1"/>
          <p:nvPr>
            <p:ph type="body" idx="1"/>
          </p:nvPr>
        </p:nvSpPr>
        <p:spPr>
          <a:xfrm>
            <a:off x="698500" y="698500"/>
            <a:ext cx="11607800" cy="8356600"/>
          </a:xfrm>
          <a:prstGeom prst="rect">
            <a:avLst/>
          </a:prstGeom>
        </p:spPr>
        <p:txBody>
          <a:bodyPr/>
          <a:lstStyle/>
          <a:p>
            <a:pPr>
              <a:spcBef>
                <a:spcPts val="1600"/>
              </a:spcBef>
              <a:defRPr b="1"/>
            </a:pPr>
            <a:r>
              <a:t>ML07:2023 Transfer Learning Attack</a:t>
            </a:r>
          </a:p>
          <a:p>
            <a:pPr lvl="1">
              <a:spcBef>
                <a:spcPts val="1600"/>
              </a:spcBef>
            </a:pPr>
            <a:r>
              <a:t>An attacker trains a model on one task and then fine-tunes it on another task to cause it to behave in an undesirable way</a:t>
            </a:r>
          </a:p>
          <a:p>
            <a:pPr lvl="1">
              <a:spcBef>
                <a:spcPts val="1600"/>
              </a:spcBef>
            </a:pPr>
            <a:r>
              <a:t>Example: An attacker trains a machine learning model on a malicious dataset that contains manipulated images of faces. The attacker then transfers the model’s knowledge to a target face recognition system. As a result, the face recognition system starts making incorrect predictions, allowing the attacker to bypass the security and gain access to sensitive information.</a:t>
            </a:r>
          </a:p>
          <a:p>
            <a:pPr>
              <a:spcBef>
                <a:spcPts val="1600"/>
              </a:spcBef>
              <a:defRPr b="1"/>
            </a:pPr>
            <a:r>
              <a:t>ML08:2023 Model Skewing</a:t>
            </a:r>
          </a:p>
          <a:p>
            <a:pPr lvl="1">
              <a:spcBef>
                <a:spcPts val="1600"/>
              </a:spcBef>
            </a:pPr>
            <a:r>
              <a:t>An attacker manipulates the distribution of the training data to cause the model to behave in an undesirable way.</a:t>
            </a:r>
          </a:p>
          <a:p>
            <a:pPr lvl="1">
              <a:spcBef>
                <a:spcPts val="1600"/>
              </a:spcBef>
            </a:pPr>
            <a:r>
              <a:t>Example: The attacker provides fake feedback data to a loan-approving machine learning system.  As a result, the model’s predictions are skewed, and the attacker’s chances of getting a loan approved are significantly increased.</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ML09:2023 Output Integrity Attack…"/>
          <p:cNvSpPr txBox="1"/>
          <p:nvPr>
            <p:ph type="body" idx="1"/>
          </p:nvPr>
        </p:nvSpPr>
        <p:spPr>
          <a:xfrm>
            <a:off x="698500" y="698500"/>
            <a:ext cx="11607800" cy="8356600"/>
          </a:xfrm>
          <a:prstGeom prst="rect">
            <a:avLst/>
          </a:prstGeom>
        </p:spPr>
        <p:txBody>
          <a:bodyPr/>
          <a:lstStyle/>
          <a:p>
            <a:pPr>
              <a:spcBef>
                <a:spcPts val="1600"/>
              </a:spcBef>
              <a:defRPr b="1"/>
            </a:pPr>
            <a:r>
              <a:t>ML09:2023 Output Integrity Attack</a:t>
            </a:r>
          </a:p>
          <a:p>
            <a:pPr lvl="1">
              <a:spcBef>
                <a:spcPts val="1600"/>
              </a:spcBef>
            </a:pPr>
            <a:r>
              <a:t>An attacker aims to modify or manipulate the output of a machine learning model in order to change its behavior or cause harm to the system it is used in.</a:t>
            </a:r>
          </a:p>
          <a:p>
            <a:pPr lvl="1">
              <a:spcBef>
                <a:spcPts val="1600"/>
              </a:spcBef>
            </a:pPr>
            <a:r>
              <a:t>Example: An attacker has gained access to the output of a machine learning model that is being used to diagnose diseases in a hospital.  The attacker modifies the output of the model, making it provide incorrect diagnoses for patients. </a:t>
            </a:r>
          </a:p>
          <a:p>
            <a:pPr>
              <a:spcBef>
                <a:spcPts val="1600"/>
              </a:spcBef>
              <a:defRPr b="1"/>
            </a:pPr>
            <a:r>
              <a:t>ML10:2023 Neural Net Reprogramming</a:t>
            </a:r>
          </a:p>
          <a:p>
            <a:pPr lvl="1">
              <a:spcBef>
                <a:spcPts val="1600"/>
              </a:spcBef>
            </a:pPr>
            <a:r>
              <a:t>An attacker manipulates the model's parameters to cause it to behave in an undesirable way.</a:t>
            </a:r>
          </a:p>
          <a:p>
            <a:pPr lvl="1">
              <a:spcBef>
                <a:spcPts val="1600"/>
              </a:spcBef>
            </a:pPr>
            <a:r>
              <a:t>Example: A bank is using a machine learning model to identify handwritten characters on cheques. An attacker manipulates the parameters of the model by altering the images in the training dataset or directly modifying the parameters in the model. This can result in the model misidentifying characters, leading to incorrect amounts being processed.</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Screenshot 2024-04-17 at 3.11.49 PM.png" descr="Screenshot 2024-04-17 at 3.11.49 PM.png"/>
          <p:cNvPicPr>
            <a:picLocks noChangeAspect="1"/>
          </p:cNvPicPr>
          <p:nvPr/>
        </p:nvPicPr>
        <p:blipFill>
          <a:blip r:embed="rId2">
            <a:extLst/>
          </a:blip>
          <a:stretch>
            <a:fillRect/>
          </a:stretch>
        </p:blipFill>
        <p:spPr>
          <a:xfrm>
            <a:off x="800100" y="1276669"/>
            <a:ext cx="11404600" cy="5130801"/>
          </a:xfrm>
          <a:prstGeom prst="rect">
            <a:avLst/>
          </a:prstGeom>
          <a:ln w="12700">
            <a:miter lim="400000"/>
          </a:ln>
        </p:spPr>
      </p:pic>
      <p:sp>
        <p:nvSpPr>
          <p:cNvPr id="337" name="https://owasp.org/www-project-top-10-for-large-language-model-applications/"/>
          <p:cNvSpPr txBox="1"/>
          <p:nvPr/>
        </p:nvSpPr>
        <p:spPr>
          <a:xfrm>
            <a:off x="848042" y="7738744"/>
            <a:ext cx="11308716" cy="4737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vl1pPr>
          </a:lstStyle>
          <a:p>
            <a:pPr/>
            <a:r>
              <a:t>https://owasp.org/www-project-top-10-for-large-language-model-applications/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Screenshot 2024-04-17 at 3.12.20 PM.png" descr="Screenshot 2024-04-17 at 3.12.20 PM.png"/>
          <p:cNvPicPr>
            <a:picLocks noChangeAspect="1"/>
          </p:cNvPicPr>
          <p:nvPr/>
        </p:nvPicPr>
        <p:blipFill>
          <a:blip r:embed="rId2">
            <a:extLst/>
          </a:blip>
          <a:stretch>
            <a:fillRect/>
          </a:stretch>
        </p:blipFill>
        <p:spPr>
          <a:xfrm>
            <a:off x="1741677" y="948236"/>
            <a:ext cx="9521446" cy="7857128"/>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Screenshot 2024-04-17 at 3.12.30 PM.png" descr="Screenshot 2024-04-17 at 3.12.30 PM.png"/>
          <p:cNvPicPr>
            <a:picLocks noChangeAspect="1"/>
          </p:cNvPicPr>
          <p:nvPr/>
        </p:nvPicPr>
        <p:blipFill>
          <a:blip r:embed="rId2">
            <a:extLst/>
          </a:blip>
          <a:stretch>
            <a:fillRect/>
          </a:stretch>
        </p:blipFill>
        <p:spPr>
          <a:xfrm>
            <a:off x="1877687" y="915508"/>
            <a:ext cx="9249426" cy="7922584"/>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Screenshot 2024-04-17 at 3.14.43 PM.png" descr="Screenshot 2024-04-17 at 3.14.43 PM.png"/>
          <p:cNvPicPr>
            <a:picLocks noChangeAspect="1"/>
          </p:cNvPicPr>
          <p:nvPr/>
        </p:nvPicPr>
        <p:blipFill>
          <a:blip r:embed="rId2">
            <a:extLst/>
          </a:blip>
          <a:stretch>
            <a:fillRect/>
          </a:stretch>
        </p:blipFill>
        <p:spPr>
          <a:xfrm>
            <a:off x="1937120" y="1128434"/>
            <a:ext cx="9130560" cy="3735230"/>
          </a:xfrm>
          <a:prstGeom prst="rect">
            <a:avLst/>
          </a:prstGeom>
          <a:ln w="12700">
            <a:miter lim="400000"/>
          </a:ln>
        </p:spPr>
      </p:pic>
      <p:pic>
        <p:nvPicPr>
          <p:cNvPr id="344" name="Screenshot 2024-04-17 at 3.14.49 PM.png" descr="Screenshot 2024-04-17 at 3.14.49 PM.png"/>
          <p:cNvPicPr>
            <a:picLocks noChangeAspect="1"/>
          </p:cNvPicPr>
          <p:nvPr/>
        </p:nvPicPr>
        <p:blipFill>
          <a:blip r:embed="rId3">
            <a:extLst/>
          </a:blip>
          <a:stretch>
            <a:fillRect/>
          </a:stretch>
        </p:blipFill>
        <p:spPr>
          <a:xfrm>
            <a:off x="2096625" y="5054652"/>
            <a:ext cx="9250981" cy="3735229"/>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Screenshot 2024-04-17 at 3.14.56 PM.png" descr="Screenshot 2024-04-17 at 3.14.56 PM.png"/>
          <p:cNvPicPr>
            <a:picLocks noChangeAspect="1"/>
          </p:cNvPicPr>
          <p:nvPr/>
        </p:nvPicPr>
        <p:blipFill>
          <a:blip r:embed="rId2">
            <a:extLst/>
          </a:blip>
          <a:stretch>
            <a:fillRect/>
          </a:stretch>
        </p:blipFill>
        <p:spPr>
          <a:xfrm>
            <a:off x="1809157" y="1091556"/>
            <a:ext cx="9386486" cy="77532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Screenshot 2024-04-17 at 3.29.43 PM.png" descr="Screenshot 2024-04-17 at 3.29.43 PM.png"/>
          <p:cNvPicPr>
            <a:picLocks noChangeAspect="1"/>
          </p:cNvPicPr>
          <p:nvPr/>
        </p:nvPicPr>
        <p:blipFill>
          <a:blip r:embed="rId2">
            <a:extLst/>
          </a:blip>
          <a:stretch>
            <a:fillRect/>
          </a:stretch>
        </p:blipFill>
        <p:spPr>
          <a:xfrm>
            <a:off x="1193800" y="2508250"/>
            <a:ext cx="10617200" cy="47371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Screenshot 2024-04-17 at 3.15.03 PM.png" descr="Screenshot 2024-04-17 at 3.15.03 PM.png"/>
          <p:cNvPicPr>
            <a:picLocks noChangeAspect="1"/>
          </p:cNvPicPr>
          <p:nvPr/>
        </p:nvPicPr>
        <p:blipFill>
          <a:blip r:embed="rId2">
            <a:extLst/>
          </a:blip>
          <a:stretch>
            <a:fillRect/>
          </a:stretch>
        </p:blipFill>
        <p:spPr>
          <a:xfrm>
            <a:off x="1997181" y="976884"/>
            <a:ext cx="9518438" cy="7799832"/>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Screenshot 2024-04-17 at 4.11.07 PM.png" descr="Screenshot 2024-04-17 at 4.11.07 PM.png"/>
          <p:cNvPicPr>
            <a:picLocks noChangeAspect="1"/>
          </p:cNvPicPr>
          <p:nvPr/>
        </p:nvPicPr>
        <p:blipFill>
          <a:blip r:embed="rId2">
            <a:extLst/>
          </a:blip>
          <a:stretch>
            <a:fillRect/>
          </a:stretch>
        </p:blipFill>
        <p:spPr>
          <a:xfrm>
            <a:off x="372704" y="1949848"/>
            <a:ext cx="12259392" cy="3822237"/>
          </a:xfrm>
          <a:prstGeom prst="rect">
            <a:avLst/>
          </a:prstGeom>
          <a:ln w="12700">
            <a:miter lim="400000"/>
          </a:ln>
        </p:spPr>
      </p:pic>
      <p:pic>
        <p:nvPicPr>
          <p:cNvPr id="351" name="Screenshot 2024-04-17 at 4.11.43 PM.png" descr="Screenshot 2024-04-17 at 4.11.43 PM.png"/>
          <p:cNvPicPr>
            <a:picLocks noChangeAspect="1"/>
          </p:cNvPicPr>
          <p:nvPr/>
        </p:nvPicPr>
        <p:blipFill>
          <a:blip r:embed="rId3">
            <a:extLst/>
          </a:blip>
          <a:stretch>
            <a:fillRect/>
          </a:stretch>
        </p:blipFill>
        <p:spPr>
          <a:xfrm>
            <a:off x="5264739" y="6501310"/>
            <a:ext cx="2997201" cy="1028701"/>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Microsoft 365 Copilot Use Cases"/>
          <p:cNvSpPr txBox="1"/>
          <p:nvPr>
            <p:ph type="title"/>
          </p:nvPr>
        </p:nvSpPr>
        <p:spPr>
          <a:prstGeom prst="rect">
            <a:avLst/>
          </a:prstGeom>
        </p:spPr>
        <p:txBody>
          <a:bodyPr/>
          <a:lstStyle>
            <a:lvl1pPr defTabSz="1716590">
              <a:defRPr spc="-118" sz="5940"/>
            </a:lvl1pPr>
          </a:lstStyle>
          <a:p>
            <a:pPr/>
            <a:r>
              <a:t>Microsoft 365 Copilot Use Cases</a:t>
            </a:r>
          </a:p>
        </p:txBody>
      </p:sp>
      <p:sp>
        <p:nvSpPr>
          <p:cNvPr id="354" name="Writes documents for you…"/>
          <p:cNvSpPr txBox="1"/>
          <p:nvPr>
            <p:ph type="body" sz="half" idx="1"/>
          </p:nvPr>
        </p:nvSpPr>
        <p:spPr>
          <a:xfrm>
            <a:off x="698500" y="5399096"/>
            <a:ext cx="11607800" cy="3656004"/>
          </a:xfrm>
          <a:prstGeom prst="rect">
            <a:avLst/>
          </a:prstGeom>
        </p:spPr>
        <p:txBody>
          <a:bodyPr/>
          <a:lstStyle/>
          <a:p>
            <a:pPr/>
            <a:r>
              <a:t>Writes documents for you</a:t>
            </a:r>
          </a:p>
          <a:p>
            <a:pPr lvl="1"/>
            <a:r>
              <a:t>Based on data found in your Email, documents, spreadsheets, and other files you have access to</a:t>
            </a:r>
          </a:p>
          <a:p>
            <a:pPr lvl="1"/>
            <a:r>
              <a:t>In the Microsoft365 cloud</a:t>
            </a:r>
          </a:p>
          <a:p>
            <a:pPr lvl="1">
              <a:defRPr b="1"/>
            </a:pPr>
            <a:r>
              <a:t>Based on your Microsoft365 permissions</a:t>
            </a:r>
          </a:p>
        </p:txBody>
      </p:sp>
      <p:pic>
        <p:nvPicPr>
          <p:cNvPr id="355" name="Screenshot 2024-04-17 at 4.14.30 PM.png" descr="Screenshot 2024-04-17 at 4.14.30 PM.png"/>
          <p:cNvPicPr>
            <a:picLocks noChangeAspect="1"/>
          </p:cNvPicPr>
          <p:nvPr/>
        </p:nvPicPr>
        <p:blipFill>
          <a:blip r:embed="rId2">
            <a:extLst/>
          </a:blip>
          <a:stretch>
            <a:fillRect/>
          </a:stretch>
        </p:blipFill>
        <p:spPr>
          <a:xfrm>
            <a:off x="614545" y="1845430"/>
            <a:ext cx="11775710" cy="3164503"/>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tretch>
            <a:fillRect/>
          </a:stretch>
        </p:blipFill>
        <p:spPr>
          <a:xfrm>
            <a:off x="0" y="1292143"/>
            <a:ext cx="13004800" cy="7169314"/>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What Microsoft Handles for You"/>
          <p:cNvSpPr txBox="1"/>
          <p:nvPr>
            <p:ph type="title"/>
          </p:nvPr>
        </p:nvSpPr>
        <p:spPr>
          <a:prstGeom prst="rect">
            <a:avLst/>
          </a:prstGeom>
        </p:spPr>
        <p:txBody>
          <a:bodyPr/>
          <a:lstStyle>
            <a:lvl1pPr defTabSz="1716590">
              <a:defRPr spc="-118" sz="5940"/>
            </a:lvl1pPr>
          </a:lstStyle>
          <a:p>
            <a:pPr/>
            <a:r>
              <a:t>What Microsoft Handles for You</a:t>
            </a:r>
          </a:p>
        </p:txBody>
      </p:sp>
      <p:pic>
        <p:nvPicPr>
          <p:cNvPr id="360" name="Screenshot 2024-04-17 at 4.16.13 PM.png" descr="Screenshot 2024-04-17 at 4.16.13 PM.png"/>
          <p:cNvPicPr>
            <a:picLocks noChangeAspect="1"/>
          </p:cNvPicPr>
          <p:nvPr/>
        </p:nvPicPr>
        <p:blipFill>
          <a:blip r:embed="rId2">
            <a:extLst/>
          </a:blip>
          <a:stretch>
            <a:fillRect/>
          </a:stretch>
        </p:blipFill>
        <p:spPr>
          <a:xfrm>
            <a:off x="651635" y="3204314"/>
            <a:ext cx="11701530" cy="3344972"/>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What You Need to Manage"/>
          <p:cNvSpPr txBox="1"/>
          <p:nvPr>
            <p:ph type="title"/>
          </p:nvPr>
        </p:nvSpPr>
        <p:spPr>
          <a:prstGeom prst="rect">
            <a:avLst/>
          </a:prstGeom>
        </p:spPr>
        <p:txBody>
          <a:bodyPr/>
          <a:lstStyle>
            <a:lvl1pPr defTabSz="1716590">
              <a:defRPr spc="-118" sz="5940"/>
            </a:lvl1pPr>
          </a:lstStyle>
          <a:p>
            <a:pPr/>
            <a:r>
              <a:t>What You Need to Manage</a:t>
            </a:r>
          </a:p>
        </p:txBody>
      </p:sp>
      <p:pic>
        <p:nvPicPr>
          <p:cNvPr id="363" name="Screenshot 2024-04-17 at 4.17.00 PM.png" descr="Screenshot 2024-04-17 at 4.17.00 PM.png"/>
          <p:cNvPicPr>
            <a:picLocks noChangeAspect="1"/>
          </p:cNvPicPr>
          <p:nvPr/>
        </p:nvPicPr>
        <p:blipFill>
          <a:blip r:embed="rId2">
            <a:extLst/>
          </a:blip>
          <a:stretch>
            <a:fillRect/>
          </a:stretch>
        </p:blipFill>
        <p:spPr>
          <a:xfrm>
            <a:off x="631144" y="3132862"/>
            <a:ext cx="11742512" cy="3487876"/>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Image" descr="Image"/>
          <p:cNvPicPr>
            <a:picLocks noChangeAspect="1"/>
          </p:cNvPicPr>
          <p:nvPr/>
        </p:nvPicPr>
        <p:blipFill>
          <a:blip r:embed="rId2">
            <a:extLst/>
          </a:blip>
          <a:stretch>
            <a:fillRect/>
          </a:stretch>
        </p:blipFill>
        <p:spPr>
          <a:xfrm>
            <a:off x="1435622" y="759443"/>
            <a:ext cx="10650173" cy="8234714"/>
          </a:xfrm>
          <a:prstGeom prst="rect">
            <a:avLst/>
          </a:prstGeom>
          <a:ln>
            <a:solidFill>
              <a:srgbClr val="000000"/>
            </a:solidFill>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The Average M365 Tenant has"/>
          <p:cNvSpPr txBox="1"/>
          <p:nvPr>
            <p:ph type="title"/>
          </p:nvPr>
        </p:nvSpPr>
        <p:spPr>
          <a:prstGeom prst="rect">
            <a:avLst/>
          </a:prstGeom>
        </p:spPr>
        <p:txBody>
          <a:bodyPr/>
          <a:lstStyle>
            <a:lvl1pPr defTabSz="1716590">
              <a:defRPr spc="-118" sz="5940"/>
            </a:lvl1pPr>
          </a:lstStyle>
          <a:p>
            <a:pPr/>
            <a:r>
              <a:t>The Average M365 Tenant has</a:t>
            </a:r>
          </a:p>
        </p:txBody>
      </p:sp>
      <p:pic>
        <p:nvPicPr>
          <p:cNvPr id="368" name="Screenshot 2024-04-17 at 4.19.01 PM.png" descr="Screenshot 2024-04-17 at 4.19.01 PM.png"/>
          <p:cNvPicPr>
            <a:picLocks noChangeAspect="1"/>
          </p:cNvPicPr>
          <p:nvPr/>
        </p:nvPicPr>
        <p:blipFill>
          <a:blip r:embed="rId2">
            <a:extLst/>
          </a:blip>
          <a:stretch>
            <a:fillRect/>
          </a:stretch>
        </p:blipFill>
        <p:spPr>
          <a:xfrm>
            <a:off x="1898415" y="3287000"/>
            <a:ext cx="9207970" cy="31796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Why Does This Happen?"/>
          <p:cNvSpPr txBox="1"/>
          <p:nvPr>
            <p:ph type="title"/>
          </p:nvPr>
        </p:nvSpPr>
        <p:spPr>
          <a:prstGeom prst="rect">
            <a:avLst/>
          </a:prstGeom>
        </p:spPr>
        <p:txBody>
          <a:bodyPr/>
          <a:lstStyle>
            <a:lvl1pPr defTabSz="1716590">
              <a:defRPr spc="-118" sz="5940"/>
            </a:lvl1pPr>
          </a:lstStyle>
          <a:p>
            <a:pPr/>
            <a:r>
              <a:t>Why Does This Happen?</a:t>
            </a:r>
          </a:p>
        </p:txBody>
      </p:sp>
      <p:pic>
        <p:nvPicPr>
          <p:cNvPr id="371" name="Screenshot 2024-04-17 at 4.19.31 PM.png" descr="Screenshot 2024-04-17 at 4.19.31 PM.png"/>
          <p:cNvPicPr>
            <a:picLocks noChangeAspect="1"/>
          </p:cNvPicPr>
          <p:nvPr/>
        </p:nvPicPr>
        <p:blipFill>
          <a:blip r:embed="rId2">
            <a:extLst/>
          </a:blip>
          <a:stretch>
            <a:fillRect/>
          </a:stretch>
        </p:blipFill>
        <p:spPr>
          <a:xfrm>
            <a:off x="1958593" y="2349500"/>
            <a:ext cx="9087614" cy="5947707"/>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But you must enable sensitivity labels…"/>
          <p:cNvSpPr txBox="1"/>
          <p:nvPr>
            <p:ph type="body" idx="1"/>
          </p:nvPr>
        </p:nvSpPr>
        <p:spPr>
          <a:xfrm>
            <a:off x="698500" y="4456688"/>
            <a:ext cx="11607800" cy="4598412"/>
          </a:xfrm>
          <a:prstGeom prst="rect">
            <a:avLst/>
          </a:prstGeom>
        </p:spPr>
        <p:txBody>
          <a:bodyPr/>
          <a:lstStyle/>
          <a:p>
            <a:pPr>
              <a:spcBef>
                <a:spcPts val="1600"/>
              </a:spcBef>
            </a:pPr>
            <a:r>
              <a:t>But you must enable sensitivity labels</a:t>
            </a:r>
          </a:p>
          <a:p>
            <a:pPr lvl="1">
              <a:spcBef>
                <a:spcPts val="1600"/>
              </a:spcBef>
            </a:pPr>
            <a:r>
              <a:t>For SharePoint and OneDrive</a:t>
            </a:r>
          </a:p>
          <a:p>
            <a:pPr>
              <a:spcBef>
                <a:spcPts val="1600"/>
              </a:spcBef>
            </a:pPr>
            <a:r>
              <a:t>If humans fail to apply and update labels, the system fails</a:t>
            </a:r>
          </a:p>
        </p:txBody>
      </p:sp>
      <p:pic>
        <p:nvPicPr>
          <p:cNvPr id="374" name="Screenshot 2024-04-17 at 4.22.34 PM.png" descr="Screenshot 2024-04-17 at 4.22.34 PM.png"/>
          <p:cNvPicPr>
            <a:picLocks noChangeAspect="1"/>
          </p:cNvPicPr>
          <p:nvPr/>
        </p:nvPicPr>
        <p:blipFill>
          <a:blip r:embed="rId2">
            <a:extLst/>
          </a:blip>
          <a:stretch>
            <a:fillRect/>
          </a:stretch>
        </p:blipFill>
        <p:spPr>
          <a:xfrm>
            <a:off x="520700" y="541170"/>
            <a:ext cx="11963400" cy="35052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Religions of Silicon Valley"/>
          <p:cNvSpPr txBox="1"/>
          <p:nvPr>
            <p:ph type="title"/>
          </p:nvPr>
        </p:nvSpPr>
        <p:spPr>
          <a:xfrm>
            <a:off x="1953947" y="4368800"/>
            <a:ext cx="11607801" cy="1016000"/>
          </a:xfrm>
          <a:prstGeom prst="rect">
            <a:avLst/>
          </a:prstGeom>
        </p:spPr>
        <p:txBody>
          <a:bodyPr/>
          <a:lstStyle>
            <a:lvl1pPr defTabSz="1716590">
              <a:defRPr spc="-118" sz="5940"/>
            </a:lvl1pPr>
          </a:lstStyle>
          <a:p>
            <a:pPr/>
            <a:r>
              <a:t>Religions of Silicon Valley</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Important ML Tools for Instructors"/>
          <p:cNvSpPr txBox="1"/>
          <p:nvPr>
            <p:ph type="title"/>
          </p:nvPr>
        </p:nvSpPr>
        <p:spPr>
          <a:xfrm>
            <a:off x="562038" y="4368800"/>
            <a:ext cx="11607801" cy="1016000"/>
          </a:xfrm>
          <a:prstGeom prst="rect">
            <a:avLst/>
          </a:prstGeom>
        </p:spPr>
        <p:txBody>
          <a:bodyPr/>
          <a:lstStyle>
            <a:lvl1pPr defTabSz="1664572">
              <a:defRPr spc="-115" sz="5760"/>
            </a:lvl1pPr>
          </a:lstStyle>
          <a:p>
            <a:pPr/>
            <a:r>
              <a:t>Important ML Tools for Instructors</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Perplexity.ai"/>
          <p:cNvSpPr txBox="1"/>
          <p:nvPr>
            <p:ph type="title"/>
          </p:nvPr>
        </p:nvSpPr>
        <p:spPr>
          <a:prstGeom prst="rect">
            <a:avLst/>
          </a:prstGeom>
        </p:spPr>
        <p:txBody>
          <a:bodyPr/>
          <a:lstStyle>
            <a:lvl1pPr defTabSz="1716590">
              <a:defRPr spc="-118" sz="5940"/>
            </a:lvl1pPr>
          </a:lstStyle>
          <a:p>
            <a:pPr/>
            <a:r>
              <a:t>Perplexity.ai</a:t>
            </a:r>
          </a:p>
        </p:txBody>
      </p:sp>
      <p:pic>
        <p:nvPicPr>
          <p:cNvPr id="379" name="Screenshot 2024-06-12 at 9.52.35 AM.png" descr="Screenshot 2024-06-12 at 9.52.35 AM.png"/>
          <p:cNvPicPr>
            <a:picLocks noChangeAspect="1"/>
          </p:cNvPicPr>
          <p:nvPr/>
        </p:nvPicPr>
        <p:blipFill>
          <a:blip r:embed="rId2">
            <a:extLst/>
          </a:blip>
          <a:stretch>
            <a:fillRect/>
          </a:stretch>
        </p:blipFill>
        <p:spPr>
          <a:xfrm>
            <a:off x="1860550" y="2063750"/>
            <a:ext cx="9283700" cy="56261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Consensus.app"/>
          <p:cNvSpPr txBox="1"/>
          <p:nvPr>
            <p:ph type="title"/>
          </p:nvPr>
        </p:nvSpPr>
        <p:spPr>
          <a:prstGeom prst="rect">
            <a:avLst/>
          </a:prstGeom>
        </p:spPr>
        <p:txBody>
          <a:bodyPr/>
          <a:lstStyle>
            <a:lvl1pPr defTabSz="1716590">
              <a:defRPr spc="-118" sz="5940"/>
            </a:lvl1pPr>
          </a:lstStyle>
          <a:p>
            <a:pPr/>
            <a:r>
              <a:t>Consensus.app</a:t>
            </a:r>
          </a:p>
        </p:txBody>
      </p:sp>
      <p:pic>
        <p:nvPicPr>
          <p:cNvPr id="382" name="Screenshot 2024-06-12 at 9.53.56 AM.png" descr="Screenshot 2024-06-12 at 9.53.56 AM.png"/>
          <p:cNvPicPr>
            <a:picLocks noChangeAspect="1"/>
          </p:cNvPicPr>
          <p:nvPr/>
        </p:nvPicPr>
        <p:blipFill>
          <a:blip r:embed="rId2">
            <a:extLst/>
          </a:blip>
          <a:stretch>
            <a:fillRect/>
          </a:stretch>
        </p:blipFill>
        <p:spPr>
          <a:xfrm>
            <a:off x="958310" y="1515079"/>
            <a:ext cx="11308626" cy="8669189"/>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AnythingLLM"/>
          <p:cNvSpPr txBox="1"/>
          <p:nvPr>
            <p:ph type="title"/>
          </p:nvPr>
        </p:nvSpPr>
        <p:spPr>
          <a:prstGeom prst="rect">
            <a:avLst/>
          </a:prstGeom>
        </p:spPr>
        <p:txBody>
          <a:bodyPr/>
          <a:lstStyle>
            <a:lvl1pPr defTabSz="1716590">
              <a:defRPr spc="-118" sz="5940"/>
            </a:lvl1pPr>
          </a:lstStyle>
          <a:p>
            <a:pPr/>
            <a:r>
              <a:t>AnythingLLM</a:t>
            </a:r>
          </a:p>
        </p:txBody>
      </p:sp>
      <p:sp>
        <p:nvSpPr>
          <p:cNvPr id="385" name="https://github.com/Mintplex-Labs/anything-llm"/>
          <p:cNvSpPr txBox="1"/>
          <p:nvPr/>
        </p:nvSpPr>
        <p:spPr>
          <a:xfrm>
            <a:off x="1215249" y="8078978"/>
            <a:ext cx="975553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vl1pPr>
          </a:lstStyle>
          <a:p>
            <a:pPr/>
            <a:r>
              <a:t>https://github.com/Mintplex-Labs/anything-llm</a:t>
            </a:r>
          </a:p>
        </p:txBody>
      </p:sp>
      <p:pic>
        <p:nvPicPr>
          <p:cNvPr id="386" name="Screenshot 2024-06-12 at 9.55.01 AM.png" descr="Screenshot 2024-06-12 at 9.55.01 AM.png"/>
          <p:cNvPicPr>
            <a:picLocks noChangeAspect="1"/>
          </p:cNvPicPr>
          <p:nvPr/>
        </p:nvPicPr>
        <p:blipFill>
          <a:blip r:embed="rId2">
            <a:extLst/>
          </a:blip>
          <a:stretch>
            <a:fillRect/>
          </a:stretch>
        </p:blipFill>
        <p:spPr>
          <a:xfrm>
            <a:off x="1619250" y="2254250"/>
            <a:ext cx="9766300" cy="52451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ollama.com"/>
          <p:cNvSpPr txBox="1"/>
          <p:nvPr>
            <p:ph type="title"/>
          </p:nvPr>
        </p:nvSpPr>
        <p:spPr>
          <a:prstGeom prst="rect">
            <a:avLst/>
          </a:prstGeom>
        </p:spPr>
        <p:txBody>
          <a:bodyPr/>
          <a:lstStyle>
            <a:lvl1pPr defTabSz="1716590">
              <a:defRPr spc="-118" sz="5940" u="sng">
                <a:hlinkClick r:id="rId2" invalidUrl="" action="" tgtFrame="" tooltip="" history="1" highlightClick="0" endSnd="0"/>
              </a:defRPr>
            </a:lvl1pPr>
          </a:lstStyle>
          <a:p>
            <a:pPr>
              <a:defRPr u="none"/>
            </a:pPr>
            <a:r>
              <a:rPr u="sng">
                <a:hlinkClick r:id="rId2" invalidUrl="" action="" tgtFrame="" tooltip="" history="1" highlightClick="0" endSnd="0"/>
              </a:rPr>
              <a:t>ollama.com</a:t>
            </a:r>
          </a:p>
        </p:txBody>
      </p:sp>
      <p:pic>
        <p:nvPicPr>
          <p:cNvPr id="389" name="Screenshot 2024-06-12 at 9.56.37 AM.png" descr="Screenshot 2024-06-12 at 9.56.37 AM.png"/>
          <p:cNvPicPr>
            <a:picLocks noChangeAspect="1"/>
          </p:cNvPicPr>
          <p:nvPr/>
        </p:nvPicPr>
        <p:blipFill>
          <a:blip r:embed="rId3">
            <a:extLst/>
          </a:blip>
          <a:stretch>
            <a:fillRect/>
          </a:stretch>
        </p:blipFill>
        <p:spPr>
          <a:xfrm>
            <a:off x="3263900" y="4293246"/>
            <a:ext cx="6477000" cy="4508501"/>
          </a:xfrm>
          <a:prstGeom prst="rect">
            <a:avLst/>
          </a:prstGeom>
          <a:ln w="12700">
            <a:miter lim="400000"/>
          </a:ln>
        </p:spPr>
      </p:pic>
      <p:sp>
        <p:nvSpPr>
          <p:cNvPr id="390" name="Run LLMs locally"/>
          <p:cNvSpPr txBox="1"/>
          <p:nvPr>
            <p:ph type="body" idx="1"/>
          </p:nvPr>
        </p:nvSpPr>
        <p:spPr>
          <a:xfrm>
            <a:off x="698500" y="2341532"/>
            <a:ext cx="11607800" cy="4598412"/>
          </a:xfrm>
          <a:prstGeom prst="rect">
            <a:avLst/>
          </a:prstGeom>
        </p:spPr>
        <p:txBody>
          <a:bodyPr/>
          <a:lstStyle>
            <a:lvl1pPr>
              <a:spcBef>
                <a:spcPts val="1600"/>
              </a:spcBef>
            </a:lvl1pPr>
          </a:lstStyle>
          <a:p>
            <a:pPr/>
            <a:r>
              <a:t>Run LLMs locally</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Hands-On Projects"/>
          <p:cNvSpPr txBox="1"/>
          <p:nvPr>
            <p:ph type="title"/>
          </p:nvPr>
        </p:nvSpPr>
        <p:spPr>
          <a:prstGeom prst="rect">
            <a:avLst/>
          </a:prstGeom>
        </p:spPr>
        <p:txBody>
          <a:bodyPr/>
          <a:lstStyle>
            <a:lvl1pPr defTabSz="1716590">
              <a:defRPr spc="-118" sz="5940"/>
            </a:lvl1pPr>
          </a:lstStyle>
          <a:p>
            <a:pPr/>
            <a:r>
              <a:t>Hands-On Projects</a:t>
            </a:r>
          </a:p>
        </p:txBody>
      </p:sp>
      <p:sp>
        <p:nvSpPr>
          <p:cNvPr id="393" name="https://samsclass.info/ML/ML_CTF_S24.shtml"/>
          <p:cNvSpPr txBox="1"/>
          <p:nvPr/>
        </p:nvSpPr>
        <p:spPr>
          <a:xfrm>
            <a:off x="1186103" y="8762416"/>
            <a:ext cx="9868409"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500"/>
            </a:lvl1pPr>
          </a:lstStyle>
          <a:p>
            <a:pPr/>
            <a:r>
              <a:t>https://samsclass.info/ML/ML_CTF_S24.shtml</a:t>
            </a:r>
          </a:p>
        </p:txBody>
      </p:sp>
      <p:pic>
        <p:nvPicPr>
          <p:cNvPr id="394" name="Screenshot 2024-06-12 at 9.59.06 AM.png" descr="Screenshot 2024-06-12 at 9.59.06 AM.png"/>
          <p:cNvPicPr>
            <a:picLocks noChangeAspect="1"/>
          </p:cNvPicPr>
          <p:nvPr/>
        </p:nvPicPr>
        <p:blipFill>
          <a:blip r:embed="rId2">
            <a:extLst/>
          </a:blip>
          <a:stretch>
            <a:fillRect/>
          </a:stretch>
        </p:blipFill>
        <p:spPr>
          <a:xfrm>
            <a:off x="430147" y="1209030"/>
            <a:ext cx="12144506" cy="775693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https://www.effectivealtruism.org/"/>
          <p:cNvSpPr txBox="1"/>
          <p:nvPr>
            <p:ph type="body" sz="quarter" idx="1"/>
          </p:nvPr>
        </p:nvSpPr>
        <p:spPr>
          <a:xfrm>
            <a:off x="698500" y="8488943"/>
            <a:ext cx="11607800" cy="866373"/>
          </a:xfrm>
          <a:prstGeom prst="rect">
            <a:avLst/>
          </a:prstGeom>
        </p:spPr>
        <p:txBody>
          <a:bodyPr/>
          <a:lstStyle/>
          <a:p>
            <a:pPr/>
            <a:r>
              <a:t>https://www.effectivealtruism.org/</a:t>
            </a:r>
          </a:p>
        </p:txBody>
      </p:sp>
      <p:pic>
        <p:nvPicPr>
          <p:cNvPr id="183" name="Screenshot 2024-06-17 at 7.02.22 AM.png" descr="Screenshot 2024-06-17 at 7.02.22 AM.png"/>
          <p:cNvPicPr>
            <a:picLocks noChangeAspect="1"/>
          </p:cNvPicPr>
          <p:nvPr/>
        </p:nvPicPr>
        <p:blipFill>
          <a:blip r:embed="rId2">
            <a:extLst/>
          </a:blip>
          <a:stretch>
            <a:fillRect/>
          </a:stretch>
        </p:blipFill>
        <p:spPr>
          <a:xfrm>
            <a:off x="1264629" y="741797"/>
            <a:ext cx="10044907" cy="712214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https://www.businessinsider.com/effective-accelerationism-humans-replaced-by-ai-2023-12…"/>
          <p:cNvSpPr txBox="1"/>
          <p:nvPr>
            <p:ph type="body" sz="quarter" idx="1"/>
          </p:nvPr>
        </p:nvSpPr>
        <p:spPr>
          <a:xfrm>
            <a:off x="534745" y="4285283"/>
            <a:ext cx="3668236" cy="4769817"/>
          </a:xfrm>
          <a:prstGeom prst="rect">
            <a:avLst/>
          </a:prstGeom>
        </p:spPr>
        <p:txBody>
          <a:bodyPr/>
          <a:lstStyle/>
          <a:p>
            <a:pPr marL="380999" indent="-380999">
              <a:defRPr sz="2100"/>
            </a:pPr>
            <a:r>
              <a:rPr u="sng">
                <a:hlinkClick r:id="rId2" invalidUrl="" action="" tgtFrame="" tooltip="" history="1" highlightClick="0" endSnd="0"/>
              </a:rPr>
              <a:t>https://www.businessinsider.com/effective-accelerationism-humans-replaced-by-ai-2023-12</a:t>
            </a:r>
          </a:p>
          <a:p>
            <a:pPr marL="380999" indent="-380999">
              <a:defRPr sz="2100"/>
            </a:pPr>
            <a:r>
              <a:t>https://www.nytimes.com/2023/12/10/technology/ai-acceleration.html</a:t>
            </a:r>
          </a:p>
        </p:txBody>
      </p:sp>
      <p:pic>
        <p:nvPicPr>
          <p:cNvPr id="186" name="Image" descr="Image"/>
          <p:cNvPicPr>
            <a:picLocks noChangeAspect="1"/>
          </p:cNvPicPr>
          <p:nvPr/>
        </p:nvPicPr>
        <p:blipFill>
          <a:blip r:embed="rId3">
            <a:extLst/>
          </a:blip>
          <a:stretch>
            <a:fillRect/>
          </a:stretch>
        </p:blipFill>
        <p:spPr>
          <a:xfrm>
            <a:off x="4665735" y="3345350"/>
            <a:ext cx="7619008" cy="5714256"/>
          </a:xfrm>
          <a:prstGeom prst="rect">
            <a:avLst/>
          </a:prstGeom>
          <a:ln w="12700">
            <a:miter lim="400000"/>
          </a:ln>
        </p:spPr>
      </p:pic>
      <p:pic>
        <p:nvPicPr>
          <p:cNvPr id="187" name="Screenshot 2024-06-17 at 6.58.08 AM.png" descr="Screenshot 2024-06-17 at 6.58.08 AM.png"/>
          <p:cNvPicPr>
            <a:picLocks noChangeAspect="1"/>
          </p:cNvPicPr>
          <p:nvPr/>
        </p:nvPicPr>
        <p:blipFill>
          <a:blip r:embed="rId4">
            <a:extLst/>
          </a:blip>
          <a:stretch>
            <a:fillRect/>
          </a:stretch>
        </p:blipFill>
        <p:spPr>
          <a:xfrm>
            <a:off x="729510" y="697280"/>
            <a:ext cx="10922001" cy="23495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