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Image"/>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Image"/>
          <p:cNvSpPr/>
          <p:nvPr>
            <p:ph type="pic" idx="23"/>
          </p:nvPr>
        </p:nvSpPr>
        <p:spPr>
          <a:xfrm>
            <a:off x="4984750" y="2749550"/>
            <a:ext cx="7937500" cy="9238276"/>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886640052_3195x2556.jpeg"/>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65024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65024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65024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65024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65024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65024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eg"/>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660384004_1290x1720.jpeg"/>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msclass.info" TargetMode="External"/><Relationship Id="rId3" Type="http://schemas.openxmlformats.org/officeDocument/2006/relationships/hyperlink" Target="mailto:sam.bowne@infosecdecoded.com" TargetMode="External"/><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 Id="rId3" Type="http://schemas.openxmlformats.org/officeDocument/2006/relationships/image" Target="../media/image35.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 Id="rId3" Type="http://schemas.openxmlformats.org/officeDocument/2006/relationships/image" Target="../media/image45.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 Id="rId3" Type="http://schemas.openxmlformats.org/officeDocument/2006/relationships/image" Target="../media/image48.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ecuring AI Systems"/>
          <p:cNvSpPr txBox="1"/>
          <p:nvPr>
            <p:ph type="ctrTitle"/>
          </p:nvPr>
        </p:nvSpPr>
        <p:spPr>
          <a:xfrm>
            <a:off x="557670" y="602334"/>
            <a:ext cx="11609058" cy="1812925"/>
          </a:xfrm>
          <a:prstGeom prst="rect">
            <a:avLst/>
          </a:prstGeom>
        </p:spPr>
        <p:txBody>
          <a:bodyPr/>
          <a:lstStyle>
            <a:lvl1pPr algn="ctr"/>
          </a:lstStyle>
          <a:p>
            <a:pPr/>
            <a:r>
              <a:t>Securing AI Systems</a:t>
            </a:r>
          </a:p>
        </p:txBody>
      </p:sp>
      <p:sp>
        <p:nvSpPr>
          <p:cNvPr id="161" name="Mar 1, 2025"/>
          <p:cNvSpPr txBox="1"/>
          <p:nvPr/>
        </p:nvSpPr>
        <p:spPr>
          <a:xfrm>
            <a:off x="5644311" y="8448228"/>
            <a:ext cx="1716178" cy="4487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vl1pPr>
          </a:lstStyle>
          <a:p>
            <a:pPr/>
            <a:r>
              <a:t>Mar 1, 2025</a:t>
            </a:r>
          </a:p>
        </p:txBody>
      </p:sp>
      <p:sp>
        <p:nvSpPr>
          <p:cNvPr id="162" name="Sam Bowne"/>
          <p:cNvSpPr txBox="1"/>
          <p:nvPr/>
        </p:nvSpPr>
        <p:spPr>
          <a:xfrm>
            <a:off x="5204866" y="7646139"/>
            <a:ext cx="2595068" cy="634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0000"/>
                </a:solidFill>
              </a:defRPr>
            </a:lvl1pPr>
          </a:lstStyle>
          <a:p>
            <a:pPr/>
            <a:r>
              <a:t>Sam Bowne</a:t>
            </a:r>
          </a:p>
        </p:txBody>
      </p:sp>
      <p:pic>
        <p:nvPicPr>
          <p:cNvPr id="163" name="Image" descr="Image"/>
          <p:cNvPicPr>
            <a:picLocks noChangeAspect="1"/>
          </p:cNvPicPr>
          <p:nvPr/>
        </p:nvPicPr>
        <p:blipFill>
          <a:blip r:embed="rId2">
            <a:extLst/>
          </a:blip>
          <a:stretch>
            <a:fillRect/>
          </a:stretch>
        </p:blipFill>
        <p:spPr>
          <a:xfrm>
            <a:off x="2781300" y="2935199"/>
            <a:ext cx="7442200" cy="41910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Generates a labeled dataset from an unlabeled one…"/>
          <p:cNvSpPr txBox="1"/>
          <p:nvPr>
            <p:ph type="body" sz="half" idx="1"/>
          </p:nvPr>
        </p:nvSpPr>
        <p:spPr>
          <a:xfrm>
            <a:off x="773192" y="1808658"/>
            <a:ext cx="11267883" cy="3694711"/>
          </a:xfrm>
          <a:prstGeom prst="rect">
            <a:avLst/>
          </a:prstGeom>
        </p:spPr>
        <p:txBody>
          <a:bodyPr/>
          <a:lstStyle/>
          <a:p>
            <a:pPr/>
            <a:r>
              <a:t>Generates a labeled dataset from an unlabeled one</a:t>
            </a:r>
          </a:p>
          <a:p>
            <a:pPr lvl="1"/>
            <a:r>
              <a:t>Example: mask part of an image, train a model to recover the original image</a:t>
            </a:r>
          </a:p>
        </p:txBody>
      </p:sp>
      <p:sp>
        <p:nvSpPr>
          <p:cNvPr id="192" name="Self-Supervised Learning"/>
          <p:cNvSpPr txBox="1"/>
          <p:nvPr>
            <p:ph type="title"/>
          </p:nvPr>
        </p:nvSpPr>
        <p:spPr>
          <a:xfrm>
            <a:off x="876443" y="439092"/>
            <a:ext cx="11607801" cy="1016001"/>
          </a:xfrm>
          <a:prstGeom prst="rect">
            <a:avLst/>
          </a:prstGeom>
        </p:spPr>
        <p:txBody>
          <a:bodyPr/>
          <a:lstStyle>
            <a:lvl1pPr defTabSz="1716590">
              <a:defRPr spc="-118" sz="5940"/>
            </a:lvl1pPr>
          </a:lstStyle>
          <a:p>
            <a:pPr/>
            <a:r>
              <a:t>Self-Supervised Learning</a:t>
            </a:r>
          </a:p>
        </p:txBody>
      </p:sp>
      <p:pic>
        <p:nvPicPr>
          <p:cNvPr id="193" name="Screen Shot 2023-08-18 at 2.50.15 PM.png" descr="Screen Shot 2023-08-18 at 2.50.15 PM.png"/>
          <p:cNvPicPr>
            <a:picLocks noChangeAspect="1"/>
          </p:cNvPicPr>
          <p:nvPr/>
        </p:nvPicPr>
        <p:blipFill>
          <a:blip r:embed="rId2">
            <a:extLst/>
          </a:blip>
          <a:stretch>
            <a:fillRect/>
          </a:stretch>
        </p:blipFill>
        <p:spPr>
          <a:xfrm>
            <a:off x="1878886" y="4017753"/>
            <a:ext cx="10212188" cy="547260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tart with sentences written by humans…"/>
          <p:cNvSpPr txBox="1"/>
          <p:nvPr>
            <p:ph type="body" sz="half" idx="1"/>
          </p:nvPr>
        </p:nvSpPr>
        <p:spPr>
          <a:xfrm>
            <a:off x="773192" y="1808658"/>
            <a:ext cx="11267883" cy="3694711"/>
          </a:xfrm>
          <a:prstGeom prst="rect">
            <a:avLst/>
          </a:prstGeom>
        </p:spPr>
        <p:txBody>
          <a:bodyPr/>
          <a:lstStyle/>
          <a:p>
            <a:pPr>
              <a:spcBef>
                <a:spcPts val="1600"/>
              </a:spcBef>
            </a:pPr>
            <a:r>
              <a:t>Start with sentences written by humans</a:t>
            </a:r>
          </a:p>
          <a:p>
            <a:pPr>
              <a:spcBef>
                <a:spcPts val="1600"/>
              </a:spcBef>
            </a:pPr>
            <a:r>
              <a:t>Randomly mask some words</a:t>
            </a:r>
          </a:p>
          <a:p>
            <a:pPr>
              <a:spcBef>
                <a:spcPts val="1600"/>
              </a:spcBef>
            </a:pPr>
            <a:r>
              <a:t>Learn to predict the masked word</a:t>
            </a:r>
          </a:p>
        </p:txBody>
      </p:sp>
      <p:sp>
        <p:nvSpPr>
          <p:cNvPr id="196" name="Large Language Models"/>
          <p:cNvSpPr txBox="1"/>
          <p:nvPr>
            <p:ph type="title"/>
          </p:nvPr>
        </p:nvSpPr>
        <p:spPr>
          <a:xfrm>
            <a:off x="876443" y="439092"/>
            <a:ext cx="11607801" cy="1016001"/>
          </a:xfrm>
          <a:prstGeom prst="rect">
            <a:avLst/>
          </a:prstGeom>
        </p:spPr>
        <p:txBody>
          <a:bodyPr/>
          <a:lstStyle>
            <a:lvl1pPr defTabSz="1716590">
              <a:defRPr spc="-118" sz="5940"/>
            </a:lvl1pPr>
          </a:lstStyle>
          <a:p>
            <a:pPr/>
            <a:r>
              <a:t>Large Language Models</a:t>
            </a:r>
          </a:p>
        </p:txBody>
      </p:sp>
      <p:pic>
        <p:nvPicPr>
          <p:cNvPr id="197" name="Screenshot 2024-06-05 at 6.57.06 AM.png" descr="Screenshot 2024-06-05 at 6.57.06 AM.png"/>
          <p:cNvPicPr>
            <a:picLocks noChangeAspect="1"/>
          </p:cNvPicPr>
          <p:nvPr/>
        </p:nvPicPr>
        <p:blipFill>
          <a:blip r:embed="rId2">
            <a:extLst/>
          </a:blip>
          <a:stretch>
            <a:fillRect/>
          </a:stretch>
        </p:blipFill>
        <p:spPr>
          <a:xfrm>
            <a:off x="865175" y="6483322"/>
            <a:ext cx="11463502" cy="2339491"/>
          </a:xfrm>
          <a:prstGeom prst="rect">
            <a:avLst/>
          </a:prstGeom>
          <a:ln w="12700">
            <a:miter lim="400000"/>
          </a:ln>
        </p:spPr>
      </p:pic>
      <p:pic>
        <p:nvPicPr>
          <p:cNvPr id="198" name="Screenshot 2024-06-05 at 6.57.15 AM.png" descr="Screenshot 2024-06-05 at 6.57.15 AM.png"/>
          <p:cNvPicPr>
            <a:picLocks noChangeAspect="1"/>
          </p:cNvPicPr>
          <p:nvPr/>
        </p:nvPicPr>
        <p:blipFill>
          <a:blip r:embed="rId3">
            <a:extLst/>
          </a:blip>
          <a:stretch>
            <a:fillRect/>
          </a:stretch>
        </p:blipFill>
        <p:spPr>
          <a:xfrm>
            <a:off x="962985" y="4114800"/>
            <a:ext cx="11267883" cy="205181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A “reasoning” model: performs a “thinking” process before generating an answer…"/>
          <p:cNvSpPr txBox="1"/>
          <p:nvPr>
            <p:ph type="body" idx="1"/>
          </p:nvPr>
        </p:nvSpPr>
        <p:spPr>
          <a:xfrm>
            <a:off x="698500" y="3718816"/>
            <a:ext cx="11607800" cy="5336284"/>
          </a:xfrm>
          <a:prstGeom prst="rect">
            <a:avLst/>
          </a:prstGeom>
        </p:spPr>
        <p:txBody>
          <a:bodyPr/>
          <a:lstStyle/>
          <a:p>
            <a:pPr/>
            <a:r>
              <a:t>A “reasoning” model: performs a “thinking” process before generating an answer</a:t>
            </a:r>
          </a:p>
          <a:p>
            <a:pPr/>
            <a:r>
              <a:t>Trained on a small set of carefully prepared question-answer pairs</a:t>
            </a:r>
          </a:p>
          <a:p>
            <a:pPr/>
            <a:r>
              <a:t>Much faster and cheaper than traditional training</a:t>
            </a:r>
          </a:p>
          <a:p>
            <a:pPr/>
            <a:r>
              <a:t>Similar to how students in school learn</a:t>
            </a:r>
          </a:p>
        </p:txBody>
      </p:sp>
      <p:pic>
        <p:nvPicPr>
          <p:cNvPr id="201" name="Screenshot 2025-02-14 at 1.20.56 PM.png" descr="Screenshot 2025-02-14 at 1.20.56 PM.png"/>
          <p:cNvPicPr>
            <a:picLocks noChangeAspect="1"/>
          </p:cNvPicPr>
          <p:nvPr/>
        </p:nvPicPr>
        <p:blipFill>
          <a:blip r:embed="rId2">
            <a:extLst/>
          </a:blip>
          <a:stretch>
            <a:fillRect/>
          </a:stretch>
        </p:blipFill>
        <p:spPr>
          <a:xfrm>
            <a:off x="1499714" y="482448"/>
            <a:ext cx="8657896" cy="250726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ecuring AI Systems"/>
          <p:cNvSpPr txBox="1"/>
          <p:nvPr>
            <p:ph type="ctrTitle"/>
          </p:nvPr>
        </p:nvSpPr>
        <p:spPr>
          <a:xfrm>
            <a:off x="548390" y="2639421"/>
            <a:ext cx="11609057" cy="2442164"/>
          </a:xfrm>
          <a:prstGeom prst="rect">
            <a:avLst/>
          </a:prstGeom>
        </p:spPr>
        <p:txBody>
          <a:bodyPr/>
          <a:lstStyle>
            <a:lvl1pPr algn="ctr"/>
          </a:lstStyle>
          <a:p>
            <a:pPr/>
            <a:r>
              <a:t>Securing AI Systems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Screenshot 2024-04-17 at 2.29.43 PM.png" descr="Screenshot 2024-04-17 at 2.29.43 PM.png"/>
          <p:cNvPicPr>
            <a:picLocks noChangeAspect="1"/>
          </p:cNvPicPr>
          <p:nvPr/>
        </p:nvPicPr>
        <p:blipFill>
          <a:blip r:embed="rId2">
            <a:extLst/>
          </a:blip>
          <a:stretch>
            <a:fillRect/>
          </a:stretch>
        </p:blipFill>
        <p:spPr>
          <a:xfrm>
            <a:off x="2508250" y="2768600"/>
            <a:ext cx="7988300" cy="4216400"/>
          </a:xfrm>
          <a:prstGeom prst="rect">
            <a:avLst/>
          </a:prstGeom>
          <a:ln w="12700">
            <a:miter lim="400000"/>
          </a:ln>
        </p:spPr>
      </p:pic>
      <p:sp>
        <p:nvSpPr>
          <p:cNvPr id="206" name="NIST AI 100-1"/>
          <p:cNvSpPr txBox="1"/>
          <p:nvPr>
            <p:ph type="title"/>
          </p:nvPr>
        </p:nvSpPr>
        <p:spPr>
          <a:prstGeom prst="rect">
            <a:avLst/>
          </a:prstGeom>
        </p:spPr>
        <p:txBody>
          <a:bodyPr/>
          <a:lstStyle>
            <a:lvl1pPr defTabSz="1716590">
              <a:defRPr spc="-118" sz="5940"/>
            </a:lvl1pPr>
          </a:lstStyle>
          <a:p>
            <a:pPr/>
            <a:r>
              <a:t>NIST AI 100-1</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Screenshot 2024-04-17 at 12.24.14 PM.png" descr="Screenshot 2024-04-17 at 12.24.14 PM.png"/>
          <p:cNvPicPr>
            <a:picLocks noChangeAspect="1"/>
          </p:cNvPicPr>
          <p:nvPr/>
        </p:nvPicPr>
        <p:blipFill>
          <a:blip r:embed="rId2">
            <a:extLst/>
          </a:blip>
          <a:srcRect l="0" t="0" r="65854" b="20304"/>
          <a:stretch>
            <a:fillRect/>
          </a:stretch>
        </p:blipFill>
        <p:spPr>
          <a:xfrm>
            <a:off x="1900128" y="168110"/>
            <a:ext cx="7751581" cy="874734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Screenshot 2024-04-17 at 12.24.14 PM.png" descr="Screenshot 2024-04-17 at 12.24.14 PM.png"/>
          <p:cNvPicPr>
            <a:picLocks noChangeAspect="1"/>
          </p:cNvPicPr>
          <p:nvPr/>
        </p:nvPicPr>
        <p:blipFill>
          <a:blip r:embed="rId2">
            <a:extLst/>
          </a:blip>
          <a:srcRect l="34566" t="0" r="36521" b="20732"/>
          <a:stretch>
            <a:fillRect/>
          </a:stretch>
        </p:blipFill>
        <p:spPr>
          <a:xfrm>
            <a:off x="3237308" y="179980"/>
            <a:ext cx="6530296" cy="8656434"/>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Screenshot 2024-04-17 at 12.24.14 PM.png" descr="Screenshot 2024-04-17 at 12.24.14 PM.png"/>
          <p:cNvPicPr>
            <a:picLocks noChangeAspect="1"/>
          </p:cNvPicPr>
          <p:nvPr/>
        </p:nvPicPr>
        <p:blipFill>
          <a:blip r:embed="rId2">
            <a:extLst/>
          </a:blip>
          <a:srcRect l="63364" t="0" r="7540" b="20048"/>
          <a:stretch>
            <a:fillRect/>
          </a:stretch>
        </p:blipFill>
        <p:spPr>
          <a:xfrm>
            <a:off x="3141464" y="322562"/>
            <a:ext cx="6473157" cy="860004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Inscrutability"/>
          <p:cNvSpPr txBox="1"/>
          <p:nvPr>
            <p:ph type="title"/>
          </p:nvPr>
        </p:nvSpPr>
        <p:spPr>
          <a:prstGeom prst="rect">
            <a:avLst/>
          </a:prstGeom>
        </p:spPr>
        <p:txBody>
          <a:bodyPr/>
          <a:lstStyle>
            <a:lvl1pPr defTabSz="1716590">
              <a:defRPr spc="-118" sz="5940"/>
            </a:lvl1pPr>
          </a:lstStyle>
          <a:p>
            <a:pPr/>
            <a:r>
              <a:t>Inscrutability</a:t>
            </a:r>
          </a:p>
        </p:txBody>
      </p:sp>
      <p:grpSp>
        <p:nvGrpSpPr>
          <p:cNvPr id="223" name="Group"/>
          <p:cNvGrpSpPr/>
          <p:nvPr/>
        </p:nvGrpSpPr>
        <p:grpSpPr>
          <a:xfrm>
            <a:off x="1143282" y="1932207"/>
            <a:ext cx="10692836" cy="7224650"/>
            <a:chOff x="0" y="0"/>
            <a:chExt cx="10692835" cy="7224649"/>
          </a:xfrm>
        </p:grpSpPr>
        <p:pic>
          <p:nvPicPr>
            <p:cNvPr id="215" name="Screenshot 2024-04-17 at 12.16.50 PM.png" descr="Screenshot 2024-04-17 at 12.16.50 PM.png"/>
            <p:cNvPicPr>
              <a:picLocks noChangeAspect="1"/>
            </p:cNvPicPr>
            <p:nvPr/>
          </p:nvPicPr>
          <p:blipFill>
            <a:blip r:embed="rId2">
              <a:extLst/>
            </a:blip>
            <a:stretch>
              <a:fillRect/>
            </a:stretch>
          </p:blipFill>
          <p:spPr>
            <a:xfrm>
              <a:off x="0" y="0"/>
              <a:ext cx="10032436" cy="7224650"/>
            </a:xfrm>
            <a:prstGeom prst="rect">
              <a:avLst/>
            </a:prstGeom>
            <a:ln w="12700" cap="flat">
              <a:noFill/>
              <a:miter lim="400000"/>
            </a:ln>
            <a:effectLst/>
          </p:spPr>
        </p:pic>
        <p:pic>
          <p:nvPicPr>
            <p:cNvPr id="216" name="Screenshot 2024-04-17 at 12.16.50 PM.png" descr="Screenshot 2024-04-17 at 12.16.50 PM.png"/>
            <p:cNvPicPr>
              <a:picLocks noChangeAspect="1"/>
            </p:cNvPicPr>
            <p:nvPr/>
          </p:nvPicPr>
          <p:blipFill>
            <a:blip r:embed="rId2">
              <a:extLst/>
            </a:blip>
            <a:srcRect l="86305" t="0" r="2531" b="0"/>
            <a:stretch>
              <a:fillRect/>
            </a:stretch>
          </p:blipFill>
          <p:spPr>
            <a:xfrm>
              <a:off x="9572893" y="0"/>
              <a:ext cx="1119943" cy="7224650"/>
            </a:xfrm>
            <a:prstGeom prst="rect">
              <a:avLst/>
            </a:prstGeom>
            <a:ln w="12700" cap="flat">
              <a:noFill/>
              <a:miter lim="400000"/>
            </a:ln>
            <a:effectLst/>
          </p:spPr>
        </p:pic>
        <p:sp>
          <p:nvSpPr>
            <p:cNvPr id="217" name="LINEAR REGRESSION"/>
            <p:cNvSpPr txBox="1"/>
            <p:nvPr/>
          </p:nvSpPr>
          <p:spPr>
            <a:xfrm>
              <a:off x="2604231" y="1200971"/>
              <a:ext cx="3068397"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LINEAR REGRESSION</a:t>
              </a:r>
            </a:p>
          </p:txBody>
        </p:sp>
        <p:sp>
          <p:nvSpPr>
            <p:cNvPr id="218" name="DECISION TREES"/>
            <p:cNvSpPr txBox="1"/>
            <p:nvPr/>
          </p:nvSpPr>
          <p:spPr>
            <a:xfrm>
              <a:off x="3079953" y="1738379"/>
              <a:ext cx="2473555"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DECISION TREES</a:t>
              </a:r>
            </a:p>
          </p:txBody>
        </p:sp>
        <p:sp>
          <p:nvSpPr>
            <p:cNvPr id="219" name="K-NEAREST NEIGHBORS"/>
            <p:cNvSpPr txBox="1"/>
            <p:nvPr/>
          </p:nvSpPr>
          <p:spPr>
            <a:xfrm>
              <a:off x="4601593" y="3174681"/>
              <a:ext cx="3508452"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K-NEAREST NEIGHBORS</a:t>
              </a:r>
            </a:p>
          </p:txBody>
        </p:sp>
        <p:sp>
          <p:nvSpPr>
            <p:cNvPr id="220" name="RANDOM FORESTS"/>
            <p:cNvSpPr txBox="1"/>
            <p:nvPr/>
          </p:nvSpPr>
          <p:spPr>
            <a:xfrm>
              <a:off x="5215044" y="3790042"/>
              <a:ext cx="2769160"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RANDOM FORESTS</a:t>
              </a:r>
            </a:p>
          </p:txBody>
        </p:sp>
        <p:sp>
          <p:nvSpPr>
            <p:cNvPr id="221" name="SUPPORT VECTOR MACHINES"/>
            <p:cNvSpPr txBox="1"/>
            <p:nvPr/>
          </p:nvSpPr>
          <p:spPr>
            <a:xfrm>
              <a:off x="5934199" y="4547483"/>
              <a:ext cx="4280155"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SUPPORT VECTOR MACHINES</a:t>
              </a:r>
            </a:p>
          </p:txBody>
        </p:sp>
        <p:sp>
          <p:nvSpPr>
            <p:cNvPr id="222" name="DEEP NEURAL NETWORKS"/>
            <p:cNvSpPr txBox="1"/>
            <p:nvPr/>
          </p:nvSpPr>
          <p:spPr>
            <a:xfrm>
              <a:off x="6609198" y="5148392"/>
              <a:ext cx="3803778"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DEEP NEURAL NETWORKS</a:t>
              </a:r>
            </a:p>
          </p:txBody>
        </p:sp>
      </p:grpSp>
      <p:sp>
        <p:nvSpPr>
          <p:cNvPr id="224" name="KANs"/>
          <p:cNvSpPr txBox="1"/>
          <p:nvPr/>
        </p:nvSpPr>
        <p:spPr>
          <a:xfrm>
            <a:off x="6643827" y="4419971"/>
            <a:ext cx="966789" cy="473391"/>
          </a:xfrm>
          <a:prstGeom prst="rect">
            <a:avLst/>
          </a:prstGeom>
          <a:solidFill>
            <a:srgbClr val="0433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solidFill>
                  <a:srgbClr val="FFFFFF"/>
                </a:solidFill>
              </a:defRPr>
            </a:lvl1pPr>
          </a:lstStyle>
          <a:p>
            <a:pPr/>
            <a:r>
              <a:t>KANs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Screenshot 2024-04-17 at 3.00.42 PM.png" descr="Screenshot 2024-04-17 at 3.00.42 PM.png"/>
          <p:cNvPicPr>
            <a:picLocks noChangeAspect="1"/>
          </p:cNvPicPr>
          <p:nvPr/>
        </p:nvPicPr>
        <p:blipFill>
          <a:blip r:embed="rId2">
            <a:extLst/>
          </a:blip>
          <a:stretch>
            <a:fillRect/>
          </a:stretch>
        </p:blipFill>
        <p:spPr>
          <a:xfrm>
            <a:off x="889000" y="743356"/>
            <a:ext cx="11226800" cy="4267201"/>
          </a:xfrm>
          <a:prstGeom prst="rect">
            <a:avLst/>
          </a:prstGeom>
          <a:ln w="12700">
            <a:miter lim="400000"/>
          </a:ln>
        </p:spPr>
      </p:pic>
      <p:pic>
        <p:nvPicPr>
          <p:cNvPr id="227" name="Screenshot 2024-04-17 at 3.00.36 PM.png" descr="Screenshot 2024-04-17 at 3.00.36 PM.png"/>
          <p:cNvPicPr>
            <a:picLocks noChangeAspect="1"/>
          </p:cNvPicPr>
          <p:nvPr/>
        </p:nvPicPr>
        <p:blipFill>
          <a:blip r:embed="rId3">
            <a:extLst/>
          </a:blip>
          <a:stretch>
            <a:fillRect/>
          </a:stretch>
        </p:blipFill>
        <p:spPr>
          <a:xfrm>
            <a:off x="1435980" y="4432706"/>
            <a:ext cx="6550406" cy="298070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am Bowne…"/>
          <p:cNvSpPr txBox="1"/>
          <p:nvPr>
            <p:ph type="body" idx="1"/>
          </p:nvPr>
        </p:nvSpPr>
        <p:spPr>
          <a:xfrm>
            <a:off x="698500" y="1851148"/>
            <a:ext cx="7323223" cy="7203952"/>
          </a:xfrm>
          <a:prstGeom prst="rect">
            <a:avLst/>
          </a:prstGeom>
        </p:spPr>
        <p:txBody>
          <a:bodyPr/>
          <a:lstStyle/>
          <a:p>
            <a:pPr/>
            <a:r>
              <a:t>Sam Bowne</a:t>
            </a:r>
          </a:p>
          <a:p>
            <a:pPr/>
            <a:r>
              <a:t>Instructor at City College San Francisco</a:t>
            </a:r>
          </a:p>
          <a:p>
            <a:pPr/>
            <a:r>
              <a:t>Corporate trainer</a:t>
            </a:r>
          </a:p>
          <a:p>
            <a:pPr/>
            <a:r>
              <a:t>Web: </a:t>
            </a:r>
            <a:r>
              <a:rPr u="sng">
                <a:hlinkClick r:id="rId2" invalidUrl="" action="" tgtFrame="" tooltip="" history="1" highlightClick="0" endSnd="0"/>
              </a:rPr>
              <a:t>samsclass.info</a:t>
            </a:r>
          </a:p>
          <a:p>
            <a:pPr/>
            <a:r>
              <a:t>Email: </a:t>
            </a:r>
            <a:br/>
            <a:r>
              <a:t>sbowne@ccsf.edu</a:t>
            </a:r>
            <a:br/>
            <a:r>
              <a:rPr u="sng">
                <a:hlinkClick r:id="rId3" invalidUrl="" action="" tgtFrame="" tooltip="" history="1" highlightClick="0" endSnd="0"/>
              </a:rPr>
              <a:t>sam.bowne@infosecdecoded.com</a:t>
            </a:r>
          </a:p>
          <a:p>
            <a:pPr/>
            <a:r>
              <a:t>Mastodon: </a:t>
            </a:r>
            <a:r>
              <a:rPr b="1"/>
              <a:t>sambowne@infosec.exchange</a:t>
            </a:r>
          </a:p>
        </p:txBody>
      </p:sp>
      <p:sp>
        <p:nvSpPr>
          <p:cNvPr id="166" name="Whoami"/>
          <p:cNvSpPr txBox="1"/>
          <p:nvPr>
            <p:ph type="title"/>
          </p:nvPr>
        </p:nvSpPr>
        <p:spPr>
          <a:prstGeom prst="rect">
            <a:avLst/>
          </a:prstGeom>
        </p:spPr>
        <p:txBody>
          <a:bodyPr/>
          <a:lstStyle>
            <a:lvl1pPr defTabSz="1716590">
              <a:defRPr spc="-118" sz="5940"/>
            </a:lvl1pPr>
          </a:lstStyle>
          <a:p>
            <a:pPr/>
            <a:r>
              <a:t>Whoami</a:t>
            </a:r>
          </a:p>
        </p:txBody>
      </p:sp>
      <p:pic>
        <p:nvPicPr>
          <p:cNvPr id="167" name="Image" descr="Image"/>
          <p:cNvPicPr>
            <a:picLocks noChangeAspect="1"/>
          </p:cNvPicPr>
          <p:nvPr/>
        </p:nvPicPr>
        <p:blipFill>
          <a:blip r:embed="rId4">
            <a:extLst/>
          </a:blip>
          <a:stretch>
            <a:fillRect/>
          </a:stretch>
        </p:blipFill>
        <p:spPr>
          <a:xfrm>
            <a:off x="8650312" y="2057506"/>
            <a:ext cx="3810001" cy="38100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Screenshot 2024-04-17 at 3.00.16 PM.png" descr="Screenshot 2024-04-17 at 3.00.16 PM.png"/>
          <p:cNvPicPr>
            <a:picLocks noChangeAspect="1"/>
          </p:cNvPicPr>
          <p:nvPr/>
        </p:nvPicPr>
        <p:blipFill>
          <a:blip r:embed="rId2">
            <a:extLst/>
          </a:blip>
          <a:srcRect l="0" t="0" r="78890" b="61031"/>
          <a:stretch>
            <a:fillRect/>
          </a:stretch>
        </p:blipFill>
        <p:spPr>
          <a:xfrm>
            <a:off x="570024" y="548777"/>
            <a:ext cx="4023462" cy="5400818"/>
          </a:xfrm>
          <a:prstGeom prst="rect">
            <a:avLst/>
          </a:prstGeom>
          <a:ln w="12700">
            <a:miter lim="400000"/>
          </a:ln>
        </p:spPr>
      </p:pic>
      <p:pic>
        <p:nvPicPr>
          <p:cNvPr id="230" name="Screenshot 2024-04-17 at 3.04.50 PM.png" descr="Screenshot 2024-04-17 at 3.04.50 PM.png"/>
          <p:cNvPicPr>
            <a:picLocks noChangeAspect="1"/>
          </p:cNvPicPr>
          <p:nvPr/>
        </p:nvPicPr>
        <p:blipFill>
          <a:blip r:embed="rId3">
            <a:extLst/>
          </a:blip>
          <a:stretch>
            <a:fillRect/>
          </a:stretch>
        </p:blipFill>
        <p:spPr>
          <a:xfrm>
            <a:off x="5268169" y="3765550"/>
            <a:ext cx="3492501" cy="2425700"/>
          </a:xfrm>
          <a:prstGeom prst="rect">
            <a:avLst/>
          </a:prstGeom>
          <a:ln w="12700">
            <a:miter lim="400000"/>
          </a:ln>
        </p:spPr>
      </p:pic>
      <p:pic>
        <p:nvPicPr>
          <p:cNvPr id="231" name="Screenshot 2024-04-17 at 3.04.56 PM.png" descr="Screenshot 2024-04-17 at 3.04.56 PM.png"/>
          <p:cNvPicPr>
            <a:picLocks noChangeAspect="1"/>
          </p:cNvPicPr>
          <p:nvPr/>
        </p:nvPicPr>
        <p:blipFill>
          <a:blip r:embed="rId4">
            <a:extLst/>
          </a:blip>
          <a:stretch>
            <a:fillRect/>
          </a:stretch>
        </p:blipFill>
        <p:spPr>
          <a:xfrm>
            <a:off x="5281954" y="6410465"/>
            <a:ext cx="3464930" cy="2278495"/>
          </a:xfrm>
          <a:prstGeom prst="rect">
            <a:avLst/>
          </a:prstGeom>
          <a:ln w="12700">
            <a:miter lim="400000"/>
          </a:ln>
        </p:spPr>
      </p:pic>
      <p:pic>
        <p:nvPicPr>
          <p:cNvPr id="232" name="Screenshot 2024-04-17 at 3.06.00 PM.png" descr="Screenshot 2024-04-17 at 3.06.00 PM.png"/>
          <p:cNvPicPr>
            <a:picLocks noChangeAspect="1"/>
          </p:cNvPicPr>
          <p:nvPr/>
        </p:nvPicPr>
        <p:blipFill>
          <a:blip r:embed="rId5">
            <a:extLst/>
          </a:blip>
          <a:stretch>
            <a:fillRect/>
          </a:stretch>
        </p:blipFill>
        <p:spPr>
          <a:xfrm>
            <a:off x="5080000" y="1120634"/>
            <a:ext cx="3868839" cy="24257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Screenshot 2024-04-17 at 3.07.40 PM.png" descr="Screenshot 2024-04-17 at 3.07.40 PM.png"/>
          <p:cNvPicPr>
            <a:picLocks noChangeAspect="1"/>
          </p:cNvPicPr>
          <p:nvPr/>
        </p:nvPicPr>
        <p:blipFill>
          <a:blip r:embed="rId2">
            <a:extLst/>
          </a:blip>
          <a:stretch>
            <a:fillRect/>
          </a:stretch>
        </p:blipFill>
        <p:spPr>
          <a:xfrm>
            <a:off x="4239406" y="4286267"/>
            <a:ext cx="3632201" cy="2057401"/>
          </a:xfrm>
          <a:prstGeom prst="rect">
            <a:avLst/>
          </a:prstGeom>
          <a:ln w="12700">
            <a:miter lim="400000"/>
          </a:ln>
        </p:spPr>
      </p:pic>
      <p:pic>
        <p:nvPicPr>
          <p:cNvPr id="235" name="Screenshot 2024-04-17 at 3.07.32 PM.png" descr="Screenshot 2024-04-17 at 3.07.32 PM.png"/>
          <p:cNvPicPr>
            <a:picLocks noChangeAspect="1"/>
          </p:cNvPicPr>
          <p:nvPr/>
        </p:nvPicPr>
        <p:blipFill>
          <a:blip r:embed="rId3">
            <a:extLst/>
          </a:blip>
          <a:stretch>
            <a:fillRect/>
          </a:stretch>
        </p:blipFill>
        <p:spPr>
          <a:xfrm>
            <a:off x="7681106" y="1714517"/>
            <a:ext cx="3340101" cy="2044701"/>
          </a:xfrm>
          <a:prstGeom prst="rect">
            <a:avLst/>
          </a:prstGeom>
          <a:ln w="12700">
            <a:miter lim="400000"/>
          </a:ln>
        </p:spPr>
      </p:pic>
      <p:pic>
        <p:nvPicPr>
          <p:cNvPr id="236" name="Screenshot 2024-04-17 at 3.07.27 PM.png" descr="Screenshot 2024-04-17 at 3.07.27 PM.png"/>
          <p:cNvPicPr>
            <a:picLocks noChangeAspect="1"/>
          </p:cNvPicPr>
          <p:nvPr/>
        </p:nvPicPr>
        <p:blipFill>
          <a:blip r:embed="rId4">
            <a:extLst/>
          </a:blip>
          <a:stretch>
            <a:fillRect/>
          </a:stretch>
        </p:blipFill>
        <p:spPr>
          <a:xfrm>
            <a:off x="4239406" y="1676417"/>
            <a:ext cx="3340101" cy="2120901"/>
          </a:xfrm>
          <a:prstGeom prst="rect">
            <a:avLst/>
          </a:prstGeom>
          <a:ln w="12700">
            <a:miter lim="400000"/>
          </a:ln>
        </p:spPr>
      </p:pic>
      <p:pic>
        <p:nvPicPr>
          <p:cNvPr id="237" name="Screenshot 2024-04-17 at 3.07.20 PM.png" descr="Screenshot 2024-04-17 at 3.07.20 PM.png"/>
          <p:cNvPicPr>
            <a:picLocks noChangeAspect="1"/>
          </p:cNvPicPr>
          <p:nvPr/>
        </p:nvPicPr>
        <p:blipFill>
          <a:blip r:embed="rId5">
            <a:extLst/>
          </a:blip>
          <a:stretch>
            <a:fillRect/>
          </a:stretch>
        </p:blipFill>
        <p:spPr>
          <a:xfrm>
            <a:off x="467506" y="1727217"/>
            <a:ext cx="3670301" cy="46863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Screenshot 2024-04-17 at 3.08.34 PM.png" descr="Screenshot 2024-04-17 at 3.08.34 PM.png"/>
          <p:cNvPicPr>
            <a:picLocks noChangeAspect="1"/>
          </p:cNvPicPr>
          <p:nvPr/>
        </p:nvPicPr>
        <p:blipFill>
          <a:blip r:embed="rId2">
            <a:extLst/>
          </a:blip>
          <a:stretch>
            <a:fillRect/>
          </a:stretch>
        </p:blipFill>
        <p:spPr>
          <a:xfrm>
            <a:off x="1089977" y="3423451"/>
            <a:ext cx="10591801" cy="2222501"/>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https://owasp.org/www-project-machine-learning-security-top-10/"/>
          <p:cNvSpPr txBox="1"/>
          <p:nvPr>
            <p:ph type="body" sz="quarter" idx="1"/>
          </p:nvPr>
        </p:nvSpPr>
        <p:spPr>
          <a:xfrm>
            <a:off x="698500" y="7998080"/>
            <a:ext cx="11607800" cy="1057020"/>
          </a:xfrm>
          <a:prstGeom prst="rect">
            <a:avLst/>
          </a:prstGeom>
        </p:spPr>
        <p:txBody>
          <a:bodyPr/>
          <a:lstStyle>
            <a:lvl1pPr marL="380999" indent="-380999">
              <a:defRPr sz="2900"/>
            </a:lvl1pPr>
          </a:lstStyle>
          <a:p>
            <a:pPr/>
            <a:r>
              <a:t>https://owasp.org/www-project-machine-learning-security-top-10/</a:t>
            </a:r>
          </a:p>
        </p:txBody>
      </p:sp>
      <p:pic>
        <p:nvPicPr>
          <p:cNvPr id="242" name="Screenshot 2024-04-12 at 6.05.00 AM.png" descr="Screenshot 2024-04-12 at 6.05.00 AM.png"/>
          <p:cNvPicPr>
            <a:picLocks noChangeAspect="1"/>
          </p:cNvPicPr>
          <p:nvPr/>
        </p:nvPicPr>
        <p:blipFill>
          <a:blip r:embed="rId2">
            <a:extLst/>
          </a:blip>
          <a:stretch>
            <a:fillRect/>
          </a:stretch>
        </p:blipFill>
        <p:spPr>
          <a:xfrm>
            <a:off x="2300389" y="1417983"/>
            <a:ext cx="7708901" cy="5626101"/>
          </a:xfrm>
          <a:prstGeom prst="rect">
            <a:avLst/>
          </a:prstGeom>
          <a:ln w="12700">
            <a:miter lim="400000"/>
          </a:ln>
        </p:spPr>
      </p:pic>
      <p:sp>
        <p:nvSpPr>
          <p:cNvPr id="243" name="OWASP Top Ten Machine Learning Risks"/>
          <p:cNvSpPr txBox="1"/>
          <p:nvPr/>
        </p:nvSpPr>
        <p:spPr>
          <a:xfrm>
            <a:off x="1315678" y="314384"/>
            <a:ext cx="9678322" cy="8821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587022">
              <a:defRPr b="1" sz="3800">
                <a:solidFill>
                  <a:srgbClr val="000000"/>
                </a:solidFill>
              </a:defRPr>
            </a:lvl1pPr>
          </a:lstStyle>
          <a:p>
            <a:pPr/>
            <a:r>
              <a:t>OWASP Top Ten Machine Learning Risks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ML01:2023 Input Manipulation Attack…"/>
          <p:cNvSpPr txBox="1"/>
          <p:nvPr>
            <p:ph type="body" idx="1"/>
          </p:nvPr>
        </p:nvSpPr>
        <p:spPr>
          <a:xfrm>
            <a:off x="698500" y="698500"/>
            <a:ext cx="11607800" cy="8356600"/>
          </a:xfrm>
          <a:prstGeom prst="rect">
            <a:avLst/>
          </a:prstGeom>
        </p:spPr>
        <p:txBody>
          <a:bodyPr/>
          <a:lstStyle/>
          <a:p>
            <a:pPr marL="377190" indent="-377190" defTabSz="1716590">
              <a:spcBef>
                <a:spcPts val="1500"/>
              </a:spcBef>
              <a:defRPr b="1" sz="2970"/>
            </a:pPr>
            <a:r>
              <a:t>ML01:2023 Input Manipulation Attack</a:t>
            </a:r>
          </a:p>
          <a:p>
            <a:pPr lvl="1" marL="754380" indent="-377190" defTabSz="1716590">
              <a:spcBef>
                <a:spcPts val="1500"/>
              </a:spcBef>
              <a:defRPr sz="2970"/>
            </a:pPr>
            <a:r>
              <a:t>An attacker deliberately alters input data to mislead the model</a:t>
            </a:r>
          </a:p>
          <a:p>
            <a:pPr lvl="1" marL="754380" indent="-377190" defTabSz="1716590">
              <a:spcBef>
                <a:spcPts val="1500"/>
              </a:spcBef>
              <a:defRPr sz="2970"/>
            </a:pPr>
            <a:r>
              <a:t>This attack is also called </a:t>
            </a:r>
            <a:r>
              <a:rPr b="1"/>
              <a:t>evasion</a:t>
            </a:r>
          </a:p>
          <a:p>
            <a:pPr lvl="1" marL="754380" indent="-377190" defTabSz="1716590">
              <a:spcBef>
                <a:spcPts val="1500"/>
              </a:spcBef>
              <a:defRPr sz="2970"/>
            </a:pPr>
            <a:r>
              <a:t>Example: a model is trained to tell cat images from dog images.  An attacker modifies a cat image so it is misclassified as a dog.</a:t>
            </a:r>
          </a:p>
          <a:p>
            <a:pPr marL="377190" indent="-377190" defTabSz="1716590">
              <a:spcBef>
                <a:spcPts val="1500"/>
              </a:spcBef>
              <a:defRPr b="1" sz="2970"/>
            </a:pPr>
            <a:r>
              <a:t>ML02:2023 Data Poisoning Attack</a:t>
            </a:r>
          </a:p>
          <a:p>
            <a:pPr lvl="1" marL="754380" indent="-377190" defTabSz="1716590">
              <a:spcBef>
                <a:spcPts val="1500"/>
              </a:spcBef>
              <a:defRPr sz="2970"/>
            </a:pPr>
            <a:r>
              <a:t>An attacker manipulates the training data to cause the model to behave in an undesirable way</a:t>
            </a:r>
          </a:p>
          <a:p>
            <a:pPr marL="377190" indent="-377190" defTabSz="1716590">
              <a:spcBef>
                <a:spcPts val="1500"/>
              </a:spcBef>
              <a:defRPr b="1" sz="2970"/>
            </a:pPr>
            <a:r>
              <a:t>ML03:2023 Model Inversion Attack</a:t>
            </a:r>
          </a:p>
          <a:p>
            <a:pPr lvl="1" marL="754380" indent="-377190" defTabSz="1716590">
              <a:spcBef>
                <a:spcPts val="1500"/>
              </a:spcBef>
              <a:defRPr sz="2970"/>
            </a:pPr>
            <a:r>
              <a:t>An attacker reverse-engineers the model to extract information from it</a:t>
            </a:r>
          </a:p>
          <a:p>
            <a:pPr lvl="1" marL="754380" indent="-377190" defTabSz="1716590">
              <a:spcBef>
                <a:spcPts val="1500"/>
              </a:spcBef>
              <a:defRPr sz="2970"/>
            </a:pPr>
            <a:r>
              <a:t>Example: a model is trained to recognize faces.  An attacker inputs images of individuals into the model and and recovers the personal information of the individuals from the model's predictions, such as their name, address, or social security number.</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ML04:2023 Membership Inference Attack…"/>
          <p:cNvSpPr txBox="1"/>
          <p:nvPr>
            <p:ph type="body" idx="1"/>
          </p:nvPr>
        </p:nvSpPr>
        <p:spPr>
          <a:xfrm>
            <a:off x="698500" y="698500"/>
            <a:ext cx="11607800" cy="8356600"/>
          </a:xfrm>
          <a:prstGeom prst="rect">
            <a:avLst/>
          </a:prstGeom>
        </p:spPr>
        <p:txBody>
          <a:bodyPr/>
          <a:lstStyle/>
          <a:p>
            <a:pPr>
              <a:spcBef>
                <a:spcPts val="1600"/>
              </a:spcBef>
              <a:defRPr b="1"/>
            </a:pPr>
            <a:r>
              <a:t>ML04:2023 Membership Inference Attack</a:t>
            </a:r>
          </a:p>
          <a:p>
            <a:pPr lvl="1">
              <a:spcBef>
                <a:spcPts val="1600"/>
              </a:spcBef>
            </a:pPr>
            <a:r>
              <a:t>An attacker manipulates the model’s training data in order to cause it to behave in a way that exposes sensitive information</a:t>
            </a:r>
          </a:p>
          <a:p>
            <a:pPr lvl="1">
              <a:spcBef>
                <a:spcPts val="1600"/>
              </a:spcBef>
            </a:pPr>
            <a:r>
              <a:t>Example: A malicious attacker trains a machine learning model on a dataset of financial records and uses it to query whether or not a particular individual’s record was included in the training data.</a:t>
            </a:r>
          </a:p>
          <a:p>
            <a:pPr>
              <a:spcBef>
                <a:spcPts val="1600"/>
              </a:spcBef>
              <a:defRPr b="1"/>
            </a:pPr>
            <a:r>
              <a:t>ML05:2023 Model Theft</a:t>
            </a:r>
          </a:p>
          <a:p>
            <a:pPr lvl="1">
              <a:spcBef>
                <a:spcPts val="1600"/>
              </a:spcBef>
            </a:pPr>
            <a:r>
              <a:t>An attacker gains access to the model’s parameters</a:t>
            </a:r>
          </a:p>
          <a:p>
            <a:pPr lvl="1">
              <a:spcBef>
                <a:spcPts val="1600"/>
              </a:spcBef>
            </a:pPr>
            <a:r>
              <a:t>Example: Stealing a machine learning model from a competitor</a:t>
            </a:r>
          </a:p>
          <a:p>
            <a:pPr>
              <a:spcBef>
                <a:spcPts val="1600"/>
              </a:spcBef>
              <a:defRPr b="1"/>
            </a:pPr>
            <a:r>
              <a:t>ML06:2023 AI Supply Chain Attacks</a:t>
            </a:r>
          </a:p>
          <a:p>
            <a:pPr lvl="1">
              <a:spcBef>
                <a:spcPts val="1600"/>
              </a:spcBef>
            </a:pPr>
            <a:r>
              <a:t>An attacker modifies or replaces a machine learning library or model that is used by a system</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ML07:2023 Transfer Learning Attack…"/>
          <p:cNvSpPr txBox="1"/>
          <p:nvPr>
            <p:ph type="body" idx="1"/>
          </p:nvPr>
        </p:nvSpPr>
        <p:spPr>
          <a:xfrm>
            <a:off x="698500" y="698500"/>
            <a:ext cx="11607800" cy="8356600"/>
          </a:xfrm>
          <a:prstGeom prst="rect">
            <a:avLst/>
          </a:prstGeom>
        </p:spPr>
        <p:txBody>
          <a:bodyPr/>
          <a:lstStyle/>
          <a:p>
            <a:pPr>
              <a:spcBef>
                <a:spcPts val="1600"/>
              </a:spcBef>
              <a:defRPr b="1"/>
            </a:pPr>
            <a:r>
              <a:t>ML07:2023 Transfer Learning Attack</a:t>
            </a:r>
          </a:p>
          <a:p>
            <a:pPr lvl="1">
              <a:spcBef>
                <a:spcPts val="1600"/>
              </a:spcBef>
            </a:pPr>
            <a:r>
              <a:t>An attacker trains a model on one task and then fine-tunes it on another task to cause it to behave in an undesirable way</a:t>
            </a:r>
          </a:p>
          <a:p>
            <a:pPr lvl="1">
              <a:spcBef>
                <a:spcPts val="1600"/>
              </a:spcBef>
            </a:pPr>
            <a:r>
              <a:t>Example: An attacker trains a machine learning model on a malicious dataset that contains manipulated images of faces. The attacker then transfers the model’s knowledge to a target face recognition system. As a result, the face recognition system starts making incorrect predictions, allowing the attacker to bypass the security and gain access to sensitive information.</a:t>
            </a:r>
          </a:p>
          <a:p>
            <a:pPr>
              <a:spcBef>
                <a:spcPts val="1600"/>
              </a:spcBef>
              <a:defRPr b="1"/>
            </a:pPr>
            <a:r>
              <a:t>ML08:2023 Model Skewing</a:t>
            </a:r>
          </a:p>
          <a:p>
            <a:pPr lvl="1">
              <a:spcBef>
                <a:spcPts val="1600"/>
              </a:spcBef>
            </a:pPr>
            <a:r>
              <a:t>An attacker manipulates the distribution of the training data to cause the model to behave in an undesirable way.</a:t>
            </a:r>
          </a:p>
          <a:p>
            <a:pPr lvl="1">
              <a:spcBef>
                <a:spcPts val="1600"/>
              </a:spcBef>
            </a:pPr>
            <a:r>
              <a:t>Example: The attacker provides fake feedback data to a loan-approving machine learning system.  As a result, the model’s predictions are skewed, and the attacker’s chances of getting a loan approved are significantly increased.</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ML09:2023 Output Integrity Attack…"/>
          <p:cNvSpPr txBox="1"/>
          <p:nvPr>
            <p:ph type="body" idx="1"/>
          </p:nvPr>
        </p:nvSpPr>
        <p:spPr>
          <a:xfrm>
            <a:off x="698500" y="698500"/>
            <a:ext cx="11607800" cy="8356600"/>
          </a:xfrm>
          <a:prstGeom prst="rect">
            <a:avLst/>
          </a:prstGeom>
        </p:spPr>
        <p:txBody>
          <a:bodyPr/>
          <a:lstStyle/>
          <a:p>
            <a:pPr>
              <a:spcBef>
                <a:spcPts val="1600"/>
              </a:spcBef>
              <a:defRPr b="1"/>
            </a:pPr>
            <a:r>
              <a:t>ML09:2023 Output Integrity Attack</a:t>
            </a:r>
          </a:p>
          <a:p>
            <a:pPr lvl="1">
              <a:spcBef>
                <a:spcPts val="1600"/>
              </a:spcBef>
            </a:pPr>
            <a:r>
              <a:t>An attacker aims to modify or manipulate the output of a machine learning model in order to change its behavior or cause harm to the system it is used in.</a:t>
            </a:r>
          </a:p>
          <a:p>
            <a:pPr lvl="1">
              <a:spcBef>
                <a:spcPts val="1600"/>
              </a:spcBef>
            </a:pPr>
            <a:r>
              <a:t>Example: An attacker has gained access to the output of a machine learning model that is being used to diagnose diseases in a hospital.  The attacker modifies the output of the model, making it provide incorrect diagnoses for patients. </a:t>
            </a:r>
          </a:p>
          <a:p>
            <a:pPr>
              <a:spcBef>
                <a:spcPts val="1600"/>
              </a:spcBef>
              <a:defRPr b="1"/>
            </a:pPr>
            <a:r>
              <a:t>ML10:2023 Neural Net Reprogramming</a:t>
            </a:r>
          </a:p>
          <a:p>
            <a:pPr lvl="1">
              <a:spcBef>
                <a:spcPts val="1600"/>
              </a:spcBef>
            </a:pPr>
            <a:r>
              <a:t>An attacker manipulates the model's parameters to cause it to behave in an undesirable way.</a:t>
            </a:r>
          </a:p>
          <a:p>
            <a:pPr lvl="1">
              <a:spcBef>
                <a:spcPts val="1600"/>
              </a:spcBef>
            </a:pPr>
            <a:r>
              <a:t>Example: A bank is using a machine learning model to identify handwritten characters on cheques. An attacker manipulates the parameters of the model by altering the images in the training dataset or directly modifying the parameters in the model. This can result in the model misidentifying characters, leading to incorrect amounts being processed.</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Screenshot 2024-04-17 at 3.11.49 PM.png" descr="Screenshot 2024-04-17 at 3.11.49 PM.png"/>
          <p:cNvPicPr>
            <a:picLocks noChangeAspect="1"/>
          </p:cNvPicPr>
          <p:nvPr/>
        </p:nvPicPr>
        <p:blipFill>
          <a:blip r:embed="rId2">
            <a:extLst/>
          </a:blip>
          <a:stretch>
            <a:fillRect/>
          </a:stretch>
        </p:blipFill>
        <p:spPr>
          <a:xfrm>
            <a:off x="800100" y="1276669"/>
            <a:ext cx="11404600" cy="5130801"/>
          </a:xfrm>
          <a:prstGeom prst="rect">
            <a:avLst/>
          </a:prstGeom>
          <a:ln w="12700">
            <a:miter lim="400000"/>
          </a:ln>
        </p:spPr>
      </p:pic>
      <p:sp>
        <p:nvSpPr>
          <p:cNvPr id="254" name="https://owasp.org/www-project-top-10-for-large-language-model-applications/"/>
          <p:cNvSpPr txBox="1"/>
          <p:nvPr/>
        </p:nvSpPr>
        <p:spPr>
          <a:xfrm>
            <a:off x="848042" y="7738744"/>
            <a:ext cx="11308716" cy="4737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https://owasp.org/www-project-top-10-for-large-language-model-applications/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6" name="Screenshot 2024-04-17 at 3.12.20 PM.png" descr="Screenshot 2024-04-17 at 3.12.20 PM.png"/>
          <p:cNvPicPr>
            <a:picLocks noChangeAspect="1"/>
          </p:cNvPicPr>
          <p:nvPr/>
        </p:nvPicPr>
        <p:blipFill>
          <a:blip r:embed="rId2">
            <a:extLst/>
          </a:blip>
          <a:stretch>
            <a:fillRect/>
          </a:stretch>
        </p:blipFill>
        <p:spPr>
          <a:xfrm>
            <a:off x="1741677" y="948236"/>
            <a:ext cx="9521446" cy="785712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ypes of AI Systems"/>
          <p:cNvSpPr txBox="1"/>
          <p:nvPr>
            <p:ph type="ctrTitle"/>
          </p:nvPr>
        </p:nvSpPr>
        <p:spPr>
          <a:xfrm>
            <a:off x="548390" y="2639421"/>
            <a:ext cx="11609057" cy="2442164"/>
          </a:xfrm>
          <a:prstGeom prst="rect">
            <a:avLst/>
          </a:prstGeom>
        </p:spPr>
        <p:txBody>
          <a:bodyPr/>
          <a:lstStyle>
            <a:lvl1pPr algn="ctr"/>
          </a:lstStyle>
          <a:p>
            <a:pPr/>
            <a:r>
              <a:t>Types of AI Systems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Screenshot 2024-04-17 at 3.12.30 PM.png" descr="Screenshot 2024-04-17 at 3.12.30 PM.png"/>
          <p:cNvPicPr>
            <a:picLocks noChangeAspect="1"/>
          </p:cNvPicPr>
          <p:nvPr/>
        </p:nvPicPr>
        <p:blipFill>
          <a:blip r:embed="rId2">
            <a:extLst/>
          </a:blip>
          <a:stretch>
            <a:fillRect/>
          </a:stretch>
        </p:blipFill>
        <p:spPr>
          <a:xfrm>
            <a:off x="1877687" y="915508"/>
            <a:ext cx="9249426" cy="7922584"/>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Screenshot 2024-04-17 at 3.14.43 PM.png" descr="Screenshot 2024-04-17 at 3.14.43 PM.png"/>
          <p:cNvPicPr>
            <a:picLocks noChangeAspect="1"/>
          </p:cNvPicPr>
          <p:nvPr/>
        </p:nvPicPr>
        <p:blipFill>
          <a:blip r:embed="rId2">
            <a:extLst/>
          </a:blip>
          <a:stretch>
            <a:fillRect/>
          </a:stretch>
        </p:blipFill>
        <p:spPr>
          <a:xfrm>
            <a:off x="1937120" y="1128434"/>
            <a:ext cx="9130560" cy="3735230"/>
          </a:xfrm>
          <a:prstGeom prst="rect">
            <a:avLst/>
          </a:prstGeom>
          <a:ln w="12700">
            <a:miter lim="400000"/>
          </a:ln>
        </p:spPr>
      </p:pic>
      <p:pic>
        <p:nvPicPr>
          <p:cNvPr id="261" name="Screenshot 2024-04-17 at 3.14.49 PM.png" descr="Screenshot 2024-04-17 at 3.14.49 PM.png"/>
          <p:cNvPicPr>
            <a:picLocks noChangeAspect="1"/>
          </p:cNvPicPr>
          <p:nvPr/>
        </p:nvPicPr>
        <p:blipFill>
          <a:blip r:embed="rId3">
            <a:extLst/>
          </a:blip>
          <a:stretch>
            <a:fillRect/>
          </a:stretch>
        </p:blipFill>
        <p:spPr>
          <a:xfrm>
            <a:off x="2096625" y="5054652"/>
            <a:ext cx="9250981" cy="3735229"/>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Screenshot 2024-04-17 at 3.14.56 PM.png" descr="Screenshot 2024-04-17 at 3.14.56 PM.png"/>
          <p:cNvPicPr>
            <a:picLocks noChangeAspect="1"/>
          </p:cNvPicPr>
          <p:nvPr/>
        </p:nvPicPr>
        <p:blipFill>
          <a:blip r:embed="rId2">
            <a:extLst/>
          </a:blip>
          <a:stretch>
            <a:fillRect/>
          </a:stretch>
        </p:blipFill>
        <p:spPr>
          <a:xfrm>
            <a:off x="1809157" y="1091556"/>
            <a:ext cx="9386486" cy="7753238"/>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Screenshot 2024-04-17 at 3.15.03 PM.png" descr="Screenshot 2024-04-17 at 3.15.03 PM.png"/>
          <p:cNvPicPr>
            <a:picLocks noChangeAspect="1"/>
          </p:cNvPicPr>
          <p:nvPr/>
        </p:nvPicPr>
        <p:blipFill>
          <a:blip r:embed="rId2">
            <a:extLst/>
          </a:blip>
          <a:stretch>
            <a:fillRect/>
          </a:stretch>
        </p:blipFill>
        <p:spPr>
          <a:xfrm>
            <a:off x="1997181" y="976884"/>
            <a:ext cx="9518438" cy="7799832"/>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7" name="Screenshot 2024-04-17 at 4.11.07 PM.png" descr="Screenshot 2024-04-17 at 4.11.07 PM.png"/>
          <p:cNvPicPr>
            <a:picLocks noChangeAspect="1"/>
          </p:cNvPicPr>
          <p:nvPr/>
        </p:nvPicPr>
        <p:blipFill>
          <a:blip r:embed="rId2">
            <a:extLst/>
          </a:blip>
          <a:stretch>
            <a:fillRect/>
          </a:stretch>
        </p:blipFill>
        <p:spPr>
          <a:xfrm>
            <a:off x="372704" y="1949848"/>
            <a:ext cx="12259392" cy="3822237"/>
          </a:xfrm>
          <a:prstGeom prst="rect">
            <a:avLst/>
          </a:prstGeom>
          <a:ln w="12700">
            <a:miter lim="400000"/>
          </a:ln>
        </p:spPr>
      </p:pic>
      <p:pic>
        <p:nvPicPr>
          <p:cNvPr id="268" name="Screenshot 2024-04-17 at 4.11.43 PM.png" descr="Screenshot 2024-04-17 at 4.11.43 PM.png"/>
          <p:cNvPicPr>
            <a:picLocks noChangeAspect="1"/>
          </p:cNvPicPr>
          <p:nvPr/>
        </p:nvPicPr>
        <p:blipFill>
          <a:blip r:embed="rId3">
            <a:extLst/>
          </a:blip>
          <a:stretch>
            <a:fillRect/>
          </a:stretch>
        </p:blipFill>
        <p:spPr>
          <a:xfrm>
            <a:off x="5264739" y="6501310"/>
            <a:ext cx="2997201" cy="1028701"/>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Microsoft 365 Copilot Use Cases"/>
          <p:cNvSpPr txBox="1"/>
          <p:nvPr>
            <p:ph type="title"/>
          </p:nvPr>
        </p:nvSpPr>
        <p:spPr>
          <a:prstGeom prst="rect">
            <a:avLst/>
          </a:prstGeom>
        </p:spPr>
        <p:txBody>
          <a:bodyPr/>
          <a:lstStyle>
            <a:lvl1pPr defTabSz="1716590">
              <a:defRPr spc="-118" sz="5940"/>
            </a:lvl1pPr>
          </a:lstStyle>
          <a:p>
            <a:pPr/>
            <a:r>
              <a:t>Microsoft 365 Copilot Use Cases</a:t>
            </a:r>
          </a:p>
        </p:txBody>
      </p:sp>
      <p:sp>
        <p:nvSpPr>
          <p:cNvPr id="271" name="Writes documents for you…"/>
          <p:cNvSpPr txBox="1"/>
          <p:nvPr>
            <p:ph type="body" sz="half" idx="1"/>
          </p:nvPr>
        </p:nvSpPr>
        <p:spPr>
          <a:xfrm>
            <a:off x="698500" y="5399096"/>
            <a:ext cx="11607800" cy="3656004"/>
          </a:xfrm>
          <a:prstGeom prst="rect">
            <a:avLst/>
          </a:prstGeom>
        </p:spPr>
        <p:txBody>
          <a:bodyPr/>
          <a:lstStyle/>
          <a:p>
            <a:pPr/>
            <a:r>
              <a:t>Writes documents for you</a:t>
            </a:r>
          </a:p>
          <a:p>
            <a:pPr lvl="1"/>
            <a:r>
              <a:t>Based on data found in your Email, documents, spreadsheets, and other files you have access to</a:t>
            </a:r>
          </a:p>
          <a:p>
            <a:pPr lvl="1"/>
            <a:r>
              <a:t>In the Microsoft365 cloud</a:t>
            </a:r>
          </a:p>
          <a:p>
            <a:pPr lvl="1">
              <a:defRPr b="1"/>
            </a:pPr>
            <a:r>
              <a:t>Based on your Microsoft365 permissions</a:t>
            </a:r>
          </a:p>
        </p:txBody>
      </p:sp>
      <p:pic>
        <p:nvPicPr>
          <p:cNvPr id="272" name="Screenshot 2024-04-17 at 4.14.30 PM.png" descr="Screenshot 2024-04-17 at 4.14.30 PM.png"/>
          <p:cNvPicPr>
            <a:picLocks noChangeAspect="1"/>
          </p:cNvPicPr>
          <p:nvPr/>
        </p:nvPicPr>
        <p:blipFill>
          <a:blip r:embed="rId2">
            <a:extLst/>
          </a:blip>
          <a:stretch>
            <a:fillRect/>
          </a:stretch>
        </p:blipFill>
        <p:spPr>
          <a:xfrm>
            <a:off x="614545" y="1845430"/>
            <a:ext cx="11775710" cy="3164503"/>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Image" descr="Image"/>
          <p:cNvPicPr>
            <a:picLocks noChangeAspect="1"/>
          </p:cNvPicPr>
          <p:nvPr/>
        </p:nvPicPr>
        <p:blipFill>
          <a:blip r:embed="rId2">
            <a:extLst/>
          </a:blip>
          <a:stretch>
            <a:fillRect/>
          </a:stretch>
        </p:blipFill>
        <p:spPr>
          <a:xfrm>
            <a:off x="0" y="1292143"/>
            <a:ext cx="13004800" cy="7169314"/>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What Microsoft Handles for You"/>
          <p:cNvSpPr txBox="1"/>
          <p:nvPr>
            <p:ph type="title"/>
          </p:nvPr>
        </p:nvSpPr>
        <p:spPr>
          <a:prstGeom prst="rect">
            <a:avLst/>
          </a:prstGeom>
        </p:spPr>
        <p:txBody>
          <a:bodyPr/>
          <a:lstStyle>
            <a:lvl1pPr defTabSz="1716590">
              <a:defRPr spc="-118" sz="5940"/>
            </a:lvl1pPr>
          </a:lstStyle>
          <a:p>
            <a:pPr/>
            <a:r>
              <a:t>What Microsoft Handles for You</a:t>
            </a:r>
          </a:p>
        </p:txBody>
      </p:sp>
      <p:pic>
        <p:nvPicPr>
          <p:cNvPr id="277" name="Screenshot 2024-04-17 at 4.16.13 PM.png" descr="Screenshot 2024-04-17 at 4.16.13 PM.png"/>
          <p:cNvPicPr>
            <a:picLocks noChangeAspect="1"/>
          </p:cNvPicPr>
          <p:nvPr/>
        </p:nvPicPr>
        <p:blipFill>
          <a:blip r:embed="rId2">
            <a:extLst/>
          </a:blip>
          <a:stretch>
            <a:fillRect/>
          </a:stretch>
        </p:blipFill>
        <p:spPr>
          <a:xfrm>
            <a:off x="651635" y="3204314"/>
            <a:ext cx="11701530" cy="3344972"/>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What You Need to Manage"/>
          <p:cNvSpPr txBox="1"/>
          <p:nvPr>
            <p:ph type="title"/>
          </p:nvPr>
        </p:nvSpPr>
        <p:spPr>
          <a:prstGeom prst="rect">
            <a:avLst/>
          </a:prstGeom>
        </p:spPr>
        <p:txBody>
          <a:bodyPr/>
          <a:lstStyle>
            <a:lvl1pPr defTabSz="1716590">
              <a:defRPr spc="-118" sz="5940"/>
            </a:lvl1pPr>
          </a:lstStyle>
          <a:p>
            <a:pPr/>
            <a:r>
              <a:t>What You Need to Manage</a:t>
            </a:r>
          </a:p>
        </p:txBody>
      </p:sp>
      <p:pic>
        <p:nvPicPr>
          <p:cNvPr id="280" name="Screenshot 2024-04-17 at 4.17.00 PM.png" descr="Screenshot 2024-04-17 at 4.17.00 PM.png"/>
          <p:cNvPicPr>
            <a:picLocks noChangeAspect="1"/>
          </p:cNvPicPr>
          <p:nvPr/>
        </p:nvPicPr>
        <p:blipFill>
          <a:blip r:embed="rId2">
            <a:extLst/>
          </a:blip>
          <a:stretch>
            <a:fillRect/>
          </a:stretch>
        </p:blipFill>
        <p:spPr>
          <a:xfrm>
            <a:off x="631144" y="3132862"/>
            <a:ext cx="11742512" cy="3487876"/>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2" name="Image" descr="Image"/>
          <p:cNvPicPr>
            <a:picLocks noChangeAspect="1"/>
          </p:cNvPicPr>
          <p:nvPr/>
        </p:nvPicPr>
        <p:blipFill>
          <a:blip r:embed="rId2">
            <a:extLst/>
          </a:blip>
          <a:stretch>
            <a:fillRect/>
          </a:stretch>
        </p:blipFill>
        <p:spPr>
          <a:xfrm>
            <a:off x="1435622" y="759443"/>
            <a:ext cx="10650173" cy="8234714"/>
          </a:xfrm>
          <a:prstGeom prst="rect">
            <a:avLst/>
          </a:prstGeom>
          <a:ln>
            <a:solidFill>
              <a:srgbClr val="000000"/>
            </a:solidFill>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extLst/>
          </a:blip>
          <a:stretch>
            <a:fillRect/>
          </a:stretch>
        </p:blipFill>
        <p:spPr>
          <a:xfrm>
            <a:off x="218338" y="631012"/>
            <a:ext cx="13004801" cy="9255761"/>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The Average M365 Tenant has"/>
          <p:cNvSpPr txBox="1"/>
          <p:nvPr>
            <p:ph type="title"/>
          </p:nvPr>
        </p:nvSpPr>
        <p:spPr>
          <a:prstGeom prst="rect">
            <a:avLst/>
          </a:prstGeom>
        </p:spPr>
        <p:txBody>
          <a:bodyPr/>
          <a:lstStyle>
            <a:lvl1pPr defTabSz="1716590">
              <a:defRPr spc="-118" sz="5940"/>
            </a:lvl1pPr>
          </a:lstStyle>
          <a:p>
            <a:pPr/>
            <a:r>
              <a:t>The Average M365 Tenant has</a:t>
            </a:r>
          </a:p>
        </p:txBody>
      </p:sp>
      <p:pic>
        <p:nvPicPr>
          <p:cNvPr id="285" name="Screenshot 2024-04-17 at 4.19.01 PM.png" descr="Screenshot 2024-04-17 at 4.19.01 PM.png"/>
          <p:cNvPicPr>
            <a:picLocks noChangeAspect="1"/>
          </p:cNvPicPr>
          <p:nvPr/>
        </p:nvPicPr>
        <p:blipFill>
          <a:blip r:embed="rId2">
            <a:extLst/>
          </a:blip>
          <a:stretch>
            <a:fillRect/>
          </a:stretch>
        </p:blipFill>
        <p:spPr>
          <a:xfrm>
            <a:off x="1898415" y="3287000"/>
            <a:ext cx="9207970" cy="31796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Why Does This Happen?"/>
          <p:cNvSpPr txBox="1"/>
          <p:nvPr>
            <p:ph type="title"/>
          </p:nvPr>
        </p:nvSpPr>
        <p:spPr>
          <a:prstGeom prst="rect">
            <a:avLst/>
          </a:prstGeom>
        </p:spPr>
        <p:txBody>
          <a:bodyPr/>
          <a:lstStyle>
            <a:lvl1pPr defTabSz="1716590">
              <a:defRPr spc="-118" sz="5940"/>
            </a:lvl1pPr>
          </a:lstStyle>
          <a:p>
            <a:pPr/>
            <a:r>
              <a:t>Why Does This Happen?</a:t>
            </a:r>
          </a:p>
        </p:txBody>
      </p:sp>
      <p:pic>
        <p:nvPicPr>
          <p:cNvPr id="288" name="Screenshot 2024-04-17 at 4.19.31 PM.png" descr="Screenshot 2024-04-17 at 4.19.31 PM.png"/>
          <p:cNvPicPr>
            <a:picLocks noChangeAspect="1"/>
          </p:cNvPicPr>
          <p:nvPr/>
        </p:nvPicPr>
        <p:blipFill>
          <a:blip r:embed="rId2">
            <a:extLst/>
          </a:blip>
          <a:stretch>
            <a:fillRect/>
          </a:stretch>
        </p:blipFill>
        <p:spPr>
          <a:xfrm>
            <a:off x="1958593" y="2349500"/>
            <a:ext cx="9087614" cy="5947707"/>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But you must enable sensitivity labels…"/>
          <p:cNvSpPr txBox="1"/>
          <p:nvPr>
            <p:ph type="body" idx="1"/>
          </p:nvPr>
        </p:nvSpPr>
        <p:spPr>
          <a:xfrm>
            <a:off x="698500" y="4456688"/>
            <a:ext cx="11607800" cy="4598412"/>
          </a:xfrm>
          <a:prstGeom prst="rect">
            <a:avLst/>
          </a:prstGeom>
        </p:spPr>
        <p:txBody>
          <a:bodyPr/>
          <a:lstStyle/>
          <a:p>
            <a:pPr>
              <a:spcBef>
                <a:spcPts val="1600"/>
              </a:spcBef>
            </a:pPr>
            <a:r>
              <a:t>But you must enable sensitivity labels</a:t>
            </a:r>
          </a:p>
          <a:p>
            <a:pPr lvl="1">
              <a:spcBef>
                <a:spcPts val="1600"/>
              </a:spcBef>
            </a:pPr>
            <a:r>
              <a:t>For SharePoint and OneDrive</a:t>
            </a:r>
          </a:p>
          <a:p>
            <a:pPr>
              <a:spcBef>
                <a:spcPts val="1600"/>
              </a:spcBef>
            </a:pPr>
            <a:r>
              <a:t>If humans fail to apply and update labels, the system fails</a:t>
            </a:r>
          </a:p>
        </p:txBody>
      </p:sp>
      <p:pic>
        <p:nvPicPr>
          <p:cNvPr id="291" name="Screenshot 2024-04-17 at 4.22.34 PM.png" descr="Screenshot 2024-04-17 at 4.22.34 PM.png"/>
          <p:cNvPicPr>
            <a:picLocks noChangeAspect="1"/>
          </p:cNvPicPr>
          <p:nvPr/>
        </p:nvPicPr>
        <p:blipFill>
          <a:blip r:embed="rId2">
            <a:extLst/>
          </a:blip>
          <a:stretch>
            <a:fillRect/>
          </a:stretch>
        </p:blipFill>
        <p:spPr>
          <a:xfrm>
            <a:off x="520700" y="541170"/>
            <a:ext cx="11963400" cy="3505201"/>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Screenshot 2024-08-08 at 6.38.54 PM.png" descr="Screenshot 2024-08-08 at 6.38.54 PM.png"/>
          <p:cNvPicPr>
            <a:picLocks noChangeAspect="1"/>
          </p:cNvPicPr>
          <p:nvPr/>
        </p:nvPicPr>
        <p:blipFill>
          <a:blip r:embed="rId2">
            <a:extLst/>
          </a:blip>
          <a:stretch>
            <a:fillRect/>
          </a:stretch>
        </p:blipFill>
        <p:spPr>
          <a:xfrm>
            <a:off x="1439730" y="524734"/>
            <a:ext cx="10385858" cy="4997820"/>
          </a:xfrm>
          <a:prstGeom prst="rect">
            <a:avLst/>
          </a:prstGeom>
          <a:ln>
            <a:solidFill>
              <a:srgbClr val="000000"/>
            </a:solidFill>
            <a:miter lim="400000"/>
          </a:ln>
        </p:spPr>
      </p:pic>
      <p:pic>
        <p:nvPicPr>
          <p:cNvPr id="294" name="Screenshot 2024-08-08 at 6.40.37 PM.png" descr="Screenshot 2024-08-08 at 6.40.37 PM.png"/>
          <p:cNvPicPr>
            <a:picLocks noChangeAspect="1"/>
          </p:cNvPicPr>
          <p:nvPr/>
        </p:nvPicPr>
        <p:blipFill>
          <a:blip r:embed="rId3">
            <a:extLst/>
          </a:blip>
          <a:stretch>
            <a:fillRect/>
          </a:stretch>
        </p:blipFill>
        <p:spPr>
          <a:xfrm>
            <a:off x="841459" y="5608968"/>
            <a:ext cx="11582401" cy="3238501"/>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6" name="Screenshot 2024-08-08 at 6.41.37 PM.png" descr="Screenshot 2024-08-08 at 6.41.37 PM.png"/>
          <p:cNvPicPr>
            <a:picLocks noChangeAspect="1"/>
          </p:cNvPicPr>
          <p:nvPr/>
        </p:nvPicPr>
        <p:blipFill>
          <a:blip r:embed="rId2">
            <a:extLst/>
          </a:blip>
          <a:stretch>
            <a:fillRect/>
          </a:stretch>
        </p:blipFill>
        <p:spPr>
          <a:xfrm>
            <a:off x="726545" y="836546"/>
            <a:ext cx="10640722" cy="3943238"/>
          </a:xfrm>
          <a:prstGeom prst="rect">
            <a:avLst/>
          </a:prstGeom>
          <a:ln>
            <a:solidFill>
              <a:srgbClr val="000000"/>
            </a:solidFill>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Home Users are Safe.  Right?"/>
          <p:cNvSpPr txBox="1"/>
          <p:nvPr>
            <p:ph type="title"/>
          </p:nvPr>
        </p:nvSpPr>
        <p:spPr>
          <a:xfrm>
            <a:off x="698500" y="440266"/>
            <a:ext cx="11607800" cy="1170121"/>
          </a:xfrm>
          <a:prstGeom prst="rect">
            <a:avLst/>
          </a:prstGeom>
        </p:spPr>
        <p:txBody>
          <a:bodyPr/>
          <a:lstStyle/>
          <a:p>
            <a:pPr/>
            <a:r>
              <a:t>Home Users are Safe.  Right?</a:t>
            </a:r>
          </a:p>
        </p:txBody>
      </p:sp>
      <p:pic>
        <p:nvPicPr>
          <p:cNvPr id="299" name="Screenshot 2024-08-08 at 6.44.32 PM.png" descr="Screenshot 2024-08-08 at 6.44.32 PM.png"/>
          <p:cNvPicPr>
            <a:picLocks noChangeAspect="1"/>
          </p:cNvPicPr>
          <p:nvPr/>
        </p:nvPicPr>
        <p:blipFill>
          <a:blip r:embed="rId2">
            <a:extLst/>
          </a:blip>
          <a:stretch>
            <a:fillRect/>
          </a:stretch>
        </p:blipFill>
        <p:spPr>
          <a:xfrm>
            <a:off x="529124" y="4932219"/>
            <a:ext cx="11598276" cy="3851252"/>
          </a:xfrm>
          <a:prstGeom prst="rect">
            <a:avLst/>
          </a:prstGeom>
          <a:ln>
            <a:solidFill>
              <a:srgbClr val="000000"/>
            </a:solidFill>
            <a:miter lim="400000"/>
          </a:ln>
        </p:spPr>
      </p:pic>
      <p:pic>
        <p:nvPicPr>
          <p:cNvPr id="300" name="Screenshot 2024-08-08 at 6.44.05 PM.png" descr="Screenshot 2024-08-08 at 6.44.05 PM.png"/>
          <p:cNvPicPr>
            <a:picLocks noChangeAspect="1"/>
          </p:cNvPicPr>
          <p:nvPr/>
        </p:nvPicPr>
        <p:blipFill>
          <a:blip r:embed="rId3">
            <a:extLst/>
          </a:blip>
          <a:srcRect l="0" t="0" r="0" b="25701"/>
          <a:stretch>
            <a:fillRect/>
          </a:stretch>
        </p:blipFill>
        <p:spPr>
          <a:xfrm>
            <a:off x="568126" y="1751963"/>
            <a:ext cx="13004801" cy="2595712"/>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https://samsclass.info/ML/ML_2025.shtml"/>
          <p:cNvSpPr txBox="1"/>
          <p:nvPr>
            <p:ph type="body" sz="half" idx="1"/>
          </p:nvPr>
        </p:nvSpPr>
        <p:spPr>
          <a:xfrm>
            <a:off x="773192" y="1602682"/>
            <a:ext cx="9956106" cy="3694711"/>
          </a:xfrm>
          <a:prstGeom prst="rect">
            <a:avLst/>
          </a:prstGeom>
        </p:spPr>
        <p:txBody>
          <a:bodyPr/>
          <a:lstStyle>
            <a:lvl1pPr>
              <a:spcBef>
                <a:spcPts val="2000"/>
              </a:spcBef>
              <a:defRPr b="1"/>
            </a:lvl1pPr>
          </a:lstStyle>
          <a:p>
            <a:pPr>
              <a:defRPr b="0"/>
            </a:pPr>
            <a:r>
              <a:rPr b="1"/>
              <a:t>https://samsclass.info/ML/ML_2025.shtml</a:t>
            </a:r>
          </a:p>
        </p:txBody>
      </p:sp>
      <p:sp>
        <p:nvSpPr>
          <p:cNvPr id="303" name="CTF"/>
          <p:cNvSpPr txBox="1"/>
          <p:nvPr>
            <p:ph type="title"/>
          </p:nvPr>
        </p:nvSpPr>
        <p:spPr>
          <a:xfrm>
            <a:off x="698500" y="439092"/>
            <a:ext cx="11607800" cy="1016001"/>
          </a:xfrm>
          <a:prstGeom prst="rect">
            <a:avLst/>
          </a:prstGeom>
        </p:spPr>
        <p:txBody>
          <a:bodyPr/>
          <a:lstStyle>
            <a:lvl1pPr defTabSz="1716590">
              <a:defRPr spc="-118" sz="5940"/>
            </a:lvl1pPr>
          </a:lstStyle>
          <a:p>
            <a:pPr/>
            <a:r>
              <a:t>CTF</a:t>
            </a:r>
          </a:p>
        </p:txBody>
      </p:sp>
      <p:pic>
        <p:nvPicPr>
          <p:cNvPr id="304" name="Screenshot 2025-02-28 at 12.36.56 PM.png" descr="Screenshot 2025-02-28 at 12.36.56 PM.png"/>
          <p:cNvPicPr>
            <a:picLocks noChangeAspect="1"/>
          </p:cNvPicPr>
          <p:nvPr/>
        </p:nvPicPr>
        <p:blipFill>
          <a:blip r:embed="rId2">
            <a:extLst/>
          </a:blip>
          <a:stretch>
            <a:fillRect/>
          </a:stretch>
        </p:blipFill>
        <p:spPr>
          <a:xfrm>
            <a:off x="520999" y="2356414"/>
            <a:ext cx="10668188" cy="7602529"/>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https://samsclass.info/ML/ML_F23.shtml"/>
          <p:cNvSpPr txBox="1"/>
          <p:nvPr>
            <p:ph type="body" sz="half" idx="1"/>
          </p:nvPr>
        </p:nvSpPr>
        <p:spPr>
          <a:xfrm>
            <a:off x="773192" y="1602682"/>
            <a:ext cx="9956106" cy="3694711"/>
          </a:xfrm>
          <a:prstGeom prst="rect">
            <a:avLst/>
          </a:prstGeom>
        </p:spPr>
        <p:txBody>
          <a:bodyPr/>
          <a:lstStyle>
            <a:lvl1pPr>
              <a:spcBef>
                <a:spcPts val="2000"/>
              </a:spcBef>
              <a:defRPr b="1"/>
            </a:lvl1pPr>
          </a:lstStyle>
          <a:p>
            <a:pPr>
              <a:defRPr b="0"/>
            </a:pPr>
            <a:r>
              <a:rPr b="1"/>
              <a:t>https://samsclass.info/ML/ML_F23.shtml</a:t>
            </a:r>
          </a:p>
        </p:txBody>
      </p:sp>
      <p:sp>
        <p:nvSpPr>
          <p:cNvPr id="307" name="Whole College Course"/>
          <p:cNvSpPr txBox="1"/>
          <p:nvPr>
            <p:ph type="title"/>
          </p:nvPr>
        </p:nvSpPr>
        <p:spPr>
          <a:xfrm>
            <a:off x="698500" y="439092"/>
            <a:ext cx="11607800" cy="1016001"/>
          </a:xfrm>
          <a:prstGeom prst="rect">
            <a:avLst/>
          </a:prstGeom>
        </p:spPr>
        <p:txBody>
          <a:bodyPr/>
          <a:lstStyle>
            <a:lvl1pPr defTabSz="1716590">
              <a:defRPr spc="-118" sz="5940"/>
            </a:lvl1pPr>
          </a:lstStyle>
          <a:p>
            <a:pPr/>
            <a:r>
              <a:t>Whole College Course</a:t>
            </a:r>
          </a:p>
        </p:txBody>
      </p:sp>
      <p:pic>
        <p:nvPicPr>
          <p:cNvPr id="308" name="Screenshot 2025-03-01 at 6.08.08 AM.png" descr="Screenshot 2025-03-01 at 6.08.08 AM.png"/>
          <p:cNvPicPr>
            <a:picLocks noChangeAspect="1"/>
          </p:cNvPicPr>
          <p:nvPr/>
        </p:nvPicPr>
        <p:blipFill>
          <a:blip r:embed="rId2">
            <a:extLst/>
          </a:blip>
          <a:stretch>
            <a:fillRect/>
          </a:stretch>
        </p:blipFill>
        <p:spPr>
          <a:xfrm>
            <a:off x="763325" y="2159560"/>
            <a:ext cx="11079209" cy="7690665"/>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Questions?"/>
          <p:cNvSpPr txBox="1"/>
          <p:nvPr>
            <p:ph type="title"/>
          </p:nvPr>
        </p:nvSpPr>
        <p:spPr>
          <a:xfrm>
            <a:off x="4345498" y="4368799"/>
            <a:ext cx="11607801" cy="1016001"/>
          </a:xfrm>
          <a:prstGeom prst="rect">
            <a:avLst/>
          </a:prstGeom>
        </p:spPr>
        <p:txBody>
          <a:bodyPr/>
          <a:lstStyle>
            <a:lvl1pPr defTabSz="1716590">
              <a:defRPr spc="-118" sz="5940"/>
            </a:lvl1pPr>
          </a:lstStyle>
          <a:p>
            <a:pPr/>
            <a:r>
              <a:t>Questions?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ypes of Machine Learning Systems"/>
          <p:cNvSpPr txBox="1"/>
          <p:nvPr>
            <p:ph type="title"/>
          </p:nvPr>
        </p:nvSpPr>
        <p:spPr>
          <a:xfrm>
            <a:off x="698500" y="4368800"/>
            <a:ext cx="11607800" cy="1016000"/>
          </a:xfrm>
          <a:prstGeom prst="rect">
            <a:avLst/>
          </a:prstGeom>
        </p:spPr>
        <p:txBody>
          <a:bodyPr/>
          <a:lstStyle>
            <a:lvl1pPr algn="ctr" defTabSz="1577876">
              <a:defRPr spc="-109" sz="5460"/>
            </a:lvl1pPr>
          </a:lstStyle>
          <a:p>
            <a:pPr/>
            <a:r>
              <a:t>Types of Machine Learning Systems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Screen Shot 2023-08-18 at 2.28.30 PM.png" descr="Screen Shot 2023-08-18 at 2.28.30 PM.png"/>
          <p:cNvPicPr>
            <a:picLocks noChangeAspect="1"/>
          </p:cNvPicPr>
          <p:nvPr/>
        </p:nvPicPr>
        <p:blipFill>
          <a:blip r:embed="rId2">
            <a:extLst/>
          </a:blip>
          <a:srcRect l="0" t="1991" r="0" b="0"/>
          <a:stretch>
            <a:fillRect/>
          </a:stretch>
        </p:blipFill>
        <p:spPr>
          <a:xfrm>
            <a:off x="314264" y="3805342"/>
            <a:ext cx="12827001" cy="5812774"/>
          </a:xfrm>
          <a:prstGeom prst="rect">
            <a:avLst/>
          </a:prstGeom>
          <a:ln w="12700">
            <a:miter lim="400000"/>
          </a:ln>
        </p:spPr>
      </p:pic>
      <p:sp>
        <p:nvSpPr>
          <p:cNvPr id="176" name="Training data has labels…"/>
          <p:cNvSpPr txBox="1"/>
          <p:nvPr>
            <p:ph type="body" sz="half" idx="1"/>
          </p:nvPr>
        </p:nvSpPr>
        <p:spPr>
          <a:xfrm>
            <a:off x="773192" y="1808658"/>
            <a:ext cx="6976497" cy="3694711"/>
          </a:xfrm>
          <a:prstGeom prst="rect">
            <a:avLst/>
          </a:prstGeom>
        </p:spPr>
        <p:txBody>
          <a:bodyPr/>
          <a:lstStyle/>
          <a:p>
            <a:pPr/>
            <a:r>
              <a:t>Training data has labels</a:t>
            </a:r>
          </a:p>
          <a:p>
            <a:pPr lvl="1"/>
            <a:r>
              <a:t>Indicating desired solution</a:t>
            </a:r>
          </a:p>
        </p:txBody>
      </p:sp>
      <p:sp>
        <p:nvSpPr>
          <p:cNvPr id="177" name="Supervised Learning"/>
          <p:cNvSpPr txBox="1"/>
          <p:nvPr>
            <p:ph type="title"/>
          </p:nvPr>
        </p:nvSpPr>
        <p:spPr>
          <a:prstGeom prst="rect">
            <a:avLst/>
          </a:prstGeom>
        </p:spPr>
        <p:txBody>
          <a:bodyPr/>
          <a:lstStyle>
            <a:lvl1pPr defTabSz="1716590">
              <a:defRPr spc="-118" sz="5940"/>
            </a:lvl1pPr>
          </a:lstStyle>
          <a:p>
            <a:pPr/>
            <a:r>
              <a:t>Supervised Learning</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raining data is unlabeled"/>
          <p:cNvSpPr txBox="1"/>
          <p:nvPr>
            <p:ph type="body" sz="half" idx="1"/>
          </p:nvPr>
        </p:nvSpPr>
        <p:spPr>
          <a:xfrm>
            <a:off x="773192" y="1808658"/>
            <a:ext cx="6976497" cy="3694711"/>
          </a:xfrm>
          <a:prstGeom prst="rect">
            <a:avLst/>
          </a:prstGeom>
        </p:spPr>
        <p:txBody>
          <a:bodyPr/>
          <a:lstStyle/>
          <a:p>
            <a:pPr/>
            <a:r>
              <a:t>Training data is unlabeled</a:t>
            </a:r>
          </a:p>
        </p:txBody>
      </p:sp>
      <p:sp>
        <p:nvSpPr>
          <p:cNvPr id="180"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1" name="Screen Shot 2023-08-18 at 2.35.32 PM.png" descr="Screen Shot 2023-08-18 at 2.35.32 PM.png"/>
          <p:cNvPicPr>
            <a:picLocks noChangeAspect="1"/>
          </p:cNvPicPr>
          <p:nvPr/>
        </p:nvPicPr>
        <p:blipFill>
          <a:blip r:embed="rId2">
            <a:extLst/>
          </a:blip>
          <a:stretch>
            <a:fillRect/>
          </a:stretch>
        </p:blipFill>
        <p:spPr>
          <a:xfrm>
            <a:off x="2561157" y="3551923"/>
            <a:ext cx="8302755" cy="538821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lustering algorithm…"/>
          <p:cNvSpPr txBox="1"/>
          <p:nvPr>
            <p:ph type="body" sz="half" idx="1"/>
          </p:nvPr>
        </p:nvSpPr>
        <p:spPr>
          <a:xfrm>
            <a:off x="773192" y="1808658"/>
            <a:ext cx="6976497" cy="3694711"/>
          </a:xfrm>
          <a:prstGeom prst="rect">
            <a:avLst/>
          </a:prstGeom>
        </p:spPr>
        <p:txBody>
          <a:bodyPr/>
          <a:lstStyle/>
          <a:p>
            <a:pPr>
              <a:spcBef>
                <a:spcPts val="2000"/>
              </a:spcBef>
            </a:pPr>
            <a:r>
              <a:rPr b="1"/>
              <a:t>Clustering</a:t>
            </a:r>
            <a:r>
              <a:t> algorithm</a:t>
            </a:r>
          </a:p>
          <a:p>
            <a:pPr lvl="1">
              <a:spcBef>
                <a:spcPts val="2000"/>
              </a:spcBef>
            </a:pPr>
            <a:r>
              <a:t>Sorts data into groups</a:t>
            </a:r>
          </a:p>
        </p:txBody>
      </p:sp>
      <p:sp>
        <p:nvSpPr>
          <p:cNvPr id="184"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5" name="Screen Shot 2023-08-18 at 2.37.42 PM.png" descr="Screen Shot 2023-08-18 at 2.37.42 PM.png"/>
          <p:cNvPicPr>
            <a:picLocks noChangeAspect="1"/>
          </p:cNvPicPr>
          <p:nvPr/>
        </p:nvPicPr>
        <p:blipFill>
          <a:blip r:embed="rId2">
            <a:extLst/>
          </a:blip>
          <a:stretch>
            <a:fillRect/>
          </a:stretch>
        </p:blipFill>
        <p:spPr>
          <a:xfrm>
            <a:off x="1721623" y="3528373"/>
            <a:ext cx="9156701" cy="52070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Anomaly detection…"/>
          <p:cNvSpPr txBox="1"/>
          <p:nvPr>
            <p:ph type="body" sz="half" idx="1"/>
          </p:nvPr>
        </p:nvSpPr>
        <p:spPr>
          <a:xfrm>
            <a:off x="773192" y="1808658"/>
            <a:ext cx="11013363" cy="3694711"/>
          </a:xfrm>
          <a:prstGeom prst="rect">
            <a:avLst/>
          </a:prstGeom>
        </p:spPr>
        <p:txBody>
          <a:bodyPr/>
          <a:lstStyle/>
          <a:p>
            <a:pPr>
              <a:spcBef>
                <a:spcPts val="2000"/>
              </a:spcBef>
            </a:pPr>
            <a:r>
              <a:rPr b="1"/>
              <a:t>Anomaly detection</a:t>
            </a:r>
          </a:p>
          <a:p>
            <a:pPr lvl="1">
              <a:spcBef>
                <a:spcPts val="2000"/>
              </a:spcBef>
            </a:pPr>
            <a:r>
              <a:t>Find unusual credit card transactions</a:t>
            </a:r>
          </a:p>
          <a:p>
            <a:pPr lvl="1">
              <a:spcBef>
                <a:spcPts val="2000"/>
              </a:spcBef>
            </a:pPr>
            <a:r>
              <a:t>Find manufacturing defects</a:t>
            </a:r>
          </a:p>
        </p:txBody>
      </p:sp>
      <p:sp>
        <p:nvSpPr>
          <p:cNvPr id="188"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9" name="Screen Shot 2023-08-18 at 2.44.29 PM.png" descr="Screen Shot 2023-08-18 at 2.44.29 PM.png"/>
          <p:cNvPicPr>
            <a:picLocks noChangeAspect="1"/>
          </p:cNvPicPr>
          <p:nvPr/>
        </p:nvPicPr>
        <p:blipFill>
          <a:blip r:embed="rId2">
            <a:extLst/>
          </a:blip>
          <a:stretch>
            <a:fillRect/>
          </a:stretch>
        </p:blipFill>
        <p:spPr>
          <a:xfrm>
            <a:off x="1873250" y="4030214"/>
            <a:ext cx="9258300" cy="47498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