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2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2" r:id="rId26"/>
    <p:sldId id="313" r:id="rId27"/>
    <p:sldId id="269" r:id="rId28"/>
    <p:sldId id="283" r:id="rId29"/>
    <p:sldId id="257" r:id="rId30"/>
    <p:sldId id="282" r:id="rId31"/>
    <p:sldId id="314" r:id="rId32"/>
    <p:sldId id="268" r:id="rId33"/>
    <p:sldId id="256" r:id="rId34"/>
    <p:sldId id="262" r:id="rId35"/>
    <p:sldId id="258" r:id="rId36"/>
    <p:sldId id="316" r:id="rId37"/>
    <p:sldId id="277" r:id="rId38"/>
    <p:sldId id="279" r:id="rId39"/>
    <p:sldId id="317" r:id="rId40"/>
    <p:sldId id="265" r:id="rId41"/>
    <p:sldId id="273" r:id="rId42"/>
    <p:sldId id="318" r:id="rId43"/>
    <p:sldId id="259" r:id="rId44"/>
    <p:sldId id="315" r:id="rId45"/>
    <p:sldId id="319" r:id="rId46"/>
    <p:sldId id="260" r:id="rId47"/>
    <p:sldId id="263" r:id="rId48"/>
    <p:sldId id="264" r:id="rId49"/>
    <p:sldId id="267" r:id="rId50"/>
    <p:sldId id="276" r:id="rId51"/>
    <p:sldId id="270" r:id="rId52"/>
    <p:sldId id="271" r:id="rId53"/>
    <p:sldId id="272" r:id="rId54"/>
    <p:sldId id="278" r:id="rId55"/>
    <p:sldId id="280" r:id="rId56"/>
    <p:sldId id="281" r:id="rId57"/>
    <p:sldId id="287" r:id="rId58"/>
    <p:sldId id="284" r:id="rId59"/>
    <p:sldId id="322" r:id="rId60"/>
    <p:sldId id="320" r:id="rId61"/>
    <p:sldId id="321" r:id="rId62"/>
    <p:sldId id="324" r:id="rId63"/>
    <p:sldId id="33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5" r:id="rId73"/>
    <p:sldId id="336" r:id="rId74"/>
    <p:sldId id="337" r:id="rId75"/>
    <p:sldId id="333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7868" autoAdjust="0"/>
  </p:normalViewPr>
  <p:slideViewPr>
    <p:cSldViewPr snapToGrid="0" snapToObjects="1">
      <p:cViewPr>
        <p:scale>
          <a:sx n="90" d="100"/>
          <a:sy n="90" d="100"/>
        </p:scale>
        <p:origin x="-4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575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62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1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43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70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6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49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20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B9E1-7A87-5A43-B301-2F6A43B3B5A7}" type="datetimeFigureOut">
              <a:rPr lang="en-US" smtClean="0"/>
              <a:t>12/7/12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F93B-0C03-2547-B914-72EBBC14D3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7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96333"/>
            <a:ext cx="7772400" cy="2471561"/>
          </a:xfrm>
        </p:spPr>
        <p:txBody>
          <a:bodyPr>
            <a:normAutofit fontScale="90000"/>
          </a:bodyPr>
          <a:lstStyle/>
          <a:p>
            <a:r>
              <a:rPr lang="en-US" dirty="0"/>
              <a:t>Data Breaches </a:t>
            </a:r>
            <a:r>
              <a:rPr lang="en-US" dirty="0" smtClean="0"/>
              <a:t>&amp; Password Hashes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New </a:t>
            </a:r>
            <a:r>
              <a:rPr lang="en-US" dirty="0"/>
              <a:t>IPv6 RA Flood Attack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3200400" cy="13631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BayThreat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Dec. 7, 2012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2-12-04 at 3.30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3838928"/>
            <a:ext cx="23114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3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455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 dirty="0"/>
              <a:t>Outside attacks</a:t>
            </a:r>
            <a:br>
              <a:rPr lang="en-US" dirty="0"/>
            </a:br>
            <a:r>
              <a:rPr lang="en-US" dirty="0"/>
              <a:t>Insider threat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5357715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3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0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1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72145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76333"/>
            <a:ext cx="8229600" cy="749830"/>
          </a:xfrm>
        </p:spPr>
        <p:txBody>
          <a:bodyPr/>
          <a:lstStyle/>
          <a:p>
            <a:r>
              <a:rPr lang="en-US" dirty="0" smtClean="0"/>
              <a:t>Wait, the FBI?</a:t>
            </a:r>
            <a:endParaRPr lang="en-US" dirty="0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229713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355"/>
            <a:ext cx="4457700" cy="156031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You are a manager, and a contractor says you have a scary virus infection.  Who do you call immediately?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9312"/>
            <a:ext cx="8229600" cy="3214687"/>
          </a:xfrm>
        </p:spPr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Upper management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Your IT Staff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Tell no one, keep it a secret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FBI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The San Francisco Chronicle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fake-virus-alert[2]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291" y="274637"/>
            <a:ext cx="3771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93788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01195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27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1863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Letter to Trustees &amp; Published in Newspaper</a:t>
            </a:r>
            <a:endParaRPr lang="en-US" dirty="0"/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44215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90323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Falsified Breach in 2011</a:t>
            </a:r>
            <a:endParaRPr lang="en-US" dirty="0"/>
          </a:p>
        </p:txBody>
      </p:sp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63483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False at the Time</a:t>
            </a:r>
            <a:endParaRPr lang="en-US" dirty="0"/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302362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82265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Does a Real Breach Happen?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0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SQL Injection 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0842"/>
            <a:ext cx="8437175" cy="28895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888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5.0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29534"/>
            <a:ext cx="8214692" cy="10190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55"/>
            <a:ext cx="9144000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1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467"/>
            <a:ext cx="9144000" cy="51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4506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5.0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3" y="1417638"/>
            <a:ext cx="7340600" cy="4483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099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3.4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1" y="1635351"/>
            <a:ext cx="8113889" cy="44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26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Commands Used to Steal the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03" y="2261688"/>
            <a:ext cx="8365291" cy="19242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6418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of Stolen Data Dumped by TEAMGHOSTSHELL on Aug 25, 2012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27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1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19" y="434302"/>
            <a:ext cx="7033502" cy="61553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3930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1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3" y="274638"/>
            <a:ext cx="7391214" cy="64485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66118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Awful Beyond Belief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Plaintext, obvious, all the same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9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Plaintext Passwords, Easily Guessed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3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4318"/>
            <a:ext cx="7641619" cy="347578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69929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4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0" y="274638"/>
            <a:ext cx="7765527" cy="21305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4.53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444" y="2803610"/>
            <a:ext cx="3567097" cy="383680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0182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Sparklan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9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0" y="1600200"/>
            <a:ext cx="7286958" cy="438938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069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89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Beforward Transactions with PII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6" y="2049592"/>
            <a:ext cx="8428577" cy="25578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5890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Plaintext Passwords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26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35" y="1600200"/>
            <a:ext cx="5149309" cy="442614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262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BASE64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Obfuscated, not hashed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Beforward.jp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2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" y="1707360"/>
            <a:ext cx="7409099" cy="33954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3.22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5" y="5423857"/>
            <a:ext cx="7079334" cy="958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69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BASE64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3.52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326" y="1600200"/>
            <a:ext cx="4741786" cy="486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380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Password Storage:</a:t>
            </a:r>
            <a:br>
              <a:rPr lang="en-US" dirty="0" smtClean="0"/>
            </a:br>
            <a:r>
              <a:rPr lang="en-US" dirty="0" smtClean="0"/>
              <a:t>Unsalted MD5 or SHA-1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Real hashing, but very easy to crack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 – MD5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5" y="1600200"/>
            <a:ext cx="6497206" cy="482182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827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34" y="354316"/>
            <a:ext cx="7266015" cy="6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3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08" y="941660"/>
            <a:ext cx="7516413" cy="43487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8621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MySQL323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73" y="1956897"/>
            <a:ext cx="5588000" cy="2311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631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190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Cracking Hashes with Cain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27 at 4.0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0" y="1655279"/>
            <a:ext cx="7830314" cy="44708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330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SHA-1 Hash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3.48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4" y="2056098"/>
            <a:ext cx="8724900" cy="25781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592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10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64" y="1600200"/>
            <a:ext cx="6496935" cy="504761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5382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MySQL 5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3" y="2186571"/>
            <a:ext cx="8369577" cy="24864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53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Wordpress Password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818073"/>
            <a:ext cx="7429500" cy="3860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60940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4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0" y="1600200"/>
            <a:ext cx="6121400" cy="2438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7064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Cracked!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27 at 4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7" y="1600200"/>
            <a:ext cx="7347339" cy="307505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443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creen Shot 2012-08-27 at 5.1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89" y="1161089"/>
            <a:ext cx="7811992" cy="44340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3007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08-27 at 5.16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53" y="400391"/>
            <a:ext cx="6270938" cy="24127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2-08-27 at 5.1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3" y="2538085"/>
            <a:ext cx="3533000" cy="22370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2-08-27 at 5.1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16" y="3370510"/>
            <a:ext cx="5001284" cy="28091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871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 Hashing Algorithms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0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5253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4.0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22489"/>
            <a:ext cx="8026400" cy="5613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0717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2-10-06 at 4.4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2" y="1417638"/>
            <a:ext cx="7162800" cy="52578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66226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6600">
                <a:latin typeface="Calibri" charset="0"/>
              </a:rPr>
              <a:t>Link-Local DoS</a:t>
            </a:r>
          </a:p>
        </p:txBody>
      </p:sp>
      <p:sp>
        <p:nvSpPr>
          <p:cNvPr id="5837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4000">
                <a:solidFill>
                  <a:srgbClr val="000000"/>
                </a:solidFill>
                <a:latin typeface="Calibri" charset="0"/>
              </a:rPr>
              <a:t>IPv6 Router Advertisements</a:t>
            </a:r>
          </a:p>
        </p:txBody>
      </p:sp>
    </p:spTree>
    <p:extLst>
      <p:ext uri="{BB962C8B-B14F-4D97-AF65-F5344CB8AC3E}">
        <p14:creationId xmlns:p14="http://schemas.microsoft.com/office/powerpoint/2010/main" val="66306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65437"/>
            <a:ext cx="7772400" cy="1470025"/>
          </a:xfrm>
        </p:spPr>
        <p:txBody>
          <a:bodyPr/>
          <a:lstStyle/>
          <a:p>
            <a:r>
              <a:rPr lang="en-US" dirty="0" smtClean="0"/>
              <a:t>Old Attack (from 2011)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81222"/>
            <a:ext cx="6400800" cy="657578"/>
          </a:xfrm>
        </p:spPr>
        <p:txBody>
          <a:bodyPr>
            <a:normAutofit/>
          </a:bodyPr>
          <a:lstStyle/>
          <a:p>
            <a:r>
              <a:rPr lang="en-US" sz="2400" dirty="0"/>
              <a:t>Image from </a:t>
            </a:r>
            <a:r>
              <a:rPr lang="en-US" sz="2400" dirty="0" err="1"/>
              <a:t>forumlane.org</a:t>
            </a:r>
            <a:endParaRPr lang="en-US" sz="2400" dirty="0"/>
          </a:p>
        </p:txBody>
      </p:sp>
      <p:pic>
        <p:nvPicPr>
          <p:cNvPr id="4" name="Picture 3" descr="Another-Blunderbuss1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b="21645"/>
          <a:stretch/>
        </p:blipFill>
        <p:spPr>
          <a:xfrm>
            <a:off x="1687018" y="465667"/>
            <a:ext cx="573962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7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IPv4: DHCP</a:t>
            </a:r>
          </a:p>
        </p:txBody>
      </p:sp>
      <p:sp>
        <p:nvSpPr>
          <p:cNvPr id="828440" name="Rectangle 24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22860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PULL process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Client requests an IP</a:t>
            </a:r>
            <a:endParaRPr lang="en-US" sz="28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Router provides one</a:t>
            </a:r>
          </a:p>
        </p:txBody>
      </p:sp>
      <p:sp>
        <p:nvSpPr>
          <p:cNvPr id="828427" name="Text Box 11"/>
          <p:cNvSpPr txBox="1">
            <a:spLocks noChangeArrowheads="1"/>
          </p:cNvSpPr>
          <p:nvPr/>
        </p:nvSpPr>
        <p:spPr bwMode="auto">
          <a:xfrm>
            <a:off x="1143000" y="5486400"/>
            <a:ext cx="32004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Host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pic>
        <p:nvPicPr>
          <p:cNvPr id="59396" name="Picture 6" descr="MCj0431632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0" descr="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333" r="9334" b="14667"/>
          <a:stretch>
            <a:fillRect/>
          </a:stretch>
        </p:blipFill>
        <p:spPr bwMode="auto">
          <a:xfrm>
            <a:off x="5029200" y="34290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29" name="Line 13"/>
          <p:cNvSpPr>
            <a:spLocks noChangeShapeType="1"/>
          </p:cNvSpPr>
          <p:nvPr/>
        </p:nvSpPr>
        <p:spPr bwMode="auto">
          <a:xfrm flipH="1" flipV="1">
            <a:off x="2489200" y="4587875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36" name="Text Box 20"/>
          <p:cNvSpPr txBox="1">
            <a:spLocks noChangeArrowheads="1"/>
          </p:cNvSpPr>
          <p:nvPr/>
        </p:nvSpPr>
        <p:spPr bwMode="auto">
          <a:xfrm>
            <a:off x="5334000" y="5502275"/>
            <a:ext cx="16002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Router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sp>
        <p:nvSpPr>
          <p:cNvPr id="828441" name="Line 25"/>
          <p:cNvSpPr>
            <a:spLocks noChangeShapeType="1"/>
          </p:cNvSpPr>
          <p:nvPr/>
        </p:nvSpPr>
        <p:spPr bwMode="auto">
          <a:xfrm flipV="1">
            <a:off x="2489200" y="4826000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42" name="Text Box 26"/>
          <p:cNvSpPr txBox="1">
            <a:spLocks noChangeArrowheads="1"/>
          </p:cNvSpPr>
          <p:nvPr/>
        </p:nvSpPr>
        <p:spPr bwMode="auto">
          <a:xfrm>
            <a:off x="3048000" y="4130675"/>
            <a:ext cx="1752600" cy="400050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I need an IP</a:t>
            </a:r>
          </a:p>
        </p:txBody>
      </p:sp>
      <p:sp>
        <p:nvSpPr>
          <p:cNvPr id="828443" name="Text Box 27"/>
          <p:cNvSpPr txBox="1">
            <a:spLocks noChangeArrowheads="1"/>
          </p:cNvSpPr>
          <p:nvPr/>
        </p:nvSpPr>
        <p:spPr bwMode="auto">
          <a:xfrm>
            <a:off x="3048000" y="4876800"/>
            <a:ext cx="1752600" cy="3968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Use this IP</a:t>
            </a:r>
          </a:p>
        </p:txBody>
      </p:sp>
    </p:spTree>
    <p:extLst>
      <p:ext uri="{BB962C8B-B14F-4D97-AF65-F5344CB8AC3E}">
        <p14:creationId xmlns:p14="http://schemas.microsoft.com/office/powerpoint/2010/main" val="425671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IPv6: Router Advertisements</a:t>
            </a:r>
          </a:p>
        </p:txBody>
      </p:sp>
      <p:sp>
        <p:nvSpPr>
          <p:cNvPr id="828440" name="Rectangle 2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ea typeface="+mn-ea"/>
                <a:cs typeface="+mn-cs"/>
              </a:rPr>
              <a:t>PUSH process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Router announces its presence</a:t>
            </a:r>
            <a:endParaRPr lang="en-US" sz="2800" dirty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  <a:cs typeface="+mn-cs"/>
              </a:rPr>
              <a:t>Every client on the LAN creates an address and joins the network</a:t>
            </a:r>
          </a:p>
        </p:txBody>
      </p:sp>
      <p:sp>
        <p:nvSpPr>
          <p:cNvPr id="828427" name="Text Box 11"/>
          <p:cNvSpPr txBox="1">
            <a:spLocks noChangeArrowheads="1"/>
          </p:cNvSpPr>
          <p:nvPr/>
        </p:nvSpPr>
        <p:spPr bwMode="auto">
          <a:xfrm>
            <a:off x="1143000" y="5486400"/>
            <a:ext cx="32004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Host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pic>
        <p:nvPicPr>
          <p:cNvPr id="60420" name="Picture 6" descr="MCj0431632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0" descr="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3333" r="9334" b="14667"/>
          <a:stretch>
            <a:fillRect/>
          </a:stretch>
        </p:blipFill>
        <p:spPr bwMode="auto">
          <a:xfrm>
            <a:off x="5029200" y="34290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29" name="Line 13"/>
          <p:cNvSpPr>
            <a:spLocks noChangeShapeType="1"/>
          </p:cNvSpPr>
          <p:nvPr/>
        </p:nvSpPr>
        <p:spPr bwMode="auto">
          <a:xfrm flipH="1" flipV="1">
            <a:off x="2489200" y="4876800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36" name="Text Box 20"/>
          <p:cNvSpPr txBox="1">
            <a:spLocks noChangeArrowheads="1"/>
          </p:cNvSpPr>
          <p:nvPr/>
        </p:nvSpPr>
        <p:spPr bwMode="auto">
          <a:xfrm>
            <a:off x="5334000" y="5502275"/>
            <a:ext cx="1600200" cy="7016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Router</a:t>
            </a:r>
            <a:br>
              <a:rPr lang="en-US" sz="2000" dirty="0">
                <a:ea typeface="+mn-ea"/>
              </a:rPr>
            </a:br>
            <a:endParaRPr lang="en-US" sz="2000" dirty="0">
              <a:ea typeface="+mn-ea"/>
            </a:endParaRPr>
          </a:p>
        </p:txBody>
      </p:sp>
      <p:sp>
        <p:nvSpPr>
          <p:cNvPr id="828441" name="Line 25"/>
          <p:cNvSpPr>
            <a:spLocks noChangeShapeType="1"/>
          </p:cNvSpPr>
          <p:nvPr/>
        </p:nvSpPr>
        <p:spPr bwMode="auto">
          <a:xfrm flipV="1">
            <a:off x="2489200" y="4572000"/>
            <a:ext cx="2590800" cy="0"/>
          </a:xfrm>
          <a:prstGeom prst="line">
            <a:avLst/>
          </a:prstGeom>
          <a:ln w="76200">
            <a:solidFill>
              <a:schemeClr val="tx1"/>
            </a:solidFill>
            <a:round/>
            <a:headEnd type="triangle" w="med" len="med"/>
            <a:tailEnd/>
          </a:ln>
          <a:extLst/>
        </p:spPr>
        <p:txBody>
          <a:bodyPr/>
          <a:lstStyle/>
          <a:p>
            <a:pPr>
              <a:defRPr/>
            </a:pPr>
            <a:endParaRPr lang="en-US">
              <a:latin typeface="Garamond" pitchFamily="18" charset="0"/>
              <a:ea typeface="+mn-ea"/>
            </a:endParaRPr>
          </a:p>
        </p:txBody>
      </p:sp>
      <p:sp>
        <p:nvSpPr>
          <p:cNvPr id="828442" name="Text Box 26"/>
          <p:cNvSpPr txBox="1">
            <a:spLocks noChangeArrowheads="1"/>
          </p:cNvSpPr>
          <p:nvPr/>
        </p:nvSpPr>
        <p:spPr bwMode="auto">
          <a:xfrm>
            <a:off x="2667000" y="4130675"/>
            <a:ext cx="2743200" cy="400050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JOIN MY NETWORK</a:t>
            </a:r>
          </a:p>
        </p:txBody>
      </p:sp>
      <p:sp>
        <p:nvSpPr>
          <p:cNvPr id="828443" name="Text Box 27"/>
          <p:cNvSpPr txBox="1">
            <a:spLocks noChangeArrowheads="1"/>
          </p:cNvSpPr>
          <p:nvPr/>
        </p:nvSpPr>
        <p:spPr bwMode="auto">
          <a:xfrm>
            <a:off x="3048000" y="4876800"/>
            <a:ext cx="1752600" cy="396875"/>
          </a:xfrm>
          <a:prstGeom prst="rect">
            <a:avLst/>
          </a:prstGeom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ea typeface="+mn-ea"/>
              </a:rPr>
              <a:t>Yes, SIR</a:t>
            </a:r>
          </a:p>
        </p:txBody>
      </p:sp>
    </p:spTree>
    <p:extLst>
      <p:ext uri="{BB962C8B-B14F-4D97-AF65-F5344CB8AC3E}">
        <p14:creationId xmlns:p14="http://schemas.microsoft.com/office/powerpoint/2010/main" val="27799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Router Advertisement Packet</a:t>
            </a:r>
          </a:p>
        </p:txBody>
      </p:sp>
      <p:pic>
        <p:nvPicPr>
          <p:cNvPr id="614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2" r="929"/>
          <a:stretch>
            <a:fillRect/>
          </a:stretch>
        </p:blipFill>
        <p:spPr>
          <a:xfrm>
            <a:off x="1066800" y="1752600"/>
            <a:ext cx="6353175" cy="4373563"/>
          </a:xfrm>
        </p:spPr>
      </p:pic>
    </p:spTree>
    <p:extLst>
      <p:ext uri="{BB962C8B-B14F-4D97-AF65-F5344CB8AC3E}">
        <p14:creationId xmlns:p14="http://schemas.microsoft.com/office/powerpoint/2010/main" val="3556736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RA </a:t>
            </a:r>
            <a:r>
              <a:rPr lang="en-US" dirty="0" smtClean="0">
                <a:latin typeface="Calibri" charset="0"/>
              </a:rPr>
              <a:t>Flood (from 2011)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flood_router6</a:t>
            </a:r>
            <a:endParaRPr lang="en-US" dirty="0">
              <a:latin typeface="Calibri" charset="0"/>
            </a:endParaRPr>
          </a:p>
        </p:txBody>
      </p:sp>
      <p:pic>
        <p:nvPicPr>
          <p:cNvPr id="6246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 r="4840"/>
          <a:stretch>
            <a:fillRect/>
          </a:stretch>
        </p:blipFill>
        <p:spPr>
          <a:xfrm>
            <a:off x="990600" y="2484437"/>
            <a:ext cx="6508750" cy="4373563"/>
          </a:xfrm>
        </p:spPr>
      </p:pic>
    </p:spTree>
    <p:extLst>
      <p:ext uri="{BB962C8B-B14F-4D97-AF65-F5344CB8AC3E}">
        <p14:creationId xmlns:p14="http://schemas.microsoft.com/office/powerpoint/2010/main" val="2104279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flood_router6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Drives Windows to 100% CPU</a:t>
            </a:r>
          </a:p>
          <a:p>
            <a:r>
              <a:rPr lang="en-US" dirty="0" smtClean="0"/>
              <a:t>Also affects FreeBSD</a:t>
            </a:r>
          </a:p>
          <a:p>
            <a:r>
              <a:rPr lang="en-US" dirty="0" smtClean="0"/>
              <a:t>No effect on Mac OS X or Ubuntu Linux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003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571875"/>
            <a:ext cx="7772400" cy="1470025"/>
          </a:xfrm>
        </p:spPr>
        <p:txBody>
          <a:bodyPr/>
          <a:lstStyle/>
          <a:p>
            <a:r>
              <a:rPr lang="en-US" dirty="0" smtClean="0"/>
              <a:t>The New RA Flood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5023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Image from </a:t>
            </a:r>
            <a:r>
              <a:rPr lang="en-US" dirty="0" err="1" smtClean="0"/>
              <a:t>guntech.com</a:t>
            </a:r>
            <a:r>
              <a:rPr lang="en-US" dirty="0"/>
              <a:t>/</a:t>
            </a:r>
          </a:p>
        </p:txBody>
      </p:sp>
      <p:pic>
        <p:nvPicPr>
          <p:cNvPr id="6" name="Picture 5" descr="defender_muzz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689" y="258938"/>
            <a:ext cx="4140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3992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IS BETTER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RA now contains</a:t>
            </a:r>
          </a:p>
          <a:p>
            <a:pPr lvl="1"/>
            <a:r>
              <a:rPr lang="en-US" dirty="0"/>
              <a:t>17 Route Information sections</a:t>
            </a:r>
          </a:p>
          <a:p>
            <a:pPr lvl="1"/>
            <a:r>
              <a:rPr lang="en-US" dirty="0"/>
              <a:t>18 Prefix Information sections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73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A2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8" r="26883"/>
          <a:stretch/>
        </p:blipFill>
        <p:spPr>
          <a:xfrm>
            <a:off x="457200" y="1600200"/>
            <a:ext cx="8232599" cy="421922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1757868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New RA Flood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 8 &amp; Server 2012 die (BSOD)</a:t>
            </a:r>
          </a:p>
          <a:p>
            <a:r>
              <a:rPr lang="en-US" dirty="0" smtClean="0"/>
              <a:t>Mac OS X dies </a:t>
            </a:r>
          </a:p>
          <a:p>
            <a:r>
              <a:rPr lang="en-US" dirty="0" smtClean="0"/>
              <a:t>Win 7 &amp; Server 2008 R2, with the "IPv6 Readiness Update" freeze during attack</a:t>
            </a:r>
          </a:p>
          <a:p>
            <a:r>
              <a:rPr lang="en-US" dirty="0" smtClean="0"/>
              <a:t>iPad 3 slows and sometimes crashes</a:t>
            </a:r>
          </a:p>
          <a:p>
            <a:r>
              <a:rPr lang="en-US" dirty="0" smtClean="0"/>
              <a:t>Ubuntu Linux suffers no harm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3996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Videos and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12-07 at 7.22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21" y="1600200"/>
            <a:ext cx="6519333" cy="44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825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Disable IPv6</a:t>
            </a:r>
          </a:p>
          <a:p>
            <a:r>
              <a:rPr lang="en-US" dirty="0" smtClean="0"/>
              <a:t>Turn off Router Discovery with </a:t>
            </a:r>
            <a:r>
              <a:rPr lang="en-US" dirty="0" err="1" smtClean="0"/>
              <a:t>netsh</a:t>
            </a:r>
            <a:endParaRPr lang="en-US" dirty="0" smtClean="0"/>
          </a:p>
          <a:p>
            <a:r>
              <a:rPr lang="en-US" dirty="0" smtClean="0"/>
              <a:t>Use a firewall to block rogue </a:t>
            </a:r>
            <a:r>
              <a:rPr lang="en-US" dirty="0" err="1" smtClean="0"/>
              <a:t>Ras</a:t>
            </a:r>
            <a:endParaRPr lang="en-US" dirty="0" smtClean="0"/>
          </a:p>
          <a:p>
            <a:r>
              <a:rPr lang="en-US" dirty="0" smtClean="0"/>
              <a:t>Get a switch with RA Guard</a:t>
            </a:r>
          </a:p>
          <a:p>
            <a:r>
              <a:rPr lang="en-US" dirty="0" smtClean="0"/>
              <a:t>Microsoft's "IPv6 Readiness Update" provides some protection</a:t>
            </a:r>
          </a:p>
          <a:p>
            <a:pPr lvl="1"/>
            <a:r>
              <a:rPr lang="en-US" dirty="0" smtClean="0"/>
              <a:t>Released Nov. 13, 2012</a:t>
            </a:r>
          </a:p>
          <a:p>
            <a:pPr lvl="1"/>
            <a:r>
              <a:rPr lang="en-US" dirty="0"/>
              <a:t>KB 2750841</a:t>
            </a:r>
          </a:p>
        </p:txBody>
      </p:sp>
    </p:spTree>
    <p:extLst>
      <p:ext uri="{BB962C8B-B14F-4D97-AF65-F5344CB8AC3E}">
        <p14:creationId xmlns:p14="http://schemas.microsoft.com/office/powerpoint/2010/main" val="30006177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6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6228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7990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551</Words>
  <Application>Microsoft Macintosh PowerPoint</Application>
  <PresentationFormat>On-screen Show (4:3)</PresentationFormat>
  <Paragraphs>108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Data Breaches &amp; Password Hashes AND New IPv6 RA Flood Attack</vt:lpstr>
      <vt:lpstr>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attacks Insider threat  Deluded Insider Threat</vt:lpstr>
      <vt:lpstr>Security at CCSF</vt:lpstr>
      <vt:lpstr>Security Audits</vt:lpstr>
      <vt:lpstr>Evidence for these "Viruses"</vt:lpstr>
      <vt:lpstr>PowerPoint Presentation</vt:lpstr>
      <vt:lpstr>PowerPoint Presentation</vt:lpstr>
      <vt:lpstr>You are a manager, and a contractor says you have a scary virus infection.  Who do you call immediately? </vt:lpstr>
      <vt:lpstr>PowerPoint Presentation</vt:lpstr>
      <vt:lpstr>The List</vt:lpstr>
      <vt:lpstr>PowerPoint Presentation</vt:lpstr>
      <vt:lpstr>Letter to Trustees &amp; Published in Newspaper</vt:lpstr>
      <vt:lpstr>PowerPoint Presentation</vt:lpstr>
      <vt:lpstr>Falsified Breach in 2011</vt:lpstr>
      <vt:lpstr>Proven False at the Time</vt:lpstr>
      <vt:lpstr>PowerPoint Presentation</vt:lpstr>
      <vt:lpstr>How Does a Real Breach Happen?</vt:lpstr>
      <vt:lpstr>Example SQL Injection Vulnerability</vt:lpstr>
      <vt:lpstr>PowerPoint Presentation</vt:lpstr>
      <vt:lpstr>PowerPoint Presentation</vt:lpstr>
      <vt:lpstr>PowerPoint Presentation</vt:lpstr>
      <vt:lpstr>Demo</vt:lpstr>
      <vt:lpstr>The Commands Used to Steal the Data</vt:lpstr>
      <vt:lpstr>Analysis of Stolen Data Dumped by TEAMGHOSTSHELL on Aug 25, 2012  </vt:lpstr>
      <vt:lpstr>PowerPoint Presentation</vt:lpstr>
      <vt:lpstr>PowerPoint Presentation</vt:lpstr>
      <vt:lpstr>Password Storage: Awful Beyond Belief</vt:lpstr>
      <vt:lpstr>Plaintext Passwords, Easily Guessed</vt:lpstr>
      <vt:lpstr>PowerPoint Presentation</vt:lpstr>
      <vt:lpstr>Sparklan Passwords</vt:lpstr>
      <vt:lpstr>Beforward Transactions with PII</vt:lpstr>
      <vt:lpstr>Plaintext Passwords</vt:lpstr>
      <vt:lpstr>Password Storage: BASE64</vt:lpstr>
      <vt:lpstr>Beforward.jp</vt:lpstr>
      <vt:lpstr>BASE64 Encoding</vt:lpstr>
      <vt:lpstr>Password Storage: Unsalted MD5 or SHA-1</vt:lpstr>
      <vt:lpstr>MIT – MD5 Password Hashes</vt:lpstr>
      <vt:lpstr>PowerPoint Presentation</vt:lpstr>
      <vt:lpstr>PowerPoint Presentation</vt:lpstr>
      <vt:lpstr>MySQL323 Password Hashes</vt:lpstr>
      <vt:lpstr>Cracking Hashes with Cain</vt:lpstr>
      <vt:lpstr>SHA-1 Hash</vt:lpstr>
      <vt:lpstr>Cracked!</vt:lpstr>
      <vt:lpstr>MySQL 5 Password Hashes</vt:lpstr>
      <vt:lpstr>Wordpress Password Hashes</vt:lpstr>
      <vt:lpstr>Relative Space</vt:lpstr>
      <vt:lpstr>Cracked!</vt:lpstr>
      <vt:lpstr>PowerPoint Presentation</vt:lpstr>
      <vt:lpstr>PowerPoint Presentation</vt:lpstr>
      <vt:lpstr>Password Hashing Algorithms</vt:lpstr>
      <vt:lpstr>PowerPoint Presentation</vt:lpstr>
      <vt:lpstr>The Right Way</vt:lpstr>
      <vt:lpstr>Link-Local DoS</vt:lpstr>
      <vt:lpstr>Old Attack (from 2011)</vt:lpstr>
      <vt:lpstr>IPv4: DHCP</vt:lpstr>
      <vt:lpstr>IPv6: Router Advertisements</vt:lpstr>
      <vt:lpstr>Router Advertisement Packet</vt:lpstr>
      <vt:lpstr>RA Flood (from 2011) flood_router6</vt:lpstr>
      <vt:lpstr>Effects of flood_router6</vt:lpstr>
      <vt:lpstr>The New RA Flood</vt:lpstr>
      <vt:lpstr>MORE IS BETTER</vt:lpstr>
      <vt:lpstr>PowerPoint Presentation</vt:lpstr>
      <vt:lpstr>Effects of New RA Flood</vt:lpstr>
      <vt:lpstr>Videos and Details</vt:lpstr>
      <vt:lpstr>Mitigation</vt:lpstr>
      <vt:lpstr>DEMO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Stolen Data Dumped by TEAMGHOSTSHELL on Aug 25, 2012  </dc:title>
  <dc:creator>Sam Bowne</dc:creator>
  <cp:lastModifiedBy>Sam Bowne</cp:lastModifiedBy>
  <cp:revision>27</cp:revision>
  <dcterms:created xsi:type="dcterms:W3CDTF">2012-08-27T22:23:07Z</dcterms:created>
  <dcterms:modified xsi:type="dcterms:W3CDTF">2012-12-07T15:26:34Z</dcterms:modified>
</cp:coreProperties>
</file>