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6"/>
  </p:notesMasterIdLst>
  <p:sldIdLst>
    <p:sldId id="270" r:id="rId3"/>
    <p:sldId id="273" r:id="rId4"/>
    <p:sldId id="274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3" r:id="rId31"/>
    <p:sldId id="304" r:id="rId32"/>
    <p:sldId id="310" r:id="rId33"/>
    <p:sldId id="309" r:id="rId34"/>
    <p:sldId id="30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8204"/>
    <a:srgbClr val="90A103"/>
    <a:srgbClr val="E8E8E8"/>
    <a:srgbClr val="A4BE02"/>
    <a:srgbClr val="CCCCCC"/>
    <a:srgbClr val="333333"/>
    <a:srgbClr val="7B8C00"/>
    <a:srgbClr val="2E002E"/>
    <a:srgbClr val="1E0012"/>
    <a:srgbClr val="8F1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98081" autoAdjust="0"/>
  </p:normalViewPr>
  <p:slideViewPr>
    <p:cSldViewPr snapToObjects="1">
      <p:cViewPr>
        <p:scale>
          <a:sx n="75" d="100"/>
          <a:sy n="75" d="100"/>
        </p:scale>
        <p:origin x="-88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132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0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4ADCB-0586-D84C-9D40-FAE2DE16FE9C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F8B472-7507-D041-A05B-27390E4797C9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Chancellor &amp; Vice-Chancellor</a:t>
          </a:r>
          <a:endParaRPr lang="en-US" dirty="0">
            <a:solidFill>
              <a:srgbClr val="000000"/>
            </a:solidFill>
          </a:endParaRPr>
        </a:p>
      </dgm:t>
    </dgm:pt>
    <dgm:pt modelId="{24D02C7B-1E1A-C74C-9266-BDF7CC8FC5C8}" type="parTrans" cxnId="{DF78C007-10E4-2446-9829-81A252E07D80}">
      <dgm:prSet/>
      <dgm:spPr/>
      <dgm:t>
        <a:bodyPr/>
        <a:lstStyle/>
        <a:p>
          <a:endParaRPr lang="en-US"/>
        </a:p>
      </dgm:t>
    </dgm:pt>
    <dgm:pt modelId="{6E44CD6B-C7F5-9447-9C79-D887870047B4}" type="sibTrans" cxnId="{DF78C007-10E4-2446-9829-81A252E07D80}">
      <dgm:prSet/>
      <dgm:spPr/>
      <dgm:t>
        <a:bodyPr/>
        <a:lstStyle/>
        <a:p>
          <a:endParaRPr lang="en-US"/>
        </a:p>
      </dgm:t>
    </dgm:pt>
    <dgm:pt modelId="{CCFE387E-CB2B-B349-A75C-53694EE523AF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Board of Trustees</a:t>
          </a:r>
          <a:endParaRPr lang="en-US" dirty="0">
            <a:solidFill>
              <a:srgbClr val="000000"/>
            </a:solidFill>
          </a:endParaRPr>
        </a:p>
      </dgm:t>
    </dgm:pt>
    <dgm:pt modelId="{257B53FB-1C51-5F4E-A7ED-C77FA72A405F}" type="parTrans" cxnId="{96B62D1E-F837-D74E-B371-4077F1D496D2}">
      <dgm:prSet/>
      <dgm:spPr/>
      <dgm:t>
        <a:bodyPr/>
        <a:lstStyle/>
        <a:p>
          <a:endParaRPr lang="en-US"/>
        </a:p>
      </dgm:t>
    </dgm:pt>
    <dgm:pt modelId="{F650B64D-62C8-7D4F-BB22-09F9851428EA}" type="sibTrans" cxnId="{96B62D1E-F837-D74E-B371-4077F1D496D2}">
      <dgm:prSet/>
      <dgm:spPr/>
      <dgm:t>
        <a:bodyPr/>
        <a:lstStyle/>
        <a:p>
          <a:endParaRPr lang="en-US"/>
        </a:p>
      </dgm:t>
    </dgm:pt>
    <dgm:pt modelId="{7FEBAE95-12CE-EE46-99C4-61394E1302F7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CTO</a:t>
          </a:r>
          <a:endParaRPr lang="en-US" dirty="0">
            <a:solidFill>
              <a:srgbClr val="000000"/>
            </a:solidFill>
          </a:endParaRPr>
        </a:p>
      </dgm:t>
    </dgm:pt>
    <dgm:pt modelId="{57F8277F-D277-984E-87EE-CA45E13E7988}" type="parTrans" cxnId="{815B29AF-11F0-6949-8CC1-860FE80236C9}">
      <dgm:prSet/>
      <dgm:spPr/>
      <dgm:t>
        <a:bodyPr/>
        <a:lstStyle/>
        <a:p>
          <a:endParaRPr lang="en-US"/>
        </a:p>
      </dgm:t>
    </dgm:pt>
    <dgm:pt modelId="{F64907B6-9BC1-8643-BB27-D8E1DA2EDF7F}" type="sibTrans" cxnId="{815B29AF-11F0-6949-8CC1-860FE80236C9}">
      <dgm:prSet/>
      <dgm:spPr/>
      <dgm:t>
        <a:bodyPr/>
        <a:lstStyle/>
        <a:p>
          <a:endParaRPr lang="en-US"/>
        </a:p>
      </dgm:t>
    </dgm:pt>
    <dgm:pt modelId="{7380ED79-3691-124A-9726-FE4535E8E02C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IT Staff, Faculty, Students</a:t>
          </a:r>
          <a:endParaRPr lang="en-US" dirty="0">
            <a:solidFill>
              <a:srgbClr val="000000"/>
            </a:solidFill>
          </a:endParaRPr>
        </a:p>
      </dgm:t>
    </dgm:pt>
    <dgm:pt modelId="{7E744EC7-4DDE-C04B-80CC-C3A39F555065}" type="parTrans" cxnId="{B480F348-5184-8244-BFE4-0D18A2AB42D1}">
      <dgm:prSet/>
      <dgm:spPr/>
      <dgm:t>
        <a:bodyPr/>
        <a:lstStyle/>
        <a:p>
          <a:endParaRPr lang="en-US"/>
        </a:p>
      </dgm:t>
    </dgm:pt>
    <dgm:pt modelId="{4DE8963B-AE94-1A4F-9870-722C7E2BC049}" type="sibTrans" cxnId="{B480F348-5184-8244-BFE4-0D18A2AB42D1}">
      <dgm:prSet/>
      <dgm:spPr/>
      <dgm:t>
        <a:bodyPr/>
        <a:lstStyle/>
        <a:p>
          <a:endParaRPr lang="en-US"/>
        </a:p>
      </dgm:t>
    </dgm:pt>
    <dgm:pt modelId="{344282CD-2923-C14A-BE4E-F3EE7ADCC686}" type="pres">
      <dgm:prSet presAssocID="{A224ADCB-0586-D84C-9D40-FAE2DE16FE9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51AE98D-8144-5E47-9A4E-FBB30822A70C}" type="pres">
      <dgm:prSet presAssocID="{13F8B472-7507-D041-A05B-27390E4797C9}" presName="textCenter" presStyleLbl="node1" presStyleIdx="0" presStyleCnt="4" custScaleX="436494" custScaleY="52943" custLinFactNeighborX="-1247" custLinFactNeighborY="-68591"/>
      <dgm:spPr/>
      <dgm:t>
        <a:bodyPr/>
        <a:lstStyle/>
        <a:p>
          <a:endParaRPr lang="en-US"/>
        </a:p>
      </dgm:t>
    </dgm:pt>
    <dgm:pt modelId="{DBF85E9A-6A5E-D244-88D0-EB8CD7097650}" type="pres">
      <dgm:prSet presAssocID="{13F8B472-7507-D041-A05B-27390E4797C9}" presName="cycle_1" presStyleCnt="0"/>
      <dgm:spPr/>
    </dgm:pt>
    <dgm:pt modelId="{1D09F699-1A56-2B43-93E4-292260BA70F3}" type="pres">
      <dgm:prSet presAssocID="{CCFE387E-CB2B-B349-A75C-53694EE523AF}" presName="childCenter1" presStyleLbl="node1" presStyleIdx="1" presStyleCnt="4" custScaleX="636592" custLinFactNeighborY="-12698"/>
      <dgm:spPr/>
      <dgm:t>
        <a:bodyPr/>
        <a:lstStyle/>
        <a:p>
          <a:endParaRPr lang="en-US"/>
        </a:p>
      </dgm:t>
    </dgm:pt>
    <dgm:pt modelId="{EA6D6F70-5AD9-504A-9BB6-98F491C6B7E4}" type="pres">
      <dgm:prSet presAssocID="{257B53FB-1C51-5F4E-A7ED-C77FA72A405F}" presName="Name144" presStyleLbl="parChTrans1D2" presStyleIdx="0" presStyleCnt="2"/>
      <dgm:spPr/>
      <dgm:t>
        <a:bodyPr/>
        <a:lstStyle/>
        <a:p>
          <a:endParaRPr lang="en-US"/>
        </a:p>
      </dgm:t>
    </dgm:pt>
    <dgm:pt modelId="{570D0721-13B1-024E-9C23-BF2BA15E68CD}" type="pres">
      <dgm:prSet presAssocID="{13F8B472-7507-D041-A05B-27390E4797C9}" presName="cycle_2" presStyleCnt="0"/>
      <dgm:spPr/>
    </dgm:pt>
    <dgm:pt modelId="{B62A65A5-3AB7-FE4D-9499-0E61CE4357D7}" type="pres">
      <dgm:prSet presAssocID="{7FEBAE95-12CE-EE46-99C4-61394E1302F7}" presName="childCenter2" presStyleLbl="node1" presStyleIdx="2" presStyleCnt="4" custScaleX="414568" custLinFactNeighborX="-1460" custLinFactNeighborY="-40855"/>
      <dgm:spPr/>
      <dgm:t>
        <a:bodyPr/>
        <a:lstStyle/>
        <a:p>
          <a:endParaRPr lang="en-US"/>
        </a:p>
      </dgm:t>
    </dgm:pt>
    <dgm:pt modelId="{27FEE6A0-D130-0640-8B30-3129B46BCB61}" type="pres">
      <dgm:prSet presAssocID="{7E744EC7-4DDE-C04B-80CC-C3A39F555065}" presName="Name218" presStyleLbl="parChTrans1D3" presStyleIdx="0" presStyleCnt="1"/>
      <dgm:spPr/>
      <dgm:t>
        <a:bodyPr/>
        <a:lstStyle/>
        <a:p>
          <a:endParaRPr lang="en-US"/>
        </a:p>
      </dgm:t>
    </dgm:pt>
    <dgm:pt modelId="{741C263E-81E8-5D44-8B3E-471B4E0A284F}" type="pres">
      <dgm:prSet presAssocID="{7380ED79-3691-124A-9726-FE4535E8E02C}" presName="text2" presStyleLbl="node1" presStyleIdx="3" presStyleCnt="4" custScaleX="791014" custRadScaleRad="15514" custRadScaleInc="4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B5F705-3ED7-3E4A-8CDF-3604453A5B5A}" type="pres">
      <dgm:prSet presAssocID="{57F8277F-D277-984E-87EE-CA45E13E7988}" presName="Name221" presStyleLbl="parChTrans1D2" presStyleIdx="1" presStyleCnt="2"/>
      <dgm:spPr/>
      <dgm:t>
        <a:bodyPr/>
        <a:lstStyle/>
        <a:p>
          <a:endParaRPr lang="en-US"/>
        </a:p>
      </dgm:t>
    </dgm:pt>
  </dgm:ptLst>
  <dgm:cxnLst>
    <dgm:cxn modelId="{075BFF78-5073-294E-9DBC-2CC06AF7A530}" type="presOf" srcId="{57F8277F-D277-984E-87EE-CA45E13E7988}" destId="{5DB5F705-3ED7-3E4A-8CDF-3604453A5B5A}" srcOrd="0" destOrd="0" presId="urn:microsoft.com/office/officeart/2008/layout/RadialCluster"/>
    <dgm:cxn modelId="{7E91E980-C2DD-4E43-AE3E-3EC4FA80F910}" type="presOf" srcId="{7380ED79-3691-124A-9726-FE4535E8E02C}" destId="{741C263E-81E8-5D44-8B3E-471B4E0A284F}" srcOrd="0" destOrd="0" presId="urn:microsoft.com/office/officeart/2008/layout/RadialCluster"/>
    <dgm:cxn modelId="{C3AE6CC9-FBA0-1944-B218-5EBF8B09D08A}" type="presOf" srcId="{7FEBAE95-12CE-EE46-99C4-61394E1302F7}" destId="{B62A65A5-3AB7-FE4D-9499-0E61CE4357D7}" srcOrd="0" destOrd="0" presId="urn:microsoft.com/office/officeart/2008/layout/RadialCluster"/>
    <dgm:cxn modelId="{4AA7BB96-4FC9-B14D-9A6F-84C0136607B2}" type="presOf" srcId="{257B53FB-1C51-5F4E-A7ED-C77FA72A405F}" destId="{EA6D6F70-5AD9-504A-9BB6-98F491C6B7E4}" srcOrd="0" destOrd="0" presId="urn:microsoft.com/office/officeart/2008/layout/RadialCluster"/>
    <dgm:cxn modelId="{919F656C-2A38-CB44-874B-A09A402F39A8}" type="presOf" srcId="{CCFE387E-CB2B-B349-A75C-53694EE523AF}" destId="{1D09F699-1A56-2B43-93E4-292260BA70F3}" srcOrd="0" destOrd="0" presId="urn:microsoft.com/office/officeart/2008/layout/RadialCluster"/>
    <dgm:cxn modelId="{96B62D1E-F837-D74E-B371-4077F1D496D2}" srcId="{13F8B472-7507-D041-A05B-27390E4797C9}" destId="{CCFE387E-CB2B-B349-A75C-53694EE523AF}" srcOrd="0" destOrd="0" parTransId="{257B53FB-1C51-5F4E-A7ED-C77FA72A405F}" sibTransId="{F650B64D-62C8-7D4F-BB22-09F9851428EA}"/>
    <dgm:cxn modelId="{815B29AF-11F0-6949-8CC1-860FE80236C9}" srcId="{13F8B472-7507-D041-A05B-27390E4797C9}" destId="{7FEBAE95-12CE-EE46-99C4-61394E1302F7}" srcOrd="1" destOrd="0" parTransId="{57F8277F-D277-984E-87EE-CA45E13E7988}" sibTransId="{F64907B6-9BC1-8643-BB27-D8E1DA2EDF7F}"/>
    <dgm:cxn modelId="{B480F348-5184-8244-BFE4-0D18A2AB42D1}" srcId="{7FEBAE95-12CE-EE46-99C4-61394E1302F7}" destId="{7380ED79-3691-124A-9726-FE4535E8E02C}" srcOrd="0" destOrd="0" parTransId="{7E744EC7-4DDE-C04B-80CC-C3A39F555065}" sibTransId="{4DE8963B-AE94-1A4F-9870-722C7E2BC049}"/>
    <dgm:cxn modelId="{9407C8AD-A4B8-7A43-ADBD-99A81754330F}" type="presOf" srcId="{7E744EC7-4DDE-C04B-80CC-C3A39F555065}" destId="{27FEE6A0-D130-0640-8B30-3129B46BCB61}" srcOrd="0" destOrd="0" presId="urn:microsoft.com/office/officeart/2008/layout/RadialCluster"/>
    <dgm:cxn modelId="{A742D6F7-5AB6-0046-BA04-E52655A18509}" type="presOf" srcId="{A224ADCB-0586-D84C-9D40-FAE2DE16FE9C}" destId="{344282CD-2923-C14A-BE4E-F3EE7ADCC686}" srcOrd="0" destOrd="0" presId="urn:microsoft.com/office/officeart/2008/layout/RadialCluster"/>
    <dgm:cxn modelId="{C4DC6CA9-508F-8740-81E6-F81E41892BEE}" type="presOf" srcId="{13F8B472-7507-D041-A05B-27390E4797C9}" destId="{E51AE98D-8144-5E47-9A4E-FBB30822A70C}" srcOrd="0" destOrd="0" presId="urn:microsoft.com/office/officeart/2008/layout/RadialCluster"/>
    <dgm:cxn modelId="{DF78C007-10E4-2446-9829-81A252E07D80}" srcId="{A224ADCB-0586-D84C-9D40-FAE2DE16FE9C}" destId="{13F8B472-7507-D041-A05B-27390E4797C9}" srcOrd="0" destOrd="0" parTransId="{24D02C7B-1E1A-C74C-9266-BDF7CC8FC5C8}" sibTransId="{6E44CD6B-C7F5-9447-9C79-D887870047B4}"/>
    <dgm:cxn modelId="{F3C04E05-AE01-3C40-8487-EA734B8C726F}" type="presParOf" srcId="{344282CD-2923-C14A-BE4E-F3EE7ADCC686}" destId="{E51AE98D-8144-5E47-9A4E-FBB30822A70C}" srcOrd="0" destOrd="0" presId="urn:microsoft.com/office/officeart/2008/layout/RadialCluster"/>
    <dgm:cxn modelId="{34EBB632-0A53-9640-BD35-832E999A3A76}" type="presParOf" srcId="{344282CD-2923-C14A-BE4E-F3EE7ADCC686}" destId="{DBF85E9A-6A5E-D244-88D0-EB8CD7097650}" srcOrd="1" destOrd="0" presId="urn:microsoft.com/office/officeart/2008/layout/RadialCluster"/>
    <dgm:cxn modelId="{DCAE7BC3-2DEF-2C4C-B69F-653BEA1ED37F}" type="presParOf" srcId="{DBF85E9A-6A5E-D244-88D0-EB8CD7097650}" destId="{1D09F699-1A56-2B43-93E4-292260BA70F3}" srcOrd="0" destOrd="0" presId="urn:microsoft.com/office/officeart/2008/layout/RadialCluster"/>
    <dgm:cxn modelId="{0692195F-4ED2-C244-A39F-294AB101DB6A}" type="presParOf" srcId="{344282CD-2923-C14A-BE4E-F3EE7ADCC686}" destId="{EA6D6F70-5AD9-504A-9BB6-98F491C6B7E4}" srcOrd="2" destOrd="0" presId="urn:microsoft.com/office/officeart/2008/layout/RadialCluster"/>
    <dgm:cxn modelId="{D18C30B8-7F21-F54F-9828-3D4190E8A7E0}" type="presParOf" srcId="{344282CD-2923-C14A-BE4E-F3EE7ADCC686}" destId="{570D0721-13B1-024E-9C23-BF2BA15E68CD}" srcOrd="3" destOrd="0" presId="urn:microsoft.com/office/officeart/2008/layout/RadialCluster"/>
    <dgm:cxn modelId="{602855A2-F6CA-814C-A56C-38658883CD25}" type="presParOf" srcId="{570D0721-13B1-024E-9C23-BF2BA15E68CD}" destId="{B62A65A5-3AB7-FE4D-9499-0E61CE4357D7}" srcOrd="0" destOrd="0" presId="urn:microsoft.com/office/officeart/2008/layout/RadialCluster"/>
    <dgm:cxn modelId="{5A784DFE-3EBF-1F4C-BA61-4B5C862341F5}" type="presParOf" srcId="{570D0721-13B1-024E-9C23-BF2BA15E68CD}" destId="{27FEE6A0-D130-0640-8B30-3129B46BCB61}" srcOrd="1" destOrd="0" presId="urn:microsoft.com/office/officeart/2008/layout/RadialCluster"/>
    <dgm:cxn modelId="{58CF6A05-2D3B-F343-8A78-520C36B4502D}" type="presParOf" srcId="{570D0721-13B1-024E-9C23-BF2BA15E68CD}" destId="{741C263E-81E8-5D44-8B3E-471B4E0A284F}" srcOrd="2" destOrd="0" presId="urn:microsoft.com/office/officeart/2008/layout/RadialCluster"/>
    <dgm:cxn modelId="{F9AE73A8-F245-7541-AF8C-8128DF56A01F}" type="presParOf" srcId="{344282CD-2923-C14A-BE4E-F3EE7ADCC686}" destId="{5DB5F705-3ED7-3E4A-8CDF-3604453A5B5A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24ADCB-0586-D84C-9D40-FAE2DE16FE9C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F8B472-7507-D041-A05B-27390E4797C9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SF Chronicle</a:t>
          </a:r>
          <a:endParaRPr lang="en-US" dirty="0">
            <a:solidFill>
              <a:srgbClr val="000000"/>
            </a:solidFill>
          </a:endParaRPr>
        </a:p>
      </dgm:t>
    </dgm:pt>
    <dgm:pt modelId="{24D02C7B-1E1A-C74C-9266-BDF7CC8FC5C8}" type="parTrans" cxnId="{DF78C007-10E4-2446-9829-81A252E07D80}">
      <dgm:prSet/>
      <dgm:spPr/>
      <dgm:t>
        <a:bodyPr/>
        <a:lstStyle/>
        <a:p>
          <a:endParaRPr lang="en-US"/>
        </a:p>
      </dgm:t>
    </dgm:pt>
    <dgm:pt modelId="{6E44CD6B-C7F5-9447-9C79-D887870047B4}" type="sibTrans" cxnId="{DF78C007-10E4-2446-9829-81A252E07D80}">
      <dgm:prSet/>
      <dgm:spPr/>
      <dgm:t>
        <a:bodyPr/>
        <a:lstStyle/>
        <a:p>
          <a:endParaRPr lang="en-US"/>
        </a:p>
      </dgm:t>
    </dgm:pt>
    <dgm:pt modelId="{CCFE387E-CB2B-B349-A75C-53694EE523AF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CTO &amp; Outside Contractor</a:t>
          </a:r>
          <a:endParaRPr lang="en-US" dirty="0">
            <a:solidFill>
              <a:schemeClr val="tx1"/>
            </a:solidFill>
          </a:endParaRPr>
        </a:p>
      </dgm:t>
    </dgm:pt>
    <dgm:pt modelId="{257B53FB-1C51-5F4E-A7ED-C77FA72A405F}" type="parTrans" cxnId="{96B62D1E-F837-D74E-B371-4077F1D496D2}">
      <dgm:prSet/>
      <dgm:spPr/>
      <dgm:t>
        <a:bodyPr/>
        <a:lstStyle/>
        <a:p>
          <a:endParaRPr lang="en-US"/>
        </a:p>
      </dgm:t>
    </dgm:pt>
    <dgm:pt modelId="{F650B64D-62C8-7D4F-BB22-09F9851428EA}" type="sibTrans" cxnId="{96B62D1E-F837-D74E-B371-4077F1D496D2}">
      <dgm:prSet/>
      <dgm:spPr/>
      <dgm:t>
        <a:bodyPr/>
        <a:lstStyle/>
        <a:p>
          <a:endParaRPr lang="en-US"/>
        </a:p>
      </dgm:t>
    </dgm:pt>
    <dgm:pt modelId="{7380ED79-3691-124A-9726-FE4535E8E02C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Chancellor &amp; Vice-Chancellor</a:t>
          </a:r>
        </a:p>
        <a:p>
          <a:r>
            <a:rPr lang="en-US" dirty="0" smtClean="0">
              <a:solidFill>
                <a:srgbClr val="000000"/>
              </a:solidFill>
            </a:rPr>
            <a:t>FBI</a:t>
          </a:r>
        </a:p>
        <a:p>
          <a:r>
            <a:rPr lang="en-US" dirty="0" smtClean="0">
              <a:solidFill>
                <a:srgbClr val="000000"/>
              </a:solidFill>
            </a:rPr>
            <a:t>IT Staff, Faculty, Students</a:t>
          </a:r>
          <a:endParaRPr lang="en-US" dirty="0">
            <a:solidFill>
              <a:srgbClr val="000000"/>
            </a:solidFill>
          </a:endParaRPr>
        </a:p>
      </dgm:t>
    </dgm:pt>
    <dgm:pt modelId="{7E744EC7-4DDE-C04B-80CC-C3A39F555065}" type="parTrans" cxnId="{B480F348-5184-8244-BFE4-0D18A2AB42D1}">
      <dgm:prSet/>
      <dgm:spPr/>
      <dgm:t>
        <a:bodyPr/>
        <a:lstStyle/>
        <a:p>
          <a:endParaRPr lang="en-US"/>
        </a:p>
      </dgm:t>
    </dgm:pt>
    <dgm:pt modelId="{4DE8963B-AE94-1A4F-9870-722C7E2BC049}" type="sibTrans" cxnId="{B480F348-5184-8244-BFE4-0D18A2AB42D1}">
      <dgm:prSet/>
      <dgm:spPr/>
      <dgm:t>
        <a:bodyPr/>
        <a:lstStyle/>
        <a:p>
          <a:endParaRPr lang="en-US"/>
        </a:p>
      </dgm:t>
    </dgm:pt>
    <dgm:pt modelId="{344282CD-2923-C14A-BE4E-F3EE7ADCC686}" type="pres">
      <dgm:prSet presAssocID="{A224ADCB-0586-D84C-9D40-FAE2DE16FE9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860BD79-44E2-294D-9B6C-D68EDFB4C027}" type="pres">
      <dgm:prSet presAssocID="{13F8B472-7507-D041-A05B-27390E4797C9}" presName="singleCycle" presStyleCnt="0"/>
      <dgm:spPr/>
    </dgm:pt>
    <dgm:pt modelId="{8E8503D0-936C-7646-A861-BEE12DD9558B}" type="pres">
      <dgm:prSet presAssocID="{13F8B472-7507-D041-A05B-27390E4797C9}" presName="singleCenter" presStyleLbl="node1" presStyleIdx="0" presStyleCnt="3" custScaleX="315939" custScaleY="59797" custLinFactNeighborX="390" custLinFactNeighborY="-16003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ED890D42-72E9-6748-B633-DE32BBEA2445}" type="pres">
      <dgm:prSet presAssocID="{257B53FB-1C51-5F4E-A7ED-C77FA72A405F}" presName="Name56" presStyleLbl="parChTrans1D2" presStyleIdx="0" presStyleCnt="2"/>
      <dgm:spPr/>
      <dgm:t>
        <a:bodyPr/>
        <a:lstStyle/>
        <a:p>
          <a:endParaRPr lang="en-US"/>
        </a:p>
      </dgm:t>
    </dgm:pt>
    <dgm:pt modelId="{D6321B41-18DA-C144-8F20-64134FD0B707}" type="pres">
      <dgm:prSet presAssocID="{CCFE387E-CB2B-B349-A75C-53694EE523AF}" presName="text0" presStyleLbl="node1" presStyleIdx="1" presStyleCnt="3" custScaleX="4746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37310-6D11-6841-A0CA-CC204838E6B7}" type="pres">
      <dgm:prSet presAssocID="{7E744EC7-4DDE-C04B-80CC-C3A39F555065}" presName="Name56" presStyleLbl="parChTrans1D2" presStyleIdx="1" presStyleCnt="2"/>
      <dgm:spPr/>
      <dgm:t>
        <a:bodyPr/>
        <a:lstStyle/>
        <a:p>
          <a:endParaRPr lang="en-US"/>
        </a:p>
      </dgm:t>
    </dgm:pt>
    <dgm:pt modelId="{B63A64A8-9FFA-1945-B2DB-28A24996B9A6}" type="pres">
      <dgm:prSet presAssocID="{7380ED79-3691-124A-9726-FE4535E8E02C}" presName="text0" presStyleLbl="node1" presStyleIdx="2" presStyleCnt="3" custScaleX="480857" custScaleY="195274" custRadScaleRad="60198" custRadScaleInc="-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57F483-67BC-DB40-B89C-54F546AE1526}" type="presOf" srcId="{CCFE387E-CB2B-B349-A75C-53694EE523AF}" destId="{D6321B41-18DA-C144-8F20-64134FD0B707}" srcOrd="0" destOrd="0" presId="urn:microsoft.com/office/officeart/2008/layout/RadialCluster"/>
    <dgm:cxn modelId="{B480F348-5184-8244-BFE4-0D18A2AB42D1}" srcId="{13F8B472-7507-D041-A05B-27390E4797C9}" destId="{7380ED79-3691-124A-9726-FE4535E8E02C}" srcOrd="1" destOrd="0" parTransId="{7E744EC7-4DDE-C04B-80CC-C3A39F555065}" sibTransId="{4DE8963B-AE94-1A4F-9870-722C7E2BC049}"/>
    <dgm:cxn modelId="{4492B1CA-55E7-E141-9B96-4EC8927B4C82}" type="presOf" srcId="{7380ED79-3691-124A-9726-FE4535E8E02C}" destId="{B63A64A8-9FFA-1945-B2DB-28A24996B9A6}" srcOrd="0" destOrd="0" presId="urn:microsoft.com/office/officeart/2008/layout/RadialCluster"/>
    <dgm:cxn modelId="{DF78C007-10E4-2446-9829-81A252E07D80}" srcId="{A224ADCB-0586-D84C-9D40-FAE2DE16FE9C}" destId="{13F8B472-7507-D041-A05B-27390E4797C9}" srcOrd="0" destOrd="0" parTransId="{24D02C7B-1E1A-C74C-9266-BDF7CC8FC5C8}" sibTransId="{6E44CD6B-C7F5-9447-9C79-D887870047B4}"/>
    <dgm:cxn modelId="{31D89DA1-58FA-FF43-A515-C090A497B372}" type="presOf" srcId="{257B53FB-1C51-5F4E-A7ED-C77FA72A405F}" destId="{ED890D42-72E9-6748-B633-DE32BBEA2445}" srcOrd="0" destOrd="0" presId="urn:microsoft.com/office/officeart/2008/layout/RadialCluster"/>
    <dgm:cxn modelId="{065C2134-123B-204A-8A9C-72850F58933F}" type="presOf" srcId="{A224ADCB-0586-D84C-9D40-FAE2DE16FE9C}" destId="{344282CD-2923-C14A-BE4E-F3EE7ADCC686}" srcOrd="0" destOrd="0" presId="urn:microsoft.com/office/officeart/2008/layout/RadialCluster"/>
    <dgm:cxn modelId="{781FCF6F-A1B4-5241-9362-5CF1530477AC}" type="presOf" srcId="{7E744EC7-4DDE-C04B-80CC-C3A39F555065}" destId="{6F437310-6D11-6841-A0CA-CC204838E6B7}" srcOrd="0" destOrd="0" presId="urn:microsoft.com/office/officeart/2008/layout/RadialCluster"/>
    <dgm:cxn modelId="{96B62D1E-F837-D74E-B371-4077F1D496D2}" srcId="{13F8B472-7507-D041-A05B-27390E4797C9}" destId="{CCFE387E-CB2B-B349-A75C-53694EE523AF}" srcOrd="0" destOrd="0" parTransId="{257B53FB-1C51-5F4E-A7ED-C77FA72A405F}" sibTransId="{F650B64D-62C8-7D4F-BB22-09F9851428EA}"/>
    <dgm:cxn modelId="{DC51D415-ED93-DD40-AD31-42CB5FC331B2}" type="presOf" srcId="{13F8B472-7507-D041-A05B-27390E4797C9}" destId="{8E8503D0-936C-7646-A861-BEE12DD9558B}" srcOrd="0" destOrd="0" presId="urn:microsoft.com/office/officeart/2008/layout/RadialCluster"/>
    <dgm:cxn modelId="{074F20CE-1E30-7941-BC99-315D4B09BBFE}" type="presParOf" srcId="{344282CD-2923-C14A-BE4E-F3EE7ADCC686}" destId="{E860BD79-44E2-294D-9B6C-D68EDFB4C027}" srcOrd="0" destOrd="0" presId="urn:microsoft.com/office/officeart/2008/layout/RadialCluster"/>
    <dgm:cxn modelId="{3F366E1D-F837-0D4B-8F9A-35290B46E710}" type="presParOf" srcId="{E860BD79-44E2-294D-9B6C-D68EDFB4C027}" destId="{8E8503D0-936C-7646-A861-BEE12DD9558B}" srcOrd="0" destOrd="0" presId="urn:microsoft.com/office/officeart/2008/layout/RadialCluster"/>
    <dgm:cxn modelId="{31405B7E-76AC-8441-BADA-13AEE2BB6CB4}" type="presParOf" srcId="{E860BD79-44E2-294D-9B6C-D68EDFB4C027}" destId="{ED890D42-72E9-6748-B633-DE32BBEA2445}" srcOrd="1" destOrd="0" presId="urn:microsoft.com/office/officeart/2008/layout/RadialCluster"/>
    <dgm:cxn modelId="{E7936D4D-39F5-704E-8EAD-5CADDBC5228A}" type="presParOf" srcId="{E860BD79-44E2-294D-9B6C-D68EDFB4C027}" destId="{D6321B41-18DA-C144-8F20-64134FD0B707}" srcOrd="2" destOrd="0" presId="urn:microsoft.com/office/officeart/2008/layout/RadialCluster"/>
    <dgm:cxn modelId="{546A244B-A949-BE48-972D-575EBA101B9D}" type="presParOf" srcId="{E860BD79-44E2-294D-9B6C-D68EDFB4C027}" destId="{6F437310-6D11-6841-A0CA-CC204838E6B7}" srcOrd="3" destOrd="0" presId="urn:microsoft.com/office/officeart/2008/layout/RadialCluster"/>
    <dgm:cxn modelId="{EACD96B3-3774-EF43-8117-8B5D69383A9B}" type="presParOf" srcId="{E860BD79-44E2-294D-9B6C-D68EDFB4C027}" destId="{B63A64A8-9FFA-1945-B2DB-28A24996B9A6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5F705-3ED7-3E4A-8CDF-3604453A5B5A}">
      <dsp:nvSpPr>
        <dsp:cNvPr id="0" name=""/>
        <dsp:cNvSpPr/>
      </dsp:nvSpPr>
      <dsp:spPr>
        <a:xfrm rot="5448772">
          <a:off x="3888206" y="1991749"/>
          <a:ext cx="4106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0642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D6F70-5AD9-504A-9BB6-98F491C6B7E4}">
      <dsp:nvSpPr>
        <dsp:cNvPr id="0" name=""/>
        <dsp:cNvSpPr/>
      </dsp:nvSpPr>
      <dsp:spPr>
        <a:xfrm rot="16243780">
          <a:off x="3892568" y="972751"/>
          <a:ext cx="4293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934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1AE98D-8144-5E47-9A4E-FBB30822A70C}">
      <dsp:nvSpPr>
        <dsp:cNvPr id="0" name=""/>
        <dsp:cNvSpPr/>
      </dsp:nvSpPr>
      <dsp:spPr>
        <a:xfrm>
          <a:off x="1631245" y="1187404"/>
          <a:ext cx="4938889" cy="5990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00000"/>
              </a:solidFill>
            </a:rPr>
            <a:t>Chancellor &amp; Vice-Chancellor</a:t>
          </a:r>
          <a:endParaRPr lang="en-US" sz="2800" kern="1200" dirty="0">
            <a:solidFill>
              <a:srgbClr val="000000"/>
            </a:solidFill>
          </a:endParaRPr>
        </a:p>
      </dsp:txBody>
      <dsp:txXfrm>
        <a:off x="1660488" y="1216647"/>
        <a:ext cx="4880403" cy="540559"/>
      </dsp:txXfrm>
    </dsp:sp>
    <dsp:sp modelId="{1D09F699-1A56-2B43-93E4-292260BA70F3}">
      <dsp:nvSpPr>
        <dsp:cNvPr id="0" name=""/>
        <dsp:cNvSpPr/>
      </dsp:nvSpPr>
      <dsp:spPr>
        <a:xfrm>
          <a:off x="1701801" y="0"/>
          <a:ext cx="4825996" cy="7580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rgbClr val="000000"/>
              </a:solidFill>
            </a:rPr>
            <a:t>Board of Trustees</a:t>
          </a:r>
          <a:endParaRPr lang="en-US" sz="2600" kern="1200" dirty="0">
            <a:solidFill>
              <a:srgbClr val="000000"/>
            </a:solidFill>
          </a:endParaRPr>
        </a:p>
      </dsp:txBody>
      <dsp:txXfrm>
        <a:off x="1738808" y="37007"/>
        <a:ext cx="4751982" cy="684084"/>
      </dsp:txXfrm>
    </dsp:sp>
    <dsp:sp modelId="{B62A65A5-3AB7-FE4D-9499-0E61CE4357D7}">
      <dsp:nvSpPr>
        <dsp:cNvPr id="0" name=""/>
        <dsp:cNvSpPr/>
      </dsp:nvSpPr>
      <dsp:spPr>
        <a:xfrm>
          <a:off x="2901858" y="2197050"/>
          <a:ext cx="2369402" cy="571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rgbClr val="000000"/>
              </a:solidFill>
            </a:rPr>
            <a:t>CTO</a:t>
          </a:r>
          <a:endParaRPr lang="en-US" sz="2600" kern="1200" dirty="0">
            <a:solidFill>
              <a:srgbClr val="000000"/>
            </a:solidFill>
          </a:endParaRPr>
        </a:p>
      </dsp:txBody>
      <dsp:txXfrm>
        <a:off x="2929758" y="2224950"/>
        <a:ext cx="2313602" cy="515735"/>
      </dsp:txXfrm>
    </dsp:sp>
    <dsp:sp modelId="{27FEE6A0-D130-0640-8B30-3129B46BCB61}">
      <dsp:nvSpPr>
        <dsp:cNvPr id="0" name=""/>
        <dsp:cNvSpPr/>
      </dsp:nvSpPr>
      <dsp:spPr>
        <a:xfrm rot="5369461">
          <a:off x="3907023" y="2952285"/>
          <a:ext cx="3674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7414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1C263E-81E8-5D44-8B3E-471B4E0A284F}">
      <dsp:nvSpPr>
        <dsp:cNvPr id="0" name=""/>
        <dsp:cNvSpPr/>
      </dsp:nvSpPr>
      <dsp:spPr>
        <a:xfrm>
          <a:off x="1834439" y="3135985"/>
          <a:ext cx="4520925" cy="5715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rgbClr val="000000"/>
              </a:solidFill>
            </a:rPr>
            <a:t>IT Staff, Faculty, Students</a:t>
          </a:r>
          <a:endParaRPr lang="en-US" sz="2700" kern="1200" dirty="0">
            <a:solidFill>
              <a:srgbClr val="000000"/>
            </a:solidFill>
          </a:endParaRPr>
        </a:p>
      </dsp:txBody>
      <dsp:txXfrm>
        <a:off x="1862339" y="3163885"/>
        <a:ext cx="4465125" cy="5157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503D0-936C-7646-A861-BEE12DD9558B}">
      <dsp:nvSpPr>
        <dsp:cNvPr id="0" name=""/>
        <dsp:cNvSpPr/>
      </dsp:nvSpPr>
      <dsp:spPr>
        <a:xfrm>
          <a:off x="1984007" y="1061758"/>
          <a:ext cx="4289784" cy="8119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rgbClr val="000000"/>
              </a:solidFill>
            </a:rPr>
            <a:t>SF Chronicle</a:t>
          </a:r>
          <a:endParaRPr lang="en-US" sz="3500" kern="1200" dirty="0">
            <a:solidFill>
              <a:srgbClr val="000000"/>
            </a:solidFill>
          </a:endParaRPr>
        </a:p>
      </dsp:txBody>
      <dsp:txXfrm>
        <a:off x="2023642" y="1101393"/>
        <a:ext cx="4210514" cy="732647"/>
      </dsp:txXfrm>
    </dsp:sp>
    <dsp:sp modelId="{ED890D42-72E9-6748-B633-DE32BBEA2445}">
      <dsp:nvSpPr>
        <dsp:cNvPr id="0" name=""/>
        <dsp:cNvSpPr/>
      </dsp:nvSpPr>
      <dsp:spPr>
        <a:xfrm rot="16160565">
          <a:off x="3937952" y="877592"/>
          <a:ext cx="3683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835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321B41-18DA-C144-8F20-64134FD0B707}">
      <dsp:nvSpPr>
        <dsp:cNvPr id="0" name=""/>
        <dsp:cNvSpPr/>
      </dsp:nvSpPr>
      <dsp:spPr>
        <a:xfrm>
          <a:off x="1955796" y="-216292"/>
          <a:ext cx="4318006" cy="9097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</a:rPr>
            <a:t>CTO &amp; Outside Contractor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2000205" y="-171883"/>
        <a:ext cx="4229188" cy="820900"/>
      </dsp:txXfrm>
    </dsp:sp>
    <dsp:sp modelId="{6F437310-6D11-6841-A0CA-CC204838E6B7}">
      <dsp:nvSpPr>
        <dsp:cNvPr id="0" name=""/>
        <dsp:cNvSpPr/>
      </dsp:nvSpPr>
      <dsp:spPr>
        <a:xfrm rot="5399961">
          <a:off x="3942641" y="2059940"/>
          <a:ext cx="3725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2530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3A64A8-9FFA-1945-B2DB-28A24996B9A6}">
      <dsp:nvSpPr>
        <dsp:cNvPr id="0" name=""/>
        <dsp:cNvSpPr/>
      </dsp:nvSpPr>
      <dsp:spPr>
        <a:xfrm>
          <a:off x="1941696" y="2246205"/>
          <a:ext cx="4374445" cy="17764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rgbClr val="000000"/>
              </a:solidFill>
            </a:rPr>
            <a:t>Chancellor &amp; Vice-Chancellor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rgbClr val="000000"/>
              </a:solidFill>
            </a:rPr>
            <a:t>FBI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rgbClr val="000000"/>
              </a:solidFill>
            </a:rPr>
            <a:t>IT Staff, Faculty, Students</a:t>
          </a:r>
          <a:endParaRPr lang="en-US" sz="2700" kern="1200" dirty="0">
            <a:solidFill>
              <a:srgbClr val="000000"/>
            </a:solidFill>
          </a:endParaRPr>
        </a:p>
      </dsp:txBody>
      <dsp:txXfrm>
        <a:off x="2028415" y="2332924"/>
        <a:ext cx="4201007" cy="1603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E6090-162A-9C40-BBBA-86B234B0B3ED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02EE6-F92E-4B4D-9A1B-1BD54118A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1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_coverpage_left.png"/>
          <p:cNvPicPr>
            <a:picLocks noChangeAspect="1"/>
          </p:cNvPicPr>
          <p:nvPr userDrawn="1"/>
        </p:nvPicPr>
        <p:blipFill>
          <a:blip r:embed="rId2"/>
          <a:srcRect l="13244"/>
          <a:stretch>
            <a:fillRect/>
          </a:stretch>
        </p:blipFill>
        <p:spPr>
          <a:xfrm>
            <a:off x="0" y="0"/>
            <a:ext cx="34899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2263775"/>
            <a:ext cx="5715000" cy="555625"/>
          </a:xfrm>
        </p:spPr>
        <p:txBody>
          <a:bodyPr>
            <a:noAutofit/>
          </a:bodyPr>
          <a:lstStyle>
            <a:lvl1pPr algn="l">
              <a:defRPr lang="en-US" sz="3600" b="0" kern="1200" cap="small" smtClean="0">
                <a:solidFill>
                  <a:srgbClr val="90A10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2895600"/>
            <a:ext cx="5273040" cy="381000"/>
          </a:xfrm>
        </p:spPr>
        <p:txBody>
          <a:bodyPr anchor="b"/>
          <a:lstStyle>
            <a:lvl1pPr marL="0" indent="0" algn="l">
              <a:buNone/>
              <a:defRPr lang="en-US" sz="1400" kern="1200" cap="non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553200" y="6172200"/>
            <a:ext cx="24384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553200" y="6248400"/>
            <a:ext cx="1165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Organized by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Picture 19" descr="R7_Logo_noTa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9763" y="6324600"/>
            <a:ext cx="1193237" cy="154954"/>
          </a:xfrm>
          <a:prstGeom prst="rect">
            <a:avLst/>
          </a:prstGeom>
        </p:spPr>
      </p:pic>
      <p:pic>
        <p:nvPicPr>
          <p:cNvPr id="21" name="Picture 20" descr="green_stroke.png"/>
          <p:cNvPicPr>
            <a:picLocks noChangeAspect="1"/>
          </p:cNvPicPr>
          <p:nvPr userDrawn="1"/>
        </p:nvPicPr>
        <p:blipFill>
          <a:blip r:embed="rId4"/>
          <a:srcRect l="29000" r="8333" b="52001"/>
          <a:stretch>
            <a:fillRect/>
          </a:stretch>
        </p:blipFill>
        <p:spPr>
          <a:xfrm>
            <a:off x="3413760" y="2773681"/>
            <a:ext cx="5730240" cy="4571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14868" y="2971800"/>
            <a:ext cx="2666999" cy="492443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100" b="0" kern="0" spc="2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SEPTEMBER 12</a:t>
            </a:r>
            <a:r>
              <a:rPr lang="en-US" sz="1100" b="0" kern="0" spc="20" baseline="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1100" b="0" kern="0" spc="2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– 14, 2012</a:t>
            </a:r>
          </a:p>
          <a:p>
            <a:pPr algn="r">
              <a:spcAft>
                <a:spcPts val="600"/>
              </a:spcAft>
            </a:pPr>
            <a:r>
              <a:rPr lang="en-US" sz="1000" b="0" kern="0" spc="2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GRAND</a:t>
            </a:r>
            <a:r>
              <a:rPr lang="en-US" sz="1000" b="0" kern="0" spc="20" baseline="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 HYATT</a:t>
            </a:r>
            <a:r>
              <a:rPr lang="en-US" sz="1000" b="0" kern="0" spc="2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, SAN FRANCISCO</a:t>
            </a:r>
            <a:endParaRPr lang="en-US" sz="1000" b="0" kern="0" spc="2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23330" y="3774757"/>
            <a:ext cx="2666999" cy="707886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2000" b="0" cap="all" spc="70" baseline="0" dirty="0" smtClean="0">
                <a:solidFill>
                  <a:srgbClr val="758204"/>
                </a:solidFill>
                <a:latin typeface="Century Gothic"/>
                <a:cs typeface="Century Gothic"/>
              </a:rPr>
              <a:t>Truth, Lies</a:t>
            </a:r>
          </a:p>
          <a:p>
            <a:pPr algn="r">
              <a:spcAft>
                <a:spcPts val="0"/>
              </a:spcAft>
            </a:pPr>
            <a:r>
              <a:rPr lang="en-US" sz="2000" b="0" cap="all" spc="70" baseline="0" dirty="0" smtClean="0">
                <a:solidFill>
                  <a:srgbClr val="758204"/>
                </a:solidFill>
                <a:latin typeface="Century Gothic"/>
                <a:cs typeface="Century Gothic"/>
              </a:rPr>
              <a:t>and Decisions</a:t>
            </a:r>
            <a:endParaRPr lang="en-US" sz="2000" b="0" cap="all" spc="70" baseline="0" dirty="0">
              <a:solidFill>
                <a:srgbClr val="758204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381000" y="4470402"/>
            <a:ext cx="2666999" cy="230832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900" kern="0" spc="0" dirty="0" smtClean="0">
                <a:solidFill>
                  <a:srgbClr val="758204"/>
                </a:solidFill>
                <a:latin typeface="Century Gothic"/>
                <a:cs typeface="Century Gothic"/>
              </a:rPr>
              <a:t>Moving Forward in an Insecure World </a:t>
            </a:r>
            <a:endParaRPr lang="en-US" sz="900" b="0" kern="0" cap="all" spc="0" baseline="0" dirty="0">
              <a:solidFill>
                <a:srgbClr val="758204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4754-9E5F-2240-943E-E837ADDB6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14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2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65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05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67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5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T_bg_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United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3597" y="2684592"/>
            <a:ext cx="2209800" cy="1599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860425"/>
          </a:xfrm>
        </p:spPr>
        <p:txBody>
          <a:bodyPr/>
          <a:lstStyle>
            <a:lvl1pPr algn="ctr">
              <a:defRPr lang="en-US" sz="3600" kern="1200" cap="small" smtClean="0">
                <a:solidFill>
                  <a:srgbClr val="90A10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553200" y="6172200"/>
            <a:ext cx="23622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553200" y="6248400"/>
            <a:ext cx="1165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Organized by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Picture 19" descr="R7_Logo_noTa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69763" y="6324600"/>
            <a:ext cx="1193237" cy="1549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510449" y="3256002"/>
            <a:ext cx="3261951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SEPTEMBER 12 – 14, 2012</a:t>
            </a:r>
          </a:p>
          <a:p>
            <a:pPr>
              <a:lnSpc>
                <a:spcPct val="100000"/>
              </a:lnSpc>
            </a:pPr>
            <a:r>
              <a:rPr lang="en-US" sz="15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GRAND HYATT, SAN FRANCISCO</a:t>
            </a:r>
            <a:endParaRPr lang="en-US" sz="1500" dirty="0">
              <a:solidFill>
                <a:schemeClr val="bg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90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25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25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2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8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ited_dar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562600"/>
            <a:ext cx="1905000" cy="1378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860425"/>
          </a:xfrm>
        </p:spPr>
        <p:txBody>
          <a:bodyPr/>
          <a:lstStyle>
            <a:lvl1pPr algn="ctr">
              <a:defRPr lang="en-US" sz="3600" kern="1200" cap="small" smtClean="0">
                <a:solidFill>
                  <a:srgbClr val="90A10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533400"/>
          </a:xfrm>
        </p:spPr>
        <p:txBody>
          <a:bodyPr/>
          <a:lstStyle>
            <a:lvl1pPr marL="0" indent="0" algn="ctr">
              <a:buNone/>
              <a:defRPr lang="en-US" sz="1400" kern="1200" cap="all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981200" y="6172200"/>
            <a:ext cx="236220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SEPTEMBER 12 – 14, 2012</a:t>
            </a:r>
          </a:p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Grand Hyatt, San Francisco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2" name="Picture 11" descr="divider-green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2728" y="2804159"/>
            <a:ext cx="7638543" cy="15241"/>
          </a:xfrm>
          <a:prstGeom prst="rect">
            <a:avLst/>
          </a:prstGeom>
        </p:spPr>
      </p:pic>
      <p:sp>
        <p:nvSpPr>
          <p:cNvPr id="13" name="Rounded Rectangle 12"/>
          <p:cNvSpPr/>
          <p:nvPr userDrawn="1"/>
        </p:nvSpPr>
        <p:spPr>
          <a:xfrm>
            <a:off x="6553200" y="6172200"/>
            <a:ext cx="2362200" cy="457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553200" y="6248400"/>
            <a:ext cx="1165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Organized by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Picture 14" descr="R7_Logo_noTa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69763" y="6324600"/>
            <a:ext cx="1193237" cy="154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5C3CFB-1F41-A74E-A3C3-10A5873BAD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ited_dark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696200" y="6019800"/>
            <a:ext cx="1371600" cy="992819"/>
          </a:xfrm>
          <a:prstGeom prst="rect">
            <a:avLst/>
          </a:prstGeom>
        </p:spPr>
      </p:pic>
      <p:pic>
        <p:nvPicPr>
          <p:cNvPr id="7" name="Picture 6" descr="PPT_header_v2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9144000" cy="12795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3200" kern="1200" smtClean="0">
          <a:solidFill>
            <a:schemeClr val="bg1"/>
          </a:solidFill>
          <a:latin typeface="+mn-lt"/>
          <a:ea typeface="+mn-ea"/>
          <a:cs typeface="+mn-cs"/>
        </a:defRPr>
      </a:lvl1pPr>
    </p:titleStyle>
    <p:bodyStyle>
      <a:lvl1pPr marL="342900" indent="-342900" algn="l" defTabSz="457200" rtl="0" eaLnBrk="1" latinLnBrk="0" hangingPunct="1">
        <a:lnSpc>
          <a:spcPct val="150000"/>
        </a:lnSpc>
        <a:spcBef>
          <a:spcPct val="20000"/>
        </a:spcBef>
        <a:buClr>
          <a:srgbClr val="90A103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50000"/>
        </a:lnSpc>
        <a:spcBef>
          <a:spcPct val="20000"/>
        </a:spcBef>
        <a:buClr>
          <a:srgbClr val="90A103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50000"/>
        </a:lnSpc>
        <a:spcBef>
          <a:spcPct val="20000"/>
        </a:spcBef>
        <a:buFont typeface="Lucida Grande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930D-3074-E34E-A80C-27DCD31A895B}" type="datetimeFigureOut">
              <a:rPr lang="en-US" smtClean="0"/>
              <a:pPr/>
              <a:t>8/28/12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F4754-9E5F-2240-943E-E837ADDB6F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nited_dark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96200" y="6019800"/>
            <a:ext cx="1371600" cy="992819"/>
          </a:xfrm>
          <a:prstGeom prst="rect">
            <a:avLst/>
          </a:prstGeom>
        </p:spPr>
      </p:pic>
      <p:pic>
        <p:nvPicPr>
          <p:cNvPr id="8" name="Picture 7" descr="PPT_header_v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6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The Breach That Wasn't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3531" r="29813" b="610"/>
          <a:stretch>
            <a:fillRect/>
          </a:stretch>
        </p:blipFill>
        <p:spPr bwMode="auto">
          <a:xfrm>
            <a:off x="1403648" y="1268760"/>
            <a:ext cx="5508501" cy="540134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IEEE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23400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3107" r="21637" b="28009"/>
          <a:stretch>
            <a:fillRect/>
          </a:stretch>
        </p:blipFill>
        <p:spPr bwMode="auto">
          <a:xfrm>
            <a:off x="755576" y="1556792"/>
            <a:ext cx="7560840" cy="4254446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ABC</a:t>
            </a:r>
            <a:r>
              <a:rPr lang="en-US" baseline="0" dirty="0" smtClean="0"/>
              <a:t> 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40323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InsertedIma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4638" r="32704" b="24447"/>
          <a:stretch/>
        </p:blipFill>
        <p:spPr bwMode="auto">
          <a:xfrm>
            <a:off x="422176" y="1340768"/>
            <a:ext cx="7318176" cy="494538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Francisco Chronicle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58456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4457700" cy="156031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You are a manager, and a contractor says you have a scary virus infection.  Who do you call immediately?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312"/>
            <a:ext cx="8229600" cy="3214687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Upper management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Your IT Staff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Tell no one, keep it a secret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The FBI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The San Francisco Chronicle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fake-virus-alert[2]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91" y="1628387"/>
            <a:ext cx="3771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1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Threats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Outside </a:t>
            </a:r>
            <a:r>
              <a:rPr lang="en-US" sz="3600" dirty="0" smtClean="0">
                <a:solidFill>
                  <a:srgbClr val="000000"/>
                </a:solidFill>
              </a:rPr>
              <a:t>attacks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Insider threat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Deluded </a:t>
            </a:r>
            <a:r>
              <a:rPr lang="en-US" sz="3600" dirty="0">
                <a:solidFill>
                  <a:srgbClr val="000000"/>
                </a:solidFill>
              </a:rPr>
              <a:t>Insider threat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0264258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Management Flow Chart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3290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0083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IT Management Flow Chart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106875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1655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at CCSF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Two generations of complete hardware replacement in the last ten years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McAfee Enterprise antivirus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Deep Freeze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Palo Alto layer 7 firewall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47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Security Audits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There was a security audit and remediation process performed in 2007-2008 by a contractor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 did another security audit in 2010 with my CISSP students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No major problems found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60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Evidence for these "Viruses"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report was supposedly prepared by USDN in Nov 2011, but we were never able to get a copy of it at all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We </a:t>
            </a:r>
            <a:r>
              <a:rPr lang="en-US" dirty="0" smtClean="0">
                <a:solidFill>
                  <a:srgbClr val="000000"/>
                </a:solidFill>
              </a:rPr>
              <a:t>finally got a partial report on Jan. 31, lacking the appendices that were the evidence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"Proprietary and Confidential" but later published in the newspaper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5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26064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Two Truths and a Lie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256421"/>
              </p:ext>
            </p:extLst>
          </p:nvPr>
        </p:nvGraphicFramePr>
        <p:xfrm>
          <a:off x="1043608" y="3429000"/>
          <a:ext cx="696009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3581"/>
                <a:gridCol w="17265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Statement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Truth</a:t>
                      </a:r>
                      <a:r>
                        <a:rPr lang="en-US" baseline="0" dirty="0" smtClean="0"/>
                        <a:t> or lie?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have a PhD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Truth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am a high school dropout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Truth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r>
                        <a:rPr lang="en-US" baseline="0" dirty="0" smtClean="0"/>
                        <a:t> am bilingual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85552" y="1628800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fill out the table below with two statements that are true and one lie about yourself. I will put the information into the polling system to go live before your presentation.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87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"Confidential" Report in Newspaper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5.5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4860013" cy="505936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971458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AlienVault</a:t>
            </a:r>
            <a:r>
              <a:rPr lang="en-US" dirty="0" smtClean="0">
                <a:solidFill>
                  <a:srgbClr val="FFFFFF"/>
                </a:solidFill>
              </a:rPr>
              <a:t> Servers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535"/>
            <a:ext cx="9144000" cy="419362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106564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PII – Related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" y="2132395"/>
            <a:ext cx="7831667" cy="301350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29204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List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08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On April 3, we finally got a list of the "infected machines"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Direct inspection of samples showed no real infections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Screen Shot 2012-07-27 at 6.1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2" y="2164645"/>
            <a:ext cx="3496734" cy="286996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919717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2691" r="34102" b="5887"/>
          <a:stretch>
            <a:fillRect/>
          </a:stretch>
        </p:blipFill>
        <p:spPr bwMode="auto">
          <a:xfrm>
            <a:off x="1907704" y="1340768"/>
            <a:ext cx="5594449" cy="5231681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32555"/>
      </p:ext>
    </p:extLst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Letter to Trustees &amp; Published in Newspaper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2-07-27 at 6.1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665"/>
            <a:ext cx="9144000" cy="3799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091534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Letter to Trustees &amp; Published in </a:t>
            </a:r>
            <a:r>
              <a:rPr lang="en-US" dirty="0" smtClean="0">
                <a:solidFill>
                  <a:srgbClr val="FFFFFF"/>
                </a:solidFill>
              </a:rPr>
              <a:t>Newspaper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2-07-27 at 6.1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1497282"/>
            <a:ext cx="8424333" cy="465632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121447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7-27 at 6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1" y="1921099"/>
            <a:ext cx="8367889" cy="173063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Screen Shot 2012-07-27 at 6.1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7" y="3818467"/>
            <a:ext cx="5943600" cy="111760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Letter to Trustees &amp; Published in </a:t>
            </a:r>
            <a:r>
              <a:rPr lang="en-US" dirty="0" smtClean="0">
                <a:solidFill>
                  <a:srgbClr val="FFFFFF"/>
                </a:solidFill>
              </a:rPr>
              <a:t>Newspaper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35594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Proven False at the Time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2-07-27 at 6.1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1" y="1815441"/>
            <a:ext cx="7662333" cy="35808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88596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Removed by CCSF Police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bug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70"/>
          <a:stretch/>
        </p:blipFill>
        <p:spPr>
          <a:xfrm>
            <a:off x="620888" y="2276872"/>
            <a:ext cx="7817556" cy="1888406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119959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Multiple choice question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556792"/>
            <a:ext cx="7355160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Please list your question and multiple choice answers on this slide, marking the correct answer if applicable, and insert into your presentation where you’d like the question asked. 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I will add the correct poll in place of the slide in your presentation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r>
              <a:rPr lang="en-US" sz="1400" dirty="0" smtClean="0"/>
              <a:t>There are two poll questions, and no answer is "correct"</a:t>
            </a:r>
          </a:p>
          <a:p>
            <a:endParaRPr lang="en-US" sz="1400" dirty="0" smtClean="0"/>
          </a:p>
          <a:p>
            <a:r>
              <a:rPr lang="en-US" sz="1400" dirty="0" smtClean="0"/>
              <a:t>Slide 12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You </a:t>
            </a:r>
            <a:r>
              <a:rPr lang="en-US" sz="1400" dirty="0">
                <a:solidFill>
                  <a:srgbClr val="000000"/>
                </a:solidFill>
              </a:rPr>
              <a:t>are a manager, and a contractor says you have a scary virus infection.  Who do you call immediately? 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</a:rPr>
              <a:t>Upper management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</a:rPr>
              <a:t>Your IT Staff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</a:rPr>
              <a:t>Tell no one, keep it a secret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</a:rPr>
              <a:t>The FBI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</a:rPr>
              <a:t>The San Francisco Chronicle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The last slide: 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In </a:t>
            </a:r>
            <a:r>
              <a:rPr lang="en-US" sz="1400" dirty="0">
                <a:solidFill>
                  <a:srgbClr val="000000"/>
                </a:solidFill>
              </a:rPr>
              <a:t>your experience, how many serious security incidents were caused by insiders</a:t>
            </a:r>
            <a:r>
              <a:rPr lang="en-US" sz="1400" dirty="0" smtClean="0">
                <a:solidFill>
                  <a:srgbClr val="000000"/>
                </a:solidFill>
              </a:rPr>
              <a:t>?</a:t>
            </a:r>
            <a:endParaRPr lang="en-US" sz="14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</a:rPr>
              <a:t>All of them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</a:rPr>
              <a:t>Most of them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</a:rPr>
              <a:t>Some of them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400" dirty="0">
                <a:solidFill>
                  <a:srgbClr val="000000"/>
                </a:solidFill>
              </a:rPr>
              <a:t>Few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1400" dirty="0" smtClean="0">
                <a:solidFill>
                  <a:srgbClr val="000000"/>
                </a:solidFill>
              </a:rPr>
              <a:t>None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85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7-25 at 6.2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04" y="1700808"/>
            <a:ext cx="5930851" cy="27641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2-07-25 at 6.25.0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53110"/>
          <a:stretch/>
        </p:blipFill>
        <p:spPr>
          <a:xfrm>
            <a:off x="1124704" y="4651726"/>
            <a:ext cx="5930851" cy="17866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Threat to CCSF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24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Common are Insider Attacks?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33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Case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000" dirty="0" smtClean="0"/>
              <a:t>Four serious attacks so far to stop my teaching</a:t>
            </a:r>
          </a:p>
          <a:p>
            <a:pPr lvl="1"/>
            <a:r>
              <a:rPr lang="en-US" sz="2400" b="1" dirty="0" smtClean="0"/>
              <a:t>Gregory Evans </a:t>
            </a:r>
            <a:r>
              <a:rPr lang="en-US" sz="2400" dirty="0" smtClean="0"/>
              <a:t>– False accusations of racism and cyber-bullying</a:t>
            </a:r>
          </a:p>
          <a:p>
            <a:pPr lvl="1"/>
            <a:r>
              <a:rPr lang="en-US" sz="2400" b="1" dirty="0" err="1" smtClean="0"/>
              <a:t>Abhaxas</a:t>
            </a:r>
            <a:r>
              <a:rPr lang="en-US" sz="2400" dirty="0" smtClean="0"/>
              <a:t> – </a:t>
            </a:r>
            <a:r>
              <a:rPr lang="en-US" sz="2400" dirty="0" err="1" smtClean="0"/>
              <a:t>DoS</a:t>
            </a:r>
            <a:r>
              <a:rPr lang="en-US" sz="2400" dirty="0" smtClean="0"/>
              <a:t> attack and falsified password theft</a:t>
            </a:r>
          </a:p>
          <a:p>
            <a:pPr lvl="1"/>
            <a:r>
              <a:rPr lang="en-US" sz="2400" b="1" dirty="0" smtClean="0"/>
              <a:t>CTO of CCSF </a:t>
            </a:r>
            <a:r>
              <a:rPr lang="en-US" sz="2400" dirty="0" smtClean="0"/>
              <a:t>– False accusations of causing a breach and concealing viruses</a:t>
            </a:r>
          </a:p>
          <a:p>
            <a:pPr lvl="1"/>
            <a:r>
              <a:rPr lang="en-US" sz="2400" b="1" dirty="0" smtClean="0"/>
              <a:t>Jericho of </a:t>
            </a:r>
            <a:r>
              <a:rPr lang="en-US" sz="2400" b="1" dirty="0" err="1" smtClean="0"/>
              <a:t>Attrition.org</a:t>
            </a:r>
            <a:r>
              <a:rPr lang="en-US" sz="2400" b="1" dirty="0" smtClean="0"/>
              <a:t> </a:t>
            </a:r>
            <a:r>
              <a:rPr lang="en-US" sz="2400" dirty="0" smtClean="0"/>
              <a:t>– </a:t>
            </a:r>
            <a:r>
              <a:rPr lang="en-US" sz="2400" dirty="0" smtClean="0"/>
              <a:t>Baseless Ethics </a:t>
            </a:r>
            <a:r>
              <a:rPr lang="en-US" sz="2400" dirty="0" smtClean="0"/>
              <a:t>Complaint to (ISC)^</a:t>
            </a:r>
            <a:r>
              <a:rPr lang="en-US" sz="2400" dirty="0" smtClean="0"/>
              <a:t>2</a:t>
            </a:r>
          </a:p>
          <a:p>
            <a:r>
              <a:rPr lang="en-US" sz="3000" dirty="0" smtClean="0"/>
              <a:t>3</a:t>
            </a:r>
            <a:r>
              <a:rPr lang="en-US" sz="3000" dirty="0" smtClean="0"/>
              <a:t>/4 are respected industry professionals – "Insiders"</a:t>
            </a:r>
          </a:p>
        </p:txBody>
      </p:sp>
    </p:spTree>
    <p:extLst>
      <p:ext uri="{BB962C8B-B14F-4D97-AF65-F5344CB8AC3E}">
        <p14:creationId xmlns:p14="http://schemas.microsoft.com/office/powerpoint/2010/main" val="398456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7"/>
            <a:ext cx="7967133" cy="344239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In your experience, how many serious security incidents were caused by insiders?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312"/>
            <a:ext cx="8229600" cy="3214687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All </a:t>
            </a:r>
            <a:r>
              <a:rPr lang="en-US" dirty="0" smtClean="0">
                <a:solidFill>
                  <a:srgbClr val="000000"/>
                </a:solidFill>
              </a:rPr>
              <a:t>of them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Most of them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Some of them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Few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4232118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2" t="17932" r="47896" b="62724"/>
          <a:stretch>
            <a:fillRect/>
          </a:stretch>
        </p:blipFill>
        <p:spPr bwMode="auto">
          <a:xfrm>
            <a:off x="402648" y="2132856"/>
            <a:ext cx="8417824" cy="2304256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Bio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300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2524" r="32722" b="-221"/>
          <a:stretch>
            <a:fillRect/>
          </a:stretch>
        </p:blipFill>
        <p:spPr bwMode="auto">
          <a:xfrm>
            <a:off x="1619672" y="1521465"/>
            <a:ext cx="5103639" cy="498492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047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2862" r="34509" b="294"/>
          <a:stretch>
            <a:fillRect/>
          </a:stretch>
        </p:blipFill>
        <p:spPr bwMode="auto">
          <a:xfrm>
            <a:off x="1691680" y="1700808"/>
            <a:ext cx="4783336" cy="4783336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CCSF Guardsman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789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InsertedIma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21053" r="38449" b="23965"/>
          <a:stretch/>
        </p:blipFill>
        <p:spPr bwMode="auto">
          <a:xfrm>
            <a:off x="611560" y="1556792"/>
            <a:ext cx="6696744" cy="4803184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CCSF Guardsman</a:t>
            </a:r>
          </a:p>
        </p:txBody>
      </p:sp>
    </p:spTree>
    <p:extLst>
      <p:ext uri="{BB962C8B-B14F-4D97-AF65-F5344CB8AC3E}">
        <p14:creationId xmlns:p14="http://schemas.microsoft.com/office/powerpoint/2010/main" val="15255513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20905" r="43729" b="21902"/>
          <a:stretch>
            <a:fillRect/>
          </a:stretch>
        </p:blipFill>
        <p:spPr bwMode="auto">
          <a:xfrm>
            <a:off x="1598775" y="1402457"/>
            <a:ext cx="5421497" cy="533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CCSF Guardsman</a:t>
            </a:r>
          </a:p>
        </p:txBody>
      </p:sp>
    </p:spTree>
    <p:extLst>
      <p:ext uri="{BB962C8B-B14F-4D97-AF65-F5344CB8AC3E}">
        <p14:creationId xmlns:p14="http://schemas.microsoft.com/office/powerpoint/2010/main" val="979602411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nsertedIma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13406" r="36586" b="20522"/>
          <a:stretch/>
        </p:blipFill>
        <p:spPr bwMode="auto">
          <a:xfrm>
            <a:off x="827584" y="1484784"/>
            <a:ext cx="6120680" cy="504293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CCSF Guardsman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94630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Office Theme">
  <a:themeElements>
    <a:clrScheme name="UNITED (green, white, black)">
      <a:dk1>
        <a:sysClr val="windowText" lastClr="000000"/>
      </a:dk1>
      <a:lt1>
        <a:sysClr val="window" lastClr="FFFFFF"/>
      </a:lt1>
      <a:dk2>
        <a:srgbClr val="2B142D"/>
      </a:dk2>
      <a:lt2>
        <a:srgbClr val="E0E0E0"/>
      </a:lt2>
      <a:accent1>
        <a:srgbClr val="A4BE02"/>
      </a:accent1>
      <a:accent2>
        <a:srgbClr val="90A103"/>
      </a:accent2>
      <a:accent3>
        <a:srgbClr val="CCCCCC"/>
      </a:accent3>
      <a:accent4>
        <a:srgbClr val="333333"/>
      </a:accent4>
      <a:accent5>
        <a:srgbClr val="000000"/>
      </a:accent5>
      <a:accent6>
        <a:srgbClr val="A3A101"/>
      </a:accent6>
      <a:hlink>
        <a:srgbClr val="A4BE03"/>
      </a:hlink>
      <a:folHlink>
        <a:srgbClr val="404B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742</TotalTime>
  <Words>493</Words>
  <Application>Microsoft Macintosh PowerPoint</Application>
  <PresentationFormat>On-screen Show (4:3)</PresentationFormat>
  <Paragraphs>100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The Breach That Wasn't</vt:lpstr>
      <vt:lpstr>PowerPoint Presentation</vt:lpstr>
      <vt:lpstr>Multiple choice question</vt:lpstr>
      <vt:lpstr>Bio</vt:lpstr>
      <vt:lpstr>CBS</vt:lpstr>
      <vt:lpstr>CCSF Guardsman</vt:lpstr>
      <vt:lpstr>CCSF Guardsman</vt:lpstr>
      <vt:lpstr>CCSF Guardsman</vt:lpstr>
      <vt:lpstr>CCSF Guardsman</vt:lpstr>
      <vt:lpstr>IEEE Spectrum</vt:lpstr>
      <vt:lpstr>ABC TV</vt:lpstr>
      <vt:lpstr>San Francisco Chronicle</vt:lpstr>
      <vt:lpstr>You are a manager, and a contractor says you have a scary virus infection.  Who do you call immediately? </vt:lpstr>
      <vt:lpstr>Threats</vt:lpstr>
      <vt:lpstr>IT Management Flow Chart</vt:lpstr>
      <vt:lpstr>IT Management Flow Chart</vt:lpstr>
      <vt:lpstr>Security at CCSF</vt:lpstr>
      <vt:lpstr>Security Audits</vt:lpstr>
      <vt:lpstr>Evidence for these "Viruses"</vt:lpstr>
      <vt:lpstr>"Confidential" Report in Newspaper</vt:lpstr>
      <vt:lpstr>AlienVault Servers</vt:lpstr>
      <vt:lpstr>PII – Related Events</vt:lpstr>
      <vt:lpstr>The List</vt:lpstr>
      <vt:lpstr>Petitions</vt:lpstr>
      <vt:lpstr>Letter to Trustees &amp; Published in Newspaper</vt:lpstr>
      <vt:lpstr>Letter to Trustees &amp; Published in Newspaper</vt:lpstr>
      <vt:lpstr>Letter to Trustees &amp; Published in Newspaper </vt:lpstr>
      <vt:lpstr>Proven False at the Time</vt:lpstr>
      <vt:lpstr>Removed by CCSF Police</vt:lpstr>
      <vt:lpstr>The Real Threat to CCSF</vt:lpstr>
      <vt:lpstr>How Common are Insider Attacks?</vt:lpstr>
      <vt:lpstr>My Case History</vt:lpstr>
      <vt:lpstr>In your experience, how many serious security incidents were caused by insiders?</vt:lpstr>
    </vt:vector>
  </TitlesOfParts>
  <Company>Paper Plane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• Primary bullets are 24-point Calibri –Secondary bullets (press tab key) are 20-point     Tertiary bullets (press tab key) are 18 points</dc:title>
  <dc:creator>preeti</dc:creator>
  <cp:lastModifiedBy>Sam Bowne</cp:lastModifiedBy>
  <cp:revision>56</cp:revision>
  <dcterms:created xsi:type="dcterms:W3CDTF">2012-04-06T20:42:58Z</dcterms:created>
  <dcterms:modified xsi:type="dcterms:W3CDTF">2012-08-28T12:39:48Z</dcterms:modified>
</cp:coreProperties>
</file>