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292" r:id="rId3"/>
    <p:sldId id="355" r:id="rId4"/>
    <p:sldId id="356" r:id="rId5"/>
    <p:sldId id="352" r:id="rId6"/>
    <p:sldId id="353" r:id="rId7"/>
    <p:sldId id="354" r:id="rId8"/>
    <p:sldId id="357" r:id="rId9"/>
    <p:sldId id="358" r:id="rId10"/>
    <p:sldId id="359" r:id="rId11"/>
    <p:sldId id="360" r:id="rId12"/>
    <p:sldId id="361" r:id="rId13"/>
    <p:sldId id="362" r:id="rId14"/>
    <p:sldId id="366" r:id="rId15"/>
    <p:sldId id="367" r:id="rId16"/>
    <p:sldId id="368" r:id="rId17"/>
    <p:sldId id="390" r:id="rId18"/>
    <p:sldId id="391" r:id="rId19"/>
    <p:sldId id="363" r:id="rId20"/>
    <p:sldId id="405" r:id="rId21"/>
    <p:sldId id="364" r:id="rId22"/>
    <p:sldId id="365" r:id="rId23"/>
    <p:sldId id="369" r:id="rId24"/>
    <p:sldId id="370" r:id="rId25"/>
    <p:sldId id="371" r:id="rId26"/>
    <p:sldId id="372" r:id="rId27"/>
    <p:sldId id="267" r:id="rId28"/>
    <p:sldId id="376" r:id="rId29"/>
    <p:sldId id="374" r:id="rId30"/>
    <p:sldId id="375" r:id="rId31"/>
    <p:sldId id="379" r:id="rId32"/>
    <p:sldId id="380" r:id="rId33"/>
    <p:sldId id="383" r:id="rId34"/>
    <p:sldId id="384" r:id="rId35"/>
    <p:sldId id="385" r:id="rId36"/>
    <p:sldId id="386" r:id="rId37"/>
    <p:sldId id="387" r:id="rId38"/>
    <p:sldId id="388" r:id="rId39"/>
    <p:sldId id="392" r:id="rId40"/>
    <p:sldId id="389" r:id="rId41"/>
    <p:sldId id="304" r:id="rId42"/>
    <p:sldId id="307" r:id="rId43"/>
    <p:sldId id="407" r:id="rId44"/>
    <p:sldId id="408" r:id="rId45"/>
    <p:sldId id="403" r:id="rId46"/>
    <p:sldId id="316" r:id="rId47"/>
    <p:sldId id="322" r:id="rId48"/>
    <p:sldId id="323" r:id="rId49"/>
    <p:sldId id="404" r:id="rId50"/>
    <p:sldId id="325" r:id="rId51"/>
    <p:sldId id="324" r:id="rId52"/>
    <p:sldId id="326" r:id="rId53"/>
    <p:sldId id="327" r:id="rId54"/>
    <p:sldId id="329" r:id="rId55"/>
    <p:sldId id="328" r:id="rId56"/>
    <p:sldId id="402" r:id="rId57"/>
    <p:sldId id="393" r:id="rId58"/>
    <p:sldId id="394" r:id="rId59"/>
    <p:sldId id="395" r:id="rId60"/>
    <p:sldId id="396" r:id="rId61"/>
    <p:sldId id="397" r:id="rId62"/>
    <p:sldId id="398" r:id="rId63"/>
    <p:sldId id="399" r:id="rId64"/>
    <p:sldId id="400" r:id="rId65"/>
    <p:sldId id="350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8" autoAdjust="0"/>
    <p:restoredTop sz="97239" autoAdjust="0"/>
  </p:normalViewPr>
  <p:slideViewPr>
    <p:cSldViewPr snapToGrid="0" snapToObjects="1">
      <p:cViewPr>
        <p:scale>
          <a:sx n="110" d="100"/>
          <a:sy n="110" d="100"/>
        </p:scale>
        <p:origin x="-296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6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EA329-CAC1-D148-B1AF-CF11567CEC2C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8E499-EFD9-0044-BD21-78C5DDDAF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51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E2C9B-1441-2748-8921-E73D86795D17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68DF9-695B-B045-8B42-3D871E133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50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08E481-6AF5-3741-9328-1E9C66EAA9EA}" type="datetime1">
              <a:rPr lang="en-US" smtClean="0"/>
              <a:t>10/11/14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8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5D4E45-03AC-994E-B79F-5E98C07658A2}" type="datetime1">
              <a:rPr lang="en-US" smtClean="0"/>
              <a:t>10/11/14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0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61D8-3ED7-894F-ADDC-8B79DB2A65F2}" type="datetime1">
              <a:rPr lang="en-US" smtClean="0"/>
              <a:t>10/11/14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5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DF51E3-555C-1649-977E-1BEFFE43D71F}" type="datetime1">
              <a:rPr lang="en-US" smtClean="0"/>
              <a:t>10/11/14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3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F7D1A4-556B-AA4E-80DC-CDD24AED6FD2}" type="datetime1">
              <a:rPr lang="en-US" smtClean="0"/>
              <a:t>10/11/14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8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7CB56B-2D93-C74A-978C-C0FAD66A37C5}" type="datetime1">
              <a:rPr lang="en-US" smtClean="0"/>
              <a:t>10/11/14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1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127979-4B97-4B48-AB1E-6BA42D010A0E}" type="datetime1">
              <a:rPr lang="en-US" smtClean="0"/>
              <a:t>10/11/14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8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562161-DB00-A545-AC92-E6D5B0BC5BDB}" type="datetime1">
              <a:rPr lang="en-US" smtClean="0"/>
              <a:t>10/11/14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3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5C7604-F7F6-4840-8D7F-BD0970E5BC43}" type="datetime1">
              <a:rPr lang="en-US" smtClean="0"/>
              <a:t>10/11/14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0A631B-29D2-EC4B-8257-44036BF84794}" type="datetime1">
              <a:rPr lang="en-US" smtClean="0"/>
              <a:t>10/11/14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1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A9CEE4-24A4-9447-9050-386E98A2EE0F}" type="datetime1">
              <a:rPr lang="en-US" smtClean="0"/>
              <a:t>10/11/14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0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356350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 i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0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1103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 Own Your Web App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45000"/>
            <a:ext cx="6400800" cy="103857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Oct 10, 2014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silicon-valley-code-ca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86268"/>
            <a:ext cx="7778744" cy="12445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7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Authenticated Traffic Not Encrypted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0-10 at 12.41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55333"/>
            <a:ext cx="8039729" cy="2873728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6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Cookie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0-10 at 12.42.5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" t="12954" r="2922" b="41978"/>
          <a:stretch/>
        </p:blipFill>
        <p:spPr>
          <a:xfrm>
            <a:off x="307110" y="1600200"/>
            <a:ext cx="8536708" cy="4566044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0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0-10 at 12.4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1" y="406226"/>
            <a:ext cx="8367889" cy="925568"/>
          </a:xfrm>
          <a:prstGeom prst="rect">
            <a:avLst/>
          </a:prstGeom>
        </p:spPr>
      </p:pic>
      <p:pic>
        <p:nvPicPr>
          <p:cNvPr id="5" name="Picture 4" descr="Screen Shot 2014-10-10 at 12.46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418"/>
          </a:xfrm>
          <a:prstGeom prst="rect">
            <a:avLst/>
          </a:prstGeom>
        </p:spPr>
      </p:pic>
      <p:pic>
        <p:nvPicPr>
          <p:cNvPr id="6" name="Picture 5" descr="Screen Shot 2014-10-10 at 12.47.2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2" y="1150861"/>
            <a:ext cx="4684889" cy="513106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0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Blanket Solution: HTTPS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HTTPS for </a:t>
            </a:r>
            <a:r>
              <a:rPr lang="en-US" i="1" dirty="0" smtClean="0"/>
              <a:t>all</a:t>
            </a:r>
            <a:r>
              <a:rPr lang="en-US" dirty="0" smtClean="0"/>
              <a:t> transactions</a:t>
            </a:r>
          </a:p>
          <a:p>
            <a:r>
              <a:rPr lang="en-US" dirty="0" smtClean="0"/>
              <a:t>But that might be</a:t>
            </a:r>
          </a:p>
          <a:p>
            <a:pPr lvl="1"/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Complicated</a:t>
            </a:r>
          </a:p>
          <a:p>
            <a:pPr lvl="1"/>
            <a:r>
              <a:rPr lang="en-US" dirty="0" smtClean="0"/>
              <a:t>Slow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6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loudflare-illustration-universal-ssl--1-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44" y="1174894"/>
            <a:ext cx="5181456" cy="5181456"/>
          </a:xfrm>
          <a:prstGeom prst="rect">
            <a:avLst/>
          </a:prstGeom>
        </p:spPr>
      </p:pic>
      <p:pic>
        <p:nvPicPr>
          <p:cNvPr id="7" name="Picture 6" descr="Screen Shot 2014-10-10 at 12.55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134938"/>
            <a:ext cx="5613400" cy="12827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0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age-ru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142"/>
            <a:ext cx="9144000" cy="5467048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27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CSRF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0-11 at 6.36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024063"/>
            <a:ext cx="7442200" cy="410210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1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 Cadger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0-11 at 11.25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981765" cy="483846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5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0-11 at 11.27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5823"/>
            <a:ext cx="8229600" cy="3341033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111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Vulnerable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Amazon.com</a:t>
            </a:r>
            <a:endParaRPr lang="en-US" dirty="0" smtClean="0"/>
          </a:p>
          <a:p>
            <a:r>
              <a:rPr lang="en-US" dirty="0" err="1" smtClean="0"/>
              <a:t>AOL.com</a:t>
            </a:r>
            <a:endParaRPr lang="en-US" dirty="0" smtClean="0"/>
          </a:p>
          <a:p>
            <a:r>
              <a:rPr lang="en-US" dirty="0" err="1" smtClean="0"/>
              <a:t>siliconvalley-codecamp.com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044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0 at 4.58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21" y="1901428"/>
            <a:ext cx="5037667" cy="31170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38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14907"/>
          </a:xfrm>
        </p:spPr>
        <p:txBody>
          <a:bodyPr/>
          <a:lstStyle/>
          <a:p>
            <a:r>
              <a:rPr lang="en-US" dirty="0" smtClean="0"/>
              <a:t>Amazon Sends Authentication Token Unencrypted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5" name="Picture 4" descr="Screen Shot 2014-10-11 at 12.11.2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83"/>
          <a:stretch/>
        </p:blipFill>
        <p:spPr>
          <a:xfrm>
            <a:off x="554181" y="2004424"/>
            <a:ext cx="7741893" cy="383757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01583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HTTPS-Only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and Gmail</a:t>
            </a:r>
          </a:p>
          <a:p>
            <a:r>
              <a:rPr lang="en-US" dirty="0" err="1" smtClean="0"/>
              <a:t>Live.com</a:t>
            </a:r>
            <a:r>
              <a:rPr lang="en-US" dirty="0" smtClean="0"/>
              <a:t> (Microsoft)</a:t>
            </a:r>
          </a:p>
          <a:p>
            <a:r>
              <a:rPr lang="en-US" dirty="0" smtClean="0"/>
              <a:t>Yahoo.com</a:t>
            </a:r>
          </a:p>
          <a:p>
            <a:r>
              <a:rPr lang="en-US" dirty="0" err="1" smtClean="0"/>
              <a:t>Paypal.com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9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Vulnerable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Tigerdirect.com</a:t>
            </a:r>
            <a:endParaRPr lang="en-US" dirty="0" smtClean="0"/>
          </a:p>
          <a:p>
            <a:r>
              <a:rPr lang="en-US" dirty="0" err="1" smtClean="0"/>
              <a:t>Wordpress.com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0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01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0-10 at 4.04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1" y="396173"/>
            <a:ext cx="6251223" cy="6179605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14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Vulnerability caused by using input from the user which can be misinterpreted as active code</a:t>
            </a:r>
          </a:p>
          <a:p>
            <a:r>
              <a:rPr lang="en-US" dirty="0" smtClean="0"/>
              <a:t>Weak defense: filter out special characters</a:t>
            </a:r>
          </a:p>
          <a:p>
            <a:r>
              <a:rPr lang="en-US" dirty="0" smtClean="0"/>
              <a:t>Strong defense: parameterized queries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4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qlfix-5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7" r="31879" b="61091"/>
          <a:stretch/>
        </p:blipFill>
        <p:spPr>
          <a:xfrm>
            <a:off x="0" y="649111"/>
            <a:ext cx="9121364" cy="1713972"/>
          </a:xfrm>
          <a:prstGeom prst="rect">
            <a:avLst/>
          </a:prstGeom>
        </p:spPr>
      </p:pic>
      <p:pic>
        <p:nvPicPr>
          <p:cNvPr id="5" name="Picture 4" descr="sqlfix-5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0" b="24074"/>
          <a:stretch/>
        </p:blipFill>
        <p:spPr>
          <a:xfrm>
            <a:off x="153235" y="2822222"/>
            <a:ext cx="8779099" cy="390877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4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SQLi on Pastebin</a:t>
            </a:r>
            <a:endParaRPr lang="en-US" dirty="0"/>
          </a:p>
        </p:txBody>
      </p:sp>
      <p:pic>
        <p:nvPicPr>
          <p:cNvPr id="2" name="Picture 1" descr="Screen Shot 2014-10-11 at 7.13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45" y="1600200"/>
            <a:ext cx="6462889" cy="3563822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4-10-11 at 7.11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" y="5341246"/>
            <a:ext cx="8686800" cy="1347793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84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URL for Live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app.ocp.dc.gov</a:t>
            </a:r>
            <a:r>
              <a:rPr lang="en-US" dirty="0"/>
              <a:t>/RUI/information/awards/</a:t>
            </a:r>
            <a:r>
              <a:rPr lang="en-US" dirty="0" err="1"/>
              <a:t>detail.asp?award_id</a:t>
            </a:r>
            <a:r>
              <a:rPr lang="en-US" dirty="0"/>
              <a:t>=4279%27%20AND%20999=991%20AND%20%27AEEs%27=%</a:t>
            </a:r>
            <a:r>
              <a:rPr lang="en-US" dirty="0" smtClean="0"/>
              <a:t>27AEEs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60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0-11 at 7.22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22" y="402355"/>
            <a:ext cx="8226778" cy="2683601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4-10-11 at 7.19.5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31449"/>
            <a:ext cx="8480778" cy="907942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4-10-11 at 7.17.2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45799"/>
            <a:ext cx="8438444" cy="827116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7" name="Picture 6" descr="Screen Shot 2014-10-11 at 7.27.3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77" y="5657283"/>
            <a:ext cx="8466667" cy="589287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03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OWASP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965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apostrophe required</a:t>
            </a:r>
            <a:endParaRPr lang="en-US" dirty="0"/>
          </a:p>
        </p:txBody>
      </p:sp>
      <p:pic>
        <p:nvPicPr>
          <p:cNvPr id="4" name="Picture 3" descr="Screen Shot 2014-10-11 at 7.25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11" y="2873815"/>
            <a:ext cx="8113889" cy="3146762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304"/>
            <a:ext cx="8229600" cy="3739331"/>
          </a:xfrm>
        </p:spPr>
        <p:txBody>
          <a:bodyPr/>
          <a:lstStyle/>
          <a:p>
            <a:r>
              <a:rPr lang="en-US" dirty="0" err="1" smtClean="0"/>
              <a:t>Pharma</a:t>
            </a:r>
            <a:r>
              <a:rPr lang="en-US" dirty="0" smtClean="0"/>
              <a:t> </a:t>
            </a:r>
            <a:r>
              <a:rPr lang="en-US" dirty="0" smtClean="0"/>
              <a:t>Infections at Colleges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15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7" name="Picture 6" descr="Screen Shot 2014-10-11 at 11.55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953531"/>
            <a:ext cx="8243454" cy="458824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638543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544"/>
          </a:xfrm>
        </p:spPr>
        <p:txBody>
          <a:bodyPr/>
          <a:lstStyle/>
          <a:p>
            <a:r>
              <a:rPr lang="en-US" dirty="0" smtClean="0"/>
              <a:t>19 Colleges Infected with Pharma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36272"/>
            <a:ext cx="8229600" cy="3389891"/>
          </a:xfrm>
        </p:spPr>
        <p:txBody>
          <a:bodyPr/>
          <a:lstStyle/>
          <a:p>
            <a:r>
              <a:rPr lang="en-US" dirty="0" smtClean="0"/>
              <a:t>5 Fixed within a few weeks</a:t>
            </a:r>
          </a:p>
          <a:p>
            <a:r>
              <a:rPr lang="en-US" dirty="0" smtClean="0"/>
              <a:t>7 Fixed within 8 months</a:t>
            </a:r>
          </a:p>
          <a:p>
            <a:r>
              <a:rPr lang="en-US" dirty="0" smtClean="0"/>
              <a:t>7 Still Infected on 7-19-14</a:t>
            </a:r>
          </a:p>
          <a:p>
            <a:r>
              <a:rPr lang="en-US" sz="2400" dirty="0"/>
              <a:t>http://samsclass.info/125/proj11/subtle-infect.htm#</a:t>
            </a:r>
            <a:r>
              <a:rPr lang="en-US" sz="2400" dirty="0" smtClean="0"/>
              <a:t>19more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779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11.44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23" y="260640"/>
            <a:ext cx="7304809" cy="1503601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4-07-19 at 11.45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23" y="1913579"/>
            <a:ext cx="6438900" cy="132080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7" name="Picture 6" descr="Screen Shot 2014-07-19 at 11.45.3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23" y="3346450"/>
            <a:ext cx="6731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4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Infections at UC Santa Cruz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6" name="Picture 5" descr="Screen Shot 2014-10-11 at 11.55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12" y="1761981"/>
            <a:ext cx="7840889" cy="436418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38962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55818"/>
            <a:ext cx="8229600" cy="2870345"/>
          </a:xfrm>
        </p:spPr>
        <p:txBody>
          <a:bodyPr/>
          <a:lstStyle/>
          <a:p>
            <a:r>
              <a:rPr lang="en-US" dirty="0" smtClean="0"/>
              <a:t>UCSC cleaned their server</a:t>
            </a:r>
          </a:p>
          <a:p>
            <a:r>
              <a:rPr lang="en-US" dirty="0" smtClean="0"/>
              <a:t>Re-infected a week later</a:t>
            </a:r>
          </a:p>
          <a:p>
            <a:r>
              <a:rPr lang="en-US" dirty="0" smtClean="0"/>
              <a:t>NEED ROOT CAUSE ANALYSIS</a:t>
            </a:r>
            <a:endParaRPr lang="en-US" dirty="0"/>
          </a:p>
        </p:txBody>
      </p:sp>
      <p:pic>
        <p:nvPicPr>
          <p:cNvPr id="4" name="Picture 3" descr="Screen Shot 2014-07-19 at 11.44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586"/>
            <a:ext cx="8523111" cy="245610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2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More Pharma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Dozens of other schools, businesses, foreign sites, etc.</a:t>
            </a:r>
          </a:p>
          <a:p>
            <a:r>
              <a:rPr lang="en-US" dirty="0" smtClean="0"/>
              <a:t>http</a:t>
            </a:r>
            <a:r>
              <a:rPr lang="en-US" dirty="0"/>
              <a:t>://samsclass.info/125/proj11/subtle-infect.htm#</a:t>
            </a:r>
            <a:r>
              <a:rPr lang="en-US" dirty="0" smtClean="0"/>
              <a:t>19more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16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305"/>
            <a:ext cx="8229600" cy="3000422"/>
          </a:xfrm>
        </p:spPr>
        <p:txBody>
          <a:bodyPr/>
          <a:lstStyle/>
          <a:p>
            <a:r>
              <a:rPr lang="en-US" dirty="0" smtClean="0"/>
              <a:t>Exposed 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78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527"/>
            <a:ext cx="8229600" cy="741362"/>
          </a:xfrm>
        </p:spPr>
        <p:txBody>
          <a:bodyPr/>
          <a:lstStyle/>
          <a:p>
            <a:r>
              <a:rPr lang="en-US" dirty="0" smtClean="0"/>
              <a:t>Exposed Error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0112"/>
            <a:ext cx="8229600" cy="5096052"/>
          </a:xfrm>
        </p:spPr>
        <p:txBody>
          <a:bodyPr/>
          <a:lstStyle/>
          <a:p>
            <a:r>
              <a:rPr lang="en-US" dirty="0" smtClean="0"/>
              <a:t>Can leak cookies</a:t>
            </a:r>
          </a:p>
          <a:p>
            <a:r>
              <a:rPr lang="en-US" dirty="0" smtClean="0"/>
              <a:t>Even when secured by HTTPS</a:t>
            </a:r>
            <a:endParaRPr lang="en-US" dirty="0"/>
          </a:p>
        </p:txBody>
      </p:sp>
      <p:pic>
        <p:nvPicPr>
          <p:cNvPr id="5" name="Picture 4" descr="Screen Shot 2014-10-11 at 9.51.1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3"/>
          <a:stretch/>
        </p:blipFill>
        <p:spPr>
          <a:xfrm>
            <a:off x="0" y="2502628"/>
            <a:ext cx="9144000" cy="362353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6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1333"/>
            <a:ext cx="8229600" cy="3924830"/>
          </a:xfrm>
        </p:spPr>
        <p:txBody>
          <a:bodyPr/>
          <a:lstStyle/>
          <a:p>
            <a:r>
              <a:rPr lang="en-US" dirty="0" err="1" smtClean="0"/>
              <a:t>OWASP.org</a:t>
            </a:r>
            <a:endParaRPr lang="en-US" dirty="0" smtClean="0"/>
          </a:p>
          <a:p>
            <a:r>
              <a:rPr lang="en-US" dirty="0" smtClean="0"/>
              <a:t>Security tips, tools, and coding guidance for Web applications</a:t>
            </a:r>
            <a:endParaRPr lang="en-US" dirty="0"/>
          </a:p>
        </p:txBody>
      </p:sp>
      <p:pic>
        <p:nvPicPr>
          <p:cNvPr id="4" name="Picture 3" descr="Screen Shot 2014-10-10 at 12.25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523111" cy="1705998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35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60"/>
            <a:ext cx="8229600" cy="1544413"/>
          </a:xfrm>
        </p:spPr>
        <p:txBody>
          <a:bodyPr/>
          <a:lstStyle/>
          <a:p>
            <a:r>
              <a:rPr lang="en-US" dirty="0" smtClean="0"/>
              <a:t>Google Dork for Exposed ELMAH Pages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6" name="Picture 5" descr="Screen Shot 2014-10-11 at 11.4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8" y="1732416"/>
            <a:ext cx="7920182" cy="439374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7400319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60"/>
            <a:ext cx="8229600" cy="938918"/>
          </a:xfrm>
        </p:spPr>
        <p:txBody>
          <a:bodyPr/>
          <a:lstStyle/>
          <a:p>
            <a:r>
              <a:rPr lang="en-US" dirty="0" smtClean="0"/>
              <a:t>Exposed Student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778"/>
            <a:ext cx="8229600" cy="51383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6" name="Picture 5" descr="Screen Shot 2014-10-11 at 11.43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82" y="1989281"/>
            <a:ext cx="7912100" cy="29718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614743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112"/>
            <a:ext cx="8229600" cy="663221"/>
          </a:xfrm>
        </p:spPr>
        <p:txBody>
          <a:bodyPr/>
          <a:lstStyle/>
          <a:p>
            <a:r>
              <a:rPr lang="en-US" dirty="0" smtClean="0"/>
              <a:t>Exposed Password Hash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11.25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11" y="1786979"/>
            <a:ext cx="7859889" cy="3063877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FTP Server with Medical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5" name="Picture 4" descr="HIPAA2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2" y="1801772"/>
            <a:ext cx="7781636" cy="455457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51973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Libel by SC Magazine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5" name="Picture 4" descr="Screen Shot 2014-10-11 at 12.25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3" y="1600200"/>
            <a:ext cx="8578273" cy="403976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1711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Plaintext Login Pages at Colleges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5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Insecure Login Pages at Colleges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18157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90 colleges notified in Dec, 2013</a:t>
            </a:r>
            <a:endParaRPr lang="en-US" dirty="0"/>
          </a:p>
        </p:txBody>
      </p:sp>
      <p:pic>
        <p:nvPicPr>
          <p:cNvPr id="4" name="Picture 3" descr="insecure-logins-3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222" y="1615194"/>
            <a:ext cx="5418667" cy="4223627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44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Cornell</a:t>
            </a:r>
          </a:p>
          <a:p>
            <a:r>
              <a:rPr lang="en-US" dirty="0" smtClean="0"/>
              <a:t>Johns Hopkins</a:t>
            </a:r>
          </a:p>
          <a:p>
            <a:r>
              <a:rPr lang="en-US" dirty="0" smtClean="0"/>
              <a:t>Stanford </a:t>
            </a:r>
          </a:p>
          <a:p>
            <a:r>
              <a:rPr lang="en-US" dirty="0" smtClean="0"/>
              <a:t>UC Berkeley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640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 </a:t>
            </a:r>
            <a:r>
              <a:rPr lang="en-US" dirty="0"/>
              <a:t>months after notification:</a:t>
            </a:r>
          </a:p>
          <a:p>
            <a:r>
              <a:rPr lang="en-US" dirty="0"/>
              <a:t>16/57 plaintext login pages fixed or improved (28%)</a:t>
            </a:r>
          </a:p>
          <a:p>
            <a:r>
              <a:rPr lang="en-US" dirty="0"/>
              <a:t>8/33 mixed login pages fixed or improved (24%)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77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Problems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02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`</a:t>
            </a:r>
            <a:endParaRPr lang="en-US" dirty="0">
              <a:latin typeface="Calibri" charset="0"/>
            </a:endParaRPr>
          </a:p>
        </p:txBody>
      </p:sp>
      <p:sp>
        <p:nvSpPr>
          <p:cNvPr id="1198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119811" name="Picture 3" descr="Screen Shot 2014-10-01 at 3.05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767" y="274638"/>
            <a:ext cx="5260810" cy="58333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5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ActiveMQ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open-source middleware from Apache</a:t>
            </a:r>
          </a:p>
          <a:p>
            <a:r>
              <a:rPr lang="en-US" dirty="0" smtClean="0"/>
              <a:t>A Defcon talk said it was often insecure, so I looked on SHODAN to see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7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mq1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2" y="274638"/>
            <a:ext cx="7010400" cy="6238875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5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mq3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10"/>
          <a:stretch/>
        </p:blipFill>
        <p:spPr>
          <a:xfrm>
            <a:off x="1035388" y="274638"/>
            <a:ext cx="7651412" cy="4628444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8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Check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mq4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5" r="15566" b="94331"/>
          <a:stretch/>
        </p:blipFill>
        <p:spPr>
          <a:xfrm>
            <a:off x="804333" y="1600200"/>
            <a:ext cx="7724166" cy="488243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amq4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t="41679" r="1835" b="36619"/>
          <a:stretch/>
        </p:blipFill>
        <p:spPr>
          <a:xfrm>
            <a:off x="478311" y="2455333"/>
            <a:ext cx="8208490" cy="1538111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5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7.14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47" y="832690"/>
            <a:ext cx="7930444" cy="529347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700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7.15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919632"/>
            <a:ext cx="8367889" cy="40646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4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Wordpress Bots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087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3726"/>
          </a:xfrm>
        </p:spPr>
        <p:txBody>
          <a:bodyPr/>
          <a:lstStyle/>
          <a:p>
            <a:r>
              <a:rPr lang="en-US" dirty="0" smtClean="0"/>
              <a:t>&gt;2000 WordPress 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18364"/>
            <a:ext cx="8229600" cy="1207799"/>
          </a:xfrm>
        </p:spPr>
        <p:txBody>
          <a:bodyPr/>
          <a:lstStyle/>
          <a:p>
            <a:r>
              <a:rPr lang="en-US" dirty="0" smtClean="0"/>
              <a:t>Thanks </a:t>
            </a:r>
            <a:r>
              <a:rPr lang="en-US" dirty="0"/>
              <a:t>to Steven Veldkamp </a:t>
            </a:r>
          </a:p>
        </p:txBody>
      </p:sp>
      <p:pic>
        <p:nvPicPr>
          <p:cNvPr id="4" name="Picture 3" descr="ddos-1413-log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7" y="1823531"/>
            <a:ext cx="7831667" cy="3094833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767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9180"/>
          </a:xfrm>
        </p:spPr>
        <p:txBody>
          <a:bodyPr/>
          <a:lstStyle/>
          <a:p>
            <a:r>
              <a:rPr lang="en-US" dirty="0" smtClean="0"/>
              <a:t>WordPress Has Known for 7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11.34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90977"/>
            <a:ext cx="8001000" cy="3547523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2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etspoof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3" y="274638"/>
            <a:ext cx="8255000" cy="5844182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32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208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120835" name="Picture 3" descr="Screen Shot 2014-10-01 at 3.0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64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etspoof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62"/>
          <a:stretch/>
        </p:blipFill>
        <p:spPr>
          <a:xfrm>
            <a:off x="112889" y="1417638"/>
            <a:ext cx="9144000" cy="302668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4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etspoof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636"/>
            <a:ext cx="9144000" cy="451894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18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etspoof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25"/>
          <a:stretch/>
        </p:blipFill>
        <p:spPr>
          <a:xfrm>
            <a:off x="211828" y="877454"/>
            <a:ext cx="8734616" cy="434622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10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0636"/>
          </a:xfrm>
        </p:spPr>
        <p:txBody>
          <a:bodyPr/>
          <a:lstStyle/>
          <a:p>
            <a:r>
              <a:rPr lang="en-US" dirty="0"/>
              <a:t>Open </a:t>
            </a:r>
            <a:r>
              <a:rPr lang="en-US" dirty="0" smtClean="0"/>
              <a:t>DNS Resolvers </a:t>
            </a:r>
            <a:r>
              <a:rPr lang="en-US" dirty="0"/>
              <a:t>at Colleges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4-07-19 at 11.39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2" y="1881005"/>
            <a:ext cx="7210778" cy="386439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888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Seven months after </a:t>
            </a:r>
            <a:r>
              <a:rPr lang="en-US" dirty="0" smtClean="0"/>
              <a:t>notification</a:t>
            </a:r>
            <a:endParaRPr lang="en-US" dirty="0"/>
          </a:p>
          <a:p>
            <a:r>
              <a:rPr lang="en-US" dirty="0" smtClean="0"/>
              <a:t>38</a:t>
            </a:r>
            <a:r>
              <a:rPr lang="en-US" dirty="0"/>
              <a:t>% decrease in open resolvers, from a total of 682 to </a:t>
            </a:r>
            <a:r>
              <a:rPr lang="en-US" dirty="0" smtClean="0"/>
              <a:t>421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708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Wordpress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Wall Street Journal</a:t>
            </a:r>
          </a:p>
          <a:p>
            <a:pPr lvl="1"/>
            <a:r>
              <a:rPr lang="en-US" dirty="0" smtClean="0"/>
              <a:t>Wordpress version from 2012</a:t>
            </a:r>
            <a:endParaRPr lang="en-US" dirty="0" smtClean="0"/>
          </a:p>
          <a:p>
            <a:pPr lvl="1"/>
            <a:r>
              <a:rPr lang="en-US" dirty="0"/>
              <a:t>Ty Ryan </a:t>
            </a:r>
            <a:r>
              <a:rPr lang="en-US" dirty="0" smtClean="0"/>
              <a:t>Satterfield (@</a:t>
            </a:r>
            <a:r>
              <a:rPr lang="en-US" dirty="0" err="1" smtClean="0"/>
              <a:t>I_am_ryan_S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7" name="Picture 6" descr="Screen Shot 2014-10-11 at 11.53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4" y="3623541"/>
            <a:ext cx="8610600" cy="9271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57946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218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121859" name="Picture 3" descr="Screen Shot 2014-10-01 at 3.07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8"/>
            <a:ext cx="9144000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1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Cross-Site Request Forgery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7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027"/>
          </a:xfrm>
        </p:spPr>
        <p:txBody>
          <a:bodyPr/>
          <a:lstStyle/>
          <a:p>
            <a:r>
              <a:rPr lang="en-US" dirty="0" smtClean="0"/>
              <a:t>Login Secured with HTTPS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0-10 at 12.40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16" y="1149350"/>
            <a:ext cx="6731000" cy="520700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21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1027</Words>
  <Application>Microsoft Macintosh PowerPoint</Application>
  <PresentationFormat>On-screen Show (4:3)</PresentationFormat>
  <Paragraphs>158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I Own Your Web App</vt:lpstr>
      <vt:lpstr>PowerPoint Presentation</vt:lpstr>
      <vt:lpstr>OWASP</vt:lpstr>
      <vt:lpstr>PowerPoint Presentation</vt:lpstr>
      <vt:lpstr>`</vt:lpstr>
      <vt:lpstr>PowerPoint Presentation</vt:lpstr>
      <vt:lpstr>PowerPoint Presentation</vt:lpstr>
      <vt:lpstr>Cross-Site Request Forgery</vt:lpstr>
      <vt:lpstr>Login Secured with HTTPS</vt:lpstr>
      <vt:lpstr>Authenticated Traffic Not Encrypted</vt:lpstr>
      <vt:lpstr>Authentication Cookie</vt:lpstr>
      <vt:lpstr>PowerPoint Presentation</vt:lpstr>
      <vt:lpstr>Blanket Solution: HTTPS</vt:lpstr>
      <vt:lpstr>PowerPoint Presentation</vt:lpstr>
      <vt:lpstr>PowerPoint Presentation</vt:lpstr>
      <vt:lpstr>CSRF Demo</vt:lpstr>
      <vt:lpstr>Cookie Cadger</vt:lpstr>
      <vt:lpstr>Homework Project</vt:lpstr>
      <vt:lpstr>Vulnerable Sites</vt:lpstr>
      <vt:lpstr>Amazon Sends Authentication Token Unencrypted</vt:lpstr>
      <vt:lpstr>HTTPS-Only Sites</vt:lpstr>
      <vt:lpstr>Partially Vulnerable Sites</vt:lpstr>
      <vt:lpstr>SQL Injection</vt:lpstr>
      <vt:lpstr>PowerPoint Presentation</vt:lpstr>
      <vt:lpstr>SQL Injection</vt:lpstr>
      <vt:lpstr>PowerPoint Presentation</vt:lpstr>
      <vt:lpstr>SQLi on Pastebin</vt:lpstr>
      <vt:lpstr>URL for Live Demo</vt:lpstr>
      <vt:lpstr>PowerPoint Presentation</vt:lpstr>
      <vt:lpstr>Extracting Data</vt:lpstr>
      <vt:lpstr>Pharma Infections at Colleges</vt:lpstr>
      <vt:lpstr>PowerPoint Presentation</vt:lpstr>
      <vt:lpstr>19 Colleges Infected with Pharma</vt:lpstr>
      <vt:lpstr>PowerPoint Presentation</vt:lpstr>
      <vt:lpstr>Infections at UC Santa Cruz</vt:lpstr>
      <vt:lpstr>PowerPoint Presentation</vt:lpstr>
      <vt:lpstr>Many More Pharma Infections</vt:lpstr>
      <vt:lpstr>Exposed Data</vt:lpstr>
      <vt:lpstr>Exposed Error Logs</vt:lpstr>
      <vt:lpstr>Google Dork for Exposed ELMAH Pages</vt:lpstr>
      <vt:lpstr>Exposed Student Data</vt:lpstr>
      <vt:lpstr>Exposed Password Hash</vt:lpstr>
      <vt:lpstr>Open FTP Server with Medical Data</vt:lpstr>
      <vt:lpstr>Libel by SC Magazine</vt:lpstr>
      <vt:lpstr>Plaintext Login Pages at Colleges</vt:lpstr>
      <vt:lpstr>Insecure Login Pages at Colleges</vt:lpstr>
      <vt:lpstr>Big Names</vt:lpstr>
      <vt:lpstr>Results</vt:lpstr>
      <vt:lpstr>Other Problems</vt:lpstr>
      <vt:lpstr>ActiveMQ</vt:lpstr>
      <vt:lpstr>PowerPoint Presentation</vt:lpstr>
      <vt:lpstr>PowerPoint Presentation</vt:lpstr>
      <vt:lpstr>Real Check Data?</vt:lpstr>
      <vt:lpstr>PowerPoint Presentation</vt:lpstr>
      <vt:lpstr>PowerPoint Presentation</vt:lpstr>
      <vt:lpstr>Wordpress Bots</vt:lpstr>
      <vt:lpstr>&gt;2000 WordPress Bots</vt:lpstr>
      <vt:lpstr>WordPress Has Known for 7 Years</vt:lpstr>
      <vt:lpstr>PowerPoint Presentation</vt:lpstr>
      <vt:lpstr>PowerPoint Presentation</vt:lpstr>
      <vt:lpstr>PowerPoint Presentation</vt:lpstr>
      <vt:lpstr>PowerPoint Presentation</vt:lpstr>
      <vt:lpstr>Open DNS Resolvers at Colleges</vt:lpstr>
      <vt:lpstr>Results</vt:lpstr>
      <vt:lpstr>Old Wordpress Version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Whitehat Vigilante</dc:title>
  <dc:creator>Sam Bowne</dc:creator>
  <cp:lastModifiedBy>Sam Bowne</cp:lastModifiedBy>
  <cp:revision>197</cp:revision>
  <dcterms:created xsi:type="dcterms:W3CDTF">2011-12-08T14:06:53Z</dcterms:created>
  <dcterms:modified xsi:type="dcterms:W3CDTF">2014-10-11T19:31:36Z</dcterms:modified>
</cp:coreProperties>
</file>