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289" r:id="rId3"/>
    <p:sldId id="381" r:id="rId4"/>
    <p:sldId id="384" r:id="rId5"/>
    <p:sldId id="385" r:id="rId6"/>
    <p:sldId id="377" r:id="rId7"/>
    <p:sldId id="378" r:id="rId8"/>
    <p:sldId id="379" r:id="rId9"/>
    <p:sldId id="353" r:id="rId10"/>
    <p:sldId id="340" r:id="rId11"/>
    <p:sldId id="341" r:id="rId12"/>
    <p:sldId id="345" r:id="rId13"/>
    <p:sldId id="324" r:id="rId14"/>
    <p:sldId id="33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8" r:id="rId24"/>
    <p:sldId id="339" r:id="rId25"/>
    <p:sldId id="335" r:id="rId26"/>
    <p:sldId id="336" r:id="rId27"/>
    <p:sldId id="337" r:id="rId28"/>
    <p:sldId id="333" r:id="rId29"/>
    <p:sldId id="380" r:id="rId30"/>
    <p:sldId id="382" r:id="rId31"/>
    <p:sldId id="383" r:id="rId32"/>
    <p:sldId id="38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CE12"/>
    <a:srgbClr val="21E60D"/>
    <a:srgbClr val="2EF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10" autoAdjust="0"/>
    <p:restoredTop sz="97868" autoAdjust="0"/>
  </p:normalViewPr>
  <p:slideViewPr>
    <p:cSldViewPr snapToGrid="0" snapToObjects="1">
      <p:cViewPr varScale="1">
        <p:scale>
          <a:sx n="93" d="100"/>
          <a:sy n="93" d="100"/>
        </p:scale>
        <p:origin x="-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8/1/13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57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8/1/13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2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8/1/13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1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8/1/13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8/1/13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8/1/13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2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8/1/13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3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8/1/13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0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8/1/13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6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8/1/13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4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8/1/13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0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3B9E1-7A87-5A43-B301-2F6A43B3B5A7}" type="datetimeFigureOut">
              <a:rPr lang="en-US" smtClean="0"/>
              <a:t>8/1/13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7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595" y="296333"/>
            <a:ext cx="8302485" cy="3731761"/>
          </a:xfrm>
        </p:spPr>
        <p:txBody>
          <a:bodyPr>
            <a:normAutofit/>
          </a:bodyPr>
          <a:lstStyle/>
          <a:p>
            <a:r>
              <a:rPr lang="en-US" dirty="0" smtClean="0"/>
              <a:t>Evil </a:t>
            </a:r>
            <a:r>
              <a:rPr lang="en-US" dirty="0"/>
              <a:t>DoS Attacks and Strong </a:t>
            </a:r>
            <a:r>
              <a:rPr lang="en-US" dirty="0" smtClean="0"/>
              <a:t>Defenses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600" dirty="0" smtClean="0"/>
              <a:t>Sam Bowne and Matthew Prince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AND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Cookie Re-Use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8944" y="4957232"/>
            <a:ext cx="3200400" cy="136313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DEF CON 21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Aug 2, </a:t>
            </a:r>
            <a:r>
              <a:rPr lang="en-US" dirty="0" smtClean="0">
                <a:solidFill>
                  <a:schemeClr val="tx1"/>
                </a:solidFill>
              </a:rPr>
              <a:t>2013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3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5078"/>
          </a:xfrm>
        </p:spPr>
        <p:txBody>
          <a:bodyPr/>
          <a:lstStyle/>
          <a:p>
            <a:r>
              <a:rPr lang="en-US" dirty="0" smtClean="0"/>
              <a:t>IPv4 Exhaustion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lote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9716"/>
            <a:ext cx="7776369" cy="552986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63365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Year Left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5-01 at 4.52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8" y="1600200"/>
            <a:ext cx="8666267" cy="414668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11992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Exhaustion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5-01 at 5.2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51696"/>
            <a:ext cx="8427622" cy="263093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552459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6600" dirty="0">
                <a:latin typeface="Calibri" charset="0"/>
              </a:rPr>
              <a:t>Link-Local DoS</a:t>
            </a:r>
          </a:p>
        </p:txBody>
      </p:sp>
      <p:sp>
        <p:nvSpPr>
          <p:cNvPr id="5837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rgbClr val="000000"/>
                </a:solidFill>
                <a:latin typeface="Calibri" charset="0"/>
              </a:rPr>
              <a:t>IPv6 Router Advertisements</a:t>
            </a:r>
          </a:p>
        </p:txBody>
      </p:sp>
    </p:spTree>
    <p:extLst>
      <p:ext uri="{BB962C8B-B14F-4D97-AF65-F5344CB8AC3E}">
        <p14:creationId xmlns:p14="http://schemas.microsoft.com/office/powerpoint/2010/main" val="66306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5437"/>
            <a:ext cx="7772400" cy="1470025"/>
          </a:xfrm>
        </p:spPr>
        <p:txBody>
          <a:bodyPr/>
          <a:lstStyle/>
          <a:p>
            <a:r>
              <a:rPr lang="en-US" dirty="0" smtClean="0"/>
              <a:t>Old Attack (from 2011)</a:t>
            </a:r>
            <a:endParaRPr lang="en-US" dirty="0"/>
          </a:p>
        </p:txBody>
      </p:sp>
      <p:pic>
        <p:nvPicPr>
          <p:cNvPr id="5" name="Picture 4" descr="1194989450326225818blue_gun_alex_fernandez_01.svg.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36" y="1264342"/>
            <a:ext cx="2389695" cy="160109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0268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IPv4: DHCP</a:t>
            </a:r>
          </a:p>
        </p:txBody>
      </p:sp>
      <p:sp>
        <p:nvSpPr>
          <p:cNvPr id="828440" name="Rectangle 24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2286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PULL process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  <a:cs typeface="+mn-cs"/>
              </a:rPr>
              <a:t>Client requests an IP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  <a:cs typeface="+mn-cs"/>
              </a:rPr>
              <a:t>Router provides one</a:t>
            </a:r>
          </a:p>
        </p:txBody>
      </p:sp>
      <p:sp>
        <p:nvSpPr>
          <p:cNvPr id="828427" name="Text Box 11"/>
          <p:cNvSpPr txBox="1">
            <a:spLocks noChangeArrowheads="1"/>
          </p:cNvSpPr>
          <p:nvPr/>
        </p:nvSpPr>
        <p:spPr bwMode="auto">
          <a:xfrm>
            <a:off x="1143000" y="5486400"/>
            <a:ext cx="32004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Host</a:t>
            </a:r>
            <a:br>
              <a:rPr lang="en-US" sz="2000" dirty="0">
                <a:ea typeface="+mn-ea"/>
              </a:rPr>
            </a:br>
            <a:endParaRPr lang="en-US" sz="2000" dirty="0">
              <a:ea typeface="+mn-ea"/>
            </a:endParaRPr>
          </a:p>
        </p:txBody>
      </p:sp>
      <p:pic>
        <p:nvPicPr>
          <p:cNvPr id="59396" name="Picture 6" descr="MCj043163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10" descr="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3333" r="9334" b="14667"/>
          <a:stretch>
            <a:fillRect/>
          </a:stretch>
        </p:blipFill>
        <p:spPr bwMode="auto">
          <a:xfrm>
            <a:off x="5029200" y="3429000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8429" name="Line 13"/>
          <p:cNvSpPr>
            <a:spLocks noChangeShapeType="1"/>
          </p:cNvSpPr>
          <p:nvPr/>
        </p:nvSpPr>
        <p:spPr bwMode="auto">
          <a:xfrm flipH="1" flipV="1">
            <a:off x="2489200" y="4587875"/>
            <a:ext cx="25908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triangle" w="med" len="med"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Garamond" pitchFamily="18" charset="0"/>
              <a:ea typeface="+mn-ea"/>
            </a:endParaRPr>
          </a:p>
        </p:txBody>
      </p:sp>
      <p:sp>
        <p:nvSpPr>
          <p:cNvPr id="828436" name="Text Box 20"/>
          <p:cNvSpPr txBox="1">
            <a:spLocks noChangeArrowheads="1"/>
          </p:cNvSpPr>
          <p:nvPr/>
        </p:nvSpPr>
        <p:spPr bwMode="auto">
          <a:xfrm>
            <a:off x="5334000" y="5502275"/>
            <a:ext cx="16002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Router</a:t>
            </a:r>
            <a:br>
              <a:rPr lang="en-US" sz="2000" dirty="0">
                <a:ea typeface="+mn-ea"/>
              </a:rPr>
            </a:br>
            <a:endParaRPr lang="en-US" sz="2000" dirty="0">
              <a:ea typeface="+mn-ea"/>
            </a:endParaRPr>
          </a:p>
        </p:txBody>
      </p:sp>
      <p:sp>
        <p:nvSpPr>
          <p:cNvPr id="828441" name="Line 25"/>
          <p:cNvSpPr>
            <a:spLocks noChangeShapeType="1"/>
          </p:cNvSpPr>
          <p:nvPr/>
        </p:nvSpPr>
        <p:spPr bwMode="auto">
          <a:xfrm flipV="1">
            <a:off x="2489200" y="4826000"/>
            <a:ext cx="25908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triangle" w="med" len="med"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Garamond" pitchFamily="18" charset="0"/>
              <a:ea typeface="+mn-ea"/>
            </a:endParaRPr>
          </a:p>
        </p:txBody>
      </p:sp>
      <p:sp>
        <p:nvSpPr>
          <p:cNvPr id="828442" name="Text Box 26"/>
          <p:cNvSpPr txBox="1">
            <a:spLocks noChangeArrowheads="1"/>
          </p:cNvSpPr>
          <p:nvPr/>
        </p:nvSpPr>
        <p:spPr bwMode="auto">
          <a:xfrm>
            <a:off x="3048000" y="4130675"/>
            <a:ext cx="1752600" cy="400050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I need an IP</a:t>
            </a:r>
          </a:p>
        </p:txBody>
      </p:sp>
      <p:sp>
        <p:nvSpPr>
          <p:cNvPr id="828443" name="Text Box 27"/>
          <p:cNvSpPr txBox="1">
            <a:spLocks noChangeArrowheads="1"/>
          </p:cNvSpPr>
          <p:nvPr/>
        </p:nvSpPr>
        <p:spPr bwMode="auto">
          <a:xfrm>
            <a:off x="3048000" y="4876800"/>
            <a:ext cx="1752600" cy="3968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Use this IP</a:t>
            </a:r>
          </a:p>
        </p:txBody>
      </p:sp>
    </p:spTree>
    <p:extLst>
      <p:ext uri="{BB962C8B-B14F-4D97-AF65-F5344CB8AC3E}">
        <p14:creationId xmlns:p14="http://schemas.microsoft.com/office/powerpoint/2010/main" val="425671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IPv6: Router Advertisements</a:t>
            </a:r>
          </a:p>
        </p:txBody>
      </p:sp>
      <p:sp>
        <p:nvSpPr>
          <p:cNvPr id="828440" name="Rectangle 24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PUSH process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  <a:cs typeface="+mn-cs"/>
              </a:rPr>
              <a:t>Router announces its presence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  <a:cs typeface="+mn-cs"/>
              </a:rPr>
              <a:t>Every client on the LAN creates an address and joins the network</a:t>
            </a:r>
          </a:p>
        </p:txBody>
      </p:sp>
      <p:sp>
        <p:nvSpPr>
          <p:cNvPr id="828427" name="Text Box 11"/>
          <p:cNvSpPr txBox="1">
            <a:spLocks noChangeArrowheads="1"/>
          </p:cNvSpPr>
          <p:nvPr/>
        </p:nvSpPr>
        <p:spPr bwMode="auto">
          <a:xfrm>
            <a:off x="1143000" y="5486400"/>
            <a:ext cx="32004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Host</a:t>
            </a:r>
            <a:br>
              <a:rPr lang="en-US" sz="2000" dirty="0">
                <a:ea typeface="+mn-ea"/>
              </a:rPr>
            </a:br>
            <a:endParaRPr lang="en-US" sz="2000" dirty="0">
              <a:ea typeface="+mn-ea"/>
            </a:endParaRPr>
          </a:p>
        </p:txBody>
      </p:sp>
      <p:pic>
        <p:nvPicPr>
          <p:cNvPr id="60420" name="Picture 6" descr="MCj043163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10" descr="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3333" r="9334" b="14667"/>
          <a:stretch>
            <a:fillRect/>
          </a:stretch>
        </p:blipFill>
        <p:spPr bwMode="auto">
          <a:xfrm>
            <a:off x="5029200" y="3429000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8429" name="Line 13"/>
          <p:cNvSpPr>
            <a:spLocks noChangeShapeType="1"/>
          </p:cNvSpPr>
          <p:nvPr/>
        </p:nvSpPr>
        <p:spPr bwMode="auto">
          <a:xfrm flipH="1" flipV="1">
            <a:off x="2489200" y="4876800"/>
            <a:ext cx="25908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triangle" w="med" len="med"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Garamond" pitchFamily="18" charset="0"/>
              <a:ea typeface="+mn-ea"/>
            </a:endParaRPr>
          </a:p>
        </p:txBody>
      </p:sp>
      <p:sp>
        <p:nvSpPr>
          <p:cNvPr id="828436" name="Text Box 20"/>
          <p:cNvSpPr txBox="1">
            <a:spLocks noChangeArrowheads="1"/>
          </p:cNvSpPr>
          <p:nvPr/>
        </p:nvSpPr>
        <p:spPr bwMode="auto">
          <a:xfrm>
            <a:off x="5334000" y="5502275"/>
            <a:ext cx="16002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Router</a:t>
            </a:r>
            <a:br>
              <a:rPr lang="en-US" sz="2000" dirty="0">
                <a:ea typeface="+mn-ea"/>
              </a:rPr>
            </a:br>
            <a:endParaRPr lang="en-US" sz="2000" dirty="0">
              <a:ea typeface="+mn-ea"/>
            </a:endParaRPr>
          </a:p>
        </p:txBody>
      </p:sp>
      <p:sp>
        <p:nvSpPr>
          <p:cNvPr id="828441" name="Line 25"/>
          <p:cNvSpPr>
            <a:spLocks noChangeShapeType="1"/>
          </p:cNvSpPr>
          <p:nvPr/>
        </p:nvSpPr>
        <p:spPr bwMode="auto">
          <a:xfrm flipV="1">
            <a:off x="2489200" y="4572000"/>
            <a:ext cx="25908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triangle" w="med" len="med"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Garamond" pitchFamily="18" charset="0"/>
              <a:ea typeface="+mn-ea"/>
            </a:endParaRPr>
          </a:p>
        </p:txBody>
      </p:sp>
      <p:sp>
        <p:nvSpPr>
          <p:cNvPr id="828442" name="Text Box 26"/>
          <p:cNvSpPr txBox="1">
            <a:spLocks noChangeArrowheads="1"/>
          </p:cNvSpPr>
          <p:nvPr/>
        </p:nvSpPr>
        <p:spPr bwMode="auto">
          <a:xfrm>
            <a:off x="2667000" y="4130675"/>
            <a:ext cx="2743200" cy="400050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JOIN MY NETWORK</a:t>
            </a:r>
          </a:p>
        </p:txBody>
      </p:sp>
      <p:sp>
        <p:nvSpPr>
          <p:cNvPr id="828443" name="Text Box 27"/>
          <p:cNvSpPr txBox="1">
            <a:spLocks noChangeArrowheads="1"/>
          </p:cNvSpPr>
          <p:nvPr/>
        </p:nvSpPr>
        <p:spPr bwMode="auto">
          <a:xfrm>
            <a:off x="3048000" y="4876800"/>
            <a:ext cx="1752600" cy="3968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Yes, SIR</a:t>
            </a:r>
          </a:p>
        </p:txBody>
      </p:sp>
    </p:spTree>
    <p:extLst>
      <p:ext uri="{BB962C8B-B14F-4D97-AF65-F5344CB8AC3E}">
        <p14:creationId xmlns:p14="http://schemas.microsoft.com/office/powerpoint/2010/main" val="27799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Router Advertisement Packet</a:t>
            </a:r>
          </a:p>
        </p:txBody>
      </p:sp>
      <p:pic>
        <p:nvPicPr>
          <p:cNvPr id="6144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2" r="929"/>
          <a:stretch>
            <a:fillRect/>
          </a:stretch>
        </p:blipFill>
        <p:spPr>
          <a:xfrm>
            <a:off x="1066800" y="1752600"/>
            <a:ext cx="6353175" cy="4373563"/>
          </a:xfrm>
        </p:spPr>
      </p:pic>
    </p:spTree>
    <p:extLst>
      <p:ext uri="{BB962C8B-B14F-4D97-AF65-F5344CB8AC3E}">
        <p14:creationId xmlns:p14="http://schemas.microsoft.com/office/powerpoint/2010/main" val="3556736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RA </a:t>
            </a:r>
            <a:r>
              <a:rPr lang="en-US" dirty="0" smtClean="0">
                <a:latin typeface="Calibri" charset="0"/>
              </a:rPr>
              <a:t>Flood (from 2011)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flood_router6</a:t>
            </a:r>
            <a:endParaRPr lang="en-US" dirty="0">
              <a:latin typeface="Calibri" charset="0"/>
            </a:endParaRPr>
          </a:p>
        </p:txBody>
      </p:sp>
      <p:pic>
        <p:nvPicPr>
          <p:cNvPr id="6246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r="4840"/>
          <a:stretch>
            <a:fillRect/>
          </a:stretch>
        </p:blipFill>
        <p:spPr>
          <a:xfrm>
            <a:off x="990600" y="2484437"/>
            <a:ext cx="6508750" cy="4373563"/>
          </a:xfrm>
        </p:spPr>
      </p:pic>
    </p:spTree>
    <p:extLst>
      <p:ext uri="{BB962C8B-B14F-4D97-AF65-F5344CB8AC3E}">
        <p14:creationId xmlns:p14="http://schemas.microsoft.com/office/powerpoint/2010/main" val="210427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flood_router6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Drives Windows to 100% CPU</a:t>
            </a:r>
          </a:p>
          <a:p>
            <a:r>
              <a:rPr lang="en-US" dirty="0" smtClean="0"/>
              <a:t>Also affects FreeBSD</a:t>
            </a:r>
          </a:p>
          <a:p>
            <a:r>
              <a:rPr lang="en-US" dirty="0" smtClean="0"/>
              <a:t>No effect on Mac OS X or Ubuntu Linux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0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3-08-01 at 2.52.3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8"/>
          <a:stretch/>
        </p:blipFill>
        <p:spPr>
          <a:xfrm>
            <a:off x="1297264" y="671691"/>
            <a:ext cx="6035691" cy="2564439"/>
          </a:xfrm>
          <a:prstGeom prst="rect">
            <a:avLst/>
          </a:prstGeom>
        </p:spPr>
      </p:pic>
      <p:pic>
        <p:nvPicPr>
          <p:cNvPr id="6" name="Picture 5" descr="Screen Shot 2013-08-01 at 2.52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2"/>
          <a:stretch/>
        </p:blipFill>
        <p:spPr>
          <a:xfrm>
            <a:off x="1297264" y="3613252"/>
            <a:ext cx="6035690" cy="27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2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571875"/>
            <a:ext cx="7772400" cy="1470025"/>
          </a:xfrm>
        </p:spPr>
        <p:txBody>
          <a:bodyPr/>
          <a:lstStyle/>
          <a:p>
            <a:r>
              <a:rPr lang="en-US" dirty="0" smtClean="0"/>
              <a:t>The New RA Flood</a:t>
            </a:r>
            <a:endParaRPr lang="en-US" dirty="0"/>
          </a:p>
        </p:txBody>
      </p:sp>
      <p:pic>
        <p:nvPicPr>
          <p:cNvPr id="3" name="Picture 2" descr="1206570472506012656johnny_automatic_cannon_2.svg.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58" y="1426493"/>
            <a:ext cx="3758693" cy="186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4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IS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RA now contains</a:t>
            </a:r>
          </a:p>
          <a:p>
            <a:pPr lvl="1"/>
            <a:r>
              <a:rPr lang="en-US" dirty="0"/>
              <a:t>17 Route Information sections</a:t>
            </a:r>
          </a:p>
          <a:p>
            <a:pPr lvl="1"/>
            <a:r>
              <a:rPr lang="en-US" dirty="0"/>
              <a:t>18 Prefix Information sections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7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RA2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8" r="26883"/>
          <a:stretch/>
        </p:blipFill>
        <p:spPr>
          <a:xfrm>
            <a:off x="457200" y="1600200"/>
            <a:ext cx="8232599" cy="421922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175786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Does Not Work Alone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the flood, you must send some normal RA packets</a:t>
            </a:r>
          </a:p>
          <a:p>
            <a:r>
              <a:rPr lang="en-US" dirty="0" smtClean="0"/>
              <a:t>This puts Windows into a vulnerable state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41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Perform this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best results, use a gigabit Ethernet NIC on attacker and a gigabit switch</a:t>
            </a:r>
          </a:p>
          <a:p>
            <a:r>
              <a:rPr lang="en-US" dirty="0" smtClean="0"/>
              <a:t>Use thc-ipv6 </a:t>
            </a:r>
            <a:r>
              <a:rPr lang="en-US" dirty="0" smtClean="0"/>
              <a:t>2.3 </a:t>
            </a:r>
            <a:r>
              <a:rPr lang="en-US" dirty="0" smtClean="0"/>
              <a:t>on </a:t>
            </a:r>
            <a:r>
              <a:rPr lang="en-US" dirty="0" smtClean="0"/>
              <a:t>Kali</a:t>
            </a:r>
            <a:endParaRPr lang="en-US" dirty="0" smtClean="0"/>
          </a:p>
          <a:p>
            <a:r>
              <a:rPr lang="en-US" dirty="0" smtClean="0"/>
              <a:t>Two Terminal </a:t>
            </a:r>
            <a:r>
              <a:rPr lang="en-US" dirty="0" smtClean="0"/>
              <a:t>windows: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./fake_router6 eth1 a::/64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.</a:t>
            </a:r>
            <a:r>
              <a:rPr lang="en-US" dirty="0" smtClean="0"/>
              <a:t>/flood_router26 eth1</a:t>
            </a:r>
          </a:p>
          <a:p>
            <a:r>
              <a:rPr lang="en-US" dirty="0"/>
              <a:t>Windows dies within 30 seconds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88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New RA Flood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Win 8 &amp; Server 2012 die (BSOD)</a:t>
            </a:r>
          </a:p>
          <a:p>
            <a:r>
              <a:rPr lang="en-US" dirty="0" smtClean="0"/>
              <a:t>Microsoft Surface RT dies (BSOD)</a:t>
            </a:r>
          </a:p>
          <a:p>
            <a:r>
              <a:rPr lang="en-US" dirty="0" smtClean="0"/>
              <a:t>Mac OS X dies </a:t>
            </a:r>
          </a:p>
          <a:p>
            <a:r>
              <a:rPr lang="en-US" dirty="0" smtClean="0"/>
              <a:t>Win 7 &amp; Server 2008 R2, with the "IPv6 Readiness Update" freeze during attack</a:t>
            </a:r>
          </a:p>
          <a:p>
            <a:r>
              <a:rPr lang="en-US" dirty="0" smtClean="0"/>
              <a:t>iPad 3 slows and sometimes crashes</a:t>
            </a:r>
          </a:p>
          <a:p>
            <a:r>
              <a:rPr lang="en-US" dirty="0" smtClean="0"/>
              <a:t>Android phone slows and sometimes crashes</a:t>
            </a:r>
          </a:p>
          <a:p>
            <a:r>
              <a:rPr lang="en-US" dirty="0" smtClean="0"/>
              <a:t>Ubuntu Linux suffers no harm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99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and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3-08-01 at 3.26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20" y="1600200"/>
            <a:ext cx="5047379" cy="501685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046782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41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Disable IPv6</a:t>
            </a:r>
          </a:p>
          <a:p>
            <a:r>
              <a:rPr lang="en-US" dirty="0" smtClean="0"/>
              <a:t>Turn off Router Discovery with netsh</a:t>
            </a:r>
          </a:p>
          <a:p>
            <a:r>
              <a:rPr lang="en-US" dirty="0" smtClean="0"/>
              <a:t>Use a firewall to block rogue RAs</a:t>
            </a:r>
          </a:p>
          <a:p>
            <a:r>
              <a:rPr lang="en-US" dirty="0" smtClean="0"/>
              <a:t>Get a switch with RA Guard</a:t>
            </a:r>
          </a:p>
          <a:p>
            <a:r>
              <a:rPr lang="en-US" dirty="0" smtClean="0"/>
              <a:t>Microsoft's "IPv6 Readiness Update" provides some protection for Win 7 &amp; Server 2008 R2</a:t>
            </a:r>
          </a:p>
          <a:p>
            <a:pPr lvl="1"/>
            <a:r>
              <a:rPr lang="en-US" dirty="0"/>
              <a:t>Released Nov. 13, 2012</a:t>
            </a:r>
          </a:p>
          <a:p>
            <a:pPr lvl="1"/>
            <a:r>
              <a:rPr lang="en-US" dirty="0"/>
              <a:t>KB 2750841</a:t>
            </a:r>
          </a:p>
          <a:p>
            <a:pPr lvl="1"/>
            <a:r>
              <a:rPr lang="en-US" b="1" i="1" dirty="0" smtClean="0"/>
              <a:t>But NOT for Win 8 or Server 2012!!</a:t>
            </a:r>
          </a:p>
        </p:txBody>
      </p:sp>
    </p:spTree>
    <p:extLst>
      <p:ext uri="{BB962C8B-B14F-4D97-AF65-F5344CB8AC3E}">
        <p14:creationId xmlns:p14="http://schemas.microsoft.com/office/powerpoint/2010/main" val="3000617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6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Slides, instructions for the attacks, and more at </a:t>
            </a:r>
          </a:p>
          <a:p>
            <a:r>
              <a:rPr lang="en-US" dirty="0" smtClean="0"/>
              <a:t>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0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SockStress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85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Cookie Re-Use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63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7-23 at 7.36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70" y="389681"/>
            <a:ext cx="7450730" cy="630446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320028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8-01 at 3.28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48" y="669072"/>
            <a:ext cx="4642457" cy="580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2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TCP Handshake &amp; Flow Control</a:t>
            </a:r>
            <a:endParaRPr lang="en-US" dirty="0">
              <a:latin typeface="Calibri" charset="0"/>
            </a:endParaRPr>
          </a:p>
        </p:txBody>
      </p:sp>
      <p:sp>
        <p:nvSpPr>
          <p:cNvPr id="828440" name="Rectangle 24"/>
          <p:cNvSpPr>
            <a:spLocks noGrp="1" noChangeArrowheads="1"/>
          </p:cNvSpPr>
          <p:nvPr>
            <p:ph idx="1"/>
          </p:nvPr>
        </p:nvSpPr>
        <p:spPr>
          <a:xfrm>
            <a:off x="582795" y="5973491"/>
            <a:ext cx="8229600" cy="450767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800" dirty="0" smtClean="0">
              <a:ea typeface="+mn-ea"/>
              <a:cs typeface="+mn-cs"/>
            </a:endParaRPr>
          </a:p>
        </p:txBody>
      </p:sp>
      <p:sp>
        <p:nvSpPr>
          <p:cNvPr id="828427" name="Text Box 11"/>
          <p:cNvSpPr txBox="1">
            <a:spLocks noChangeArrowheads="1"/>
          </p:cNvSpPr>
          <p:nvPr/>
        </p:nvSpPr>
        <p:spPr bwMode="auto">
          <a:xfrm>
            <a:off x="895452" y="3550113"/>
            <a:ext cx="1835629" cy="1077218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 smtClean="0">
                <a:ea typeface="+mn-ea"/>
              </a:rPr>
              <a:t>Client</a:t>
            </a:r>
            <a:r>
              <a:rPr lang="en-US" sz="3200" dirty="0">
                <a:ea typeface="+mn-ea"/>
              </a:rPr>
              <a:t/>
            </a:r>
            <a:br>
              <a:rPr lang="en-US" sz="3200" dirty="0">
                <a:ea typeface="+mn-ea"/>
              </a:rPr>
            </a:br>
            <a:endParaRPr lang="en-US" sz="3200" dirty="0">
              <a:ea typeface="+mn-ea"/>
            </a:endParaRPr>
          </a:p>
        </p:txBody>
      </p:sp>
      <p:pic>
        <p:nvPicPr>
          <p:cNvPr id="59396" name="Picture 6" descr="MCj043163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52" y="1469548"/>
            <a:ext cx="2080565" cy="208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8429" name="Line 13"/>
          <p:cNvSpPr>
            <a:spLocks noChangeShapeType="1"/>
          </p:cNvSpPr>
          <p:nvPr/>
        </p:nvSpPr>
        <p:spPr bwMode="auto">
          <a:xfrm flipH="1" flipV="1">
            <a:off x="3526980" y="1802255"/>
            <a:ext cx="25908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triangle" w="med" len="med"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Garamond" pitchFamily="18" charset="0"/>
              <a:ea typeface="+mn-ea"/>
            </a:endParaRPr>
          </a:p>
        </p:txBody>
      </p:sp>
      <p:sp>
        <p:nvSpPr>
          <p:cNvPr id="828436" name="Text Box 20"/>
          <p:cNvSpPr txBox="1">
            <a:spLocks noChangeArrowheads="1"/>
          </p:cNvSpPr>
          <p:nvPr/>
        </p:nvSpPr>
        <p:spPr bwMode="auto">
          <a:xfrm>
            <a:off x="6481054" y="3550113"/>
            <a:ext cx="1600200" cy="954107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 smtClean="0">
                <a:ea typeface="+mn-ea"/>
              </a:rPr>
              <a:t>Server</a:t>
            </a:r>
            <a:r>
              <a:rPr lang="en-US" sz="2400" dirty="0">
                <a:ea typeface="+mn-ea"/>
              </a:rPr>
              <a:t/>
            </a:r>
            <a:br>
              <a:rPr lang="en-US" sz="2400" dirty="0">
                <a:ea typeface="+mn-ea"/>
              </a:rPr>
            </a:br>
            <a:endParaRPr lang="en-US" sz="2400" dirty="0">
              <a:ea typeface="+mn-ea"/>
            </a:endParaRPr>
          </a:p>
        </p:txBody>
      </p:sp>
      <p:sp>
        <p:nvSpPr>
          <p:cNvPr id="828442" name="Text Box 26"/>
          <p:cNvSpPr txBox="1">
            <a:spLocks noChangeArrowheads="1"/>
          </p:cNvSpPr>
          <p:nvPr/>
        </p:nvSpPr>
        <p:spPr bwMode="auto">
          <a:xfrm>
            <a:off x="3590480" y="1263125"/>
            <a:ext cx="2247900" cy="46166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ea typeface="+mn-ea"/>
              </a:rPr>
              <a:t>SYN</a:t>
            </a:r>
            <a:endParaRPr lang="en-US" sz="2400" b="1" dirty="0">
              <a:ea typeface="+mn-ea"/>
            </a:endParaRPr>
          </a:p>
        </p:txBody>
      </p:sp>
      <p:pic>
        <p:nvPicPr>
          <p:cNvPr id="2" name="Picture 1" descr="123440510361688352buggi_server.svg.m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19" y="1132355"/>
            <a:ext cx="1163511" cy="2237520"/>
          </a:xfrm>
          <a:prstGeom prst="rect">
            <a:avLst/>
          </a:prstGeom>
        </p:spPr>
      </p:pic>
      <p:sp>
        <p:nvSpPr>
          <p:cNvPr id="13" name="Line 13"/>
          <p:cNvSpPr>
            <a:spLocks noChangeShapeType="1"/>
          </p:cNvSpPr>
          <p:nvPr/>
        </p:nvSpPr>
        <p:spPr bwMode="auto">
          <a:xfrm flipH="1" flipV="1">
            <a:off x="3506828" y="2493375"/>
            <a:ext cx="25908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none" w="med" len="med"/>
            <a:tailEnd type="triangle"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Garamond" pitchFamily="18" charset="0"/>
              <a:ea typeface="+mn-ea"/>
            </a:endParaRP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3570328" y="1954245"/>
            <a:ext cx="2247900" cy="46166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ea typeface="+mn-ea"/>
              </a:rPr>
              <a:t>SYN / ACK</a:t>
            </a:r>
            <a:endParaRPr lang="en-US" sz="2400" b="1" dirty="0">
              <a:ea typeface="+mn-ea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3526980" y="3213891"/>
            <a:ext cx="25908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triangle" w="med" len="med"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Garamond" pitchFamily="18" charset="0"/>
              <a:ea typeface="+mn-ea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3590480" y="2674761"/>
            <a:ext cx="2247900" cy="46166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ea typeface="+mn-ea"/>
              </a:rPr>
              <a:t>ACK</a:t>
            </a:r>
            <a:endParaRPr lang="en-US" sz="2400" b="1" dirty="0">
              <a:ea typeface="+mn-ea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 flipV="1">
            <a:off x="3539830" y="4090076"/>
            <a:ext cx="25908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none" w="med" len="med"/>
            <a:tailEnd type="triangle"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Garamond" pitchFamily="18" charset="0"/>
              <a:ea typeface="+mn-ea"/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3603330" y="3550946"/>
            <a:ext cx="2247900" cy="46166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ea typeface="+mn-ea"/>
              </a:rPr>
              <a:t>Data</a:t>
            </a:r>
            <a:endParaRPr lang="en-US" sz="2400" b="1" dirty="0">
              <a:ea typeface="+mn-ea"/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H="1" flipV="1">
            <a:off x="3519678" y="4781196"/>
            <a:ext cx="25908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none" w="med" len="med"/>
            <a:tailEnd type="triangle"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Garamond" pitchFamily="18" charset="0"/>
              <a:ea typeface="+mn-ea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3583178" y="4242066"/>
            <a:ext cx="2247900" cy="46166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ea typeface="+mn-ea"/>
              </a:rPr>
              <a:t>Data</a:t>
            </a:r>
            <a:endParaRPr lang="en-US" sz="2400" b="1" dirty="0">
              <a:ea typeface="+mn-ea"/>
            </a:endParaRP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H="1" flipV="1">
            <a:off x="3539830" y="5501712"/>
            <a:ext cx="25908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triangle" w="med" len="med"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Garamond" pitchFamily="18" charset="0"/>
              <a:ea typeface="+mn-ea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603330" y="4962582"/>
            <a:ext cx="2247900" cy="46166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ea typeface="+mn-ea"/>
              </a:rPr>
              <a:t>ACK</a:t>
            </a:r>
            <a:endParaRPr lang="en-US" sz="2400" b="1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456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SockStress Attack</a:t>
            </a:r>
            <a:endParaRPr lang="en-US" dirty="0">
              <a:latin typeface="Calibri" charset="0"/>
            </a:endParaRPr>
          </a:p>
        </p:txBody>
      </p:sp>
      <p:sp>
        <p:nvSpPr>
          <p:cNvPr id="828440" name="Rectangle 24"/>
          <p:cNvSpPr>
            <a:spLocks noGrp="1" noChangeArrowheads="1"/>
          </p:cNvSpPr>
          <p:nvPr>
            <p:ph idx="1"/>
          </p:nvPr>
        </p:nvSpPr>
        <p:spPr>
          <a:xfrm>
            <a:off x="582795" y="5973491"/>
            <a:ext cx="8229600" cy="450767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800" dirty="0" smtClean="0">
              <a:ea typeface="+mn-ea"/>
              <a:cs typeface="+mn-cs"/>
            </a:endParaRPr>
          </a:p>
        </p:txBody>
      </p:sp>
      <p:sp>
        <p:nvSpPr>
          <p:cNvPr id="828427" name="Text Box 11"/>
          <p:cNvSpPr txBox="1">
            <a:spLocks noChangeArrowheads="1"/>
          </p:cNvSpPr>
          <p:nvPr/>
        </p:nvSpPr>
        <p:spPr bwMode="auto">
          <a:xfrm>
            <a:off x="895452" y="4191898"/>
            <a:ext cx="1835629" cy="1077218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 smtClean="0">
                <a:ea typeface="+mn-ea"/>
              </a:rPr>
              <a:t>Client</a:t>
            </a:r>
            <a:r>
              <a:rPr lang="en-US" sz="3200" dirty="0">
                <a:ea typeface="+mn-ea"/>
              </a:rPr>
              <a:t/>
            </a:r>
            <a:br>
              <a:rPr lang="en-US" sz="3200" dirty="0">
                <a:ea typeface="+mn-ea"/>
              </a:rPr>
            </a:br>
            <a:endParaRPr lang="en-US" sz="3200" dirty="0">
              <a:ea typeface="+mn-ea"/>
            </a:endParaRPr>
          </a:p>
        </p:txBody>
      </p:sp>
      <p:pic>
        <p:nvPicPr>
          <p:cNvPr id="59396" name="Picture 6" descr="MCj043163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52" y="2111333"/>
            <a:ext cx="2080565" cy="208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8429" name="Line 13"/>
          <p:cNvSpPr>
            <a:spLocks noChangeShapeType="1"/>
          </p:cNvSpPr>
          <p:nvPr/>
        </p:nvSpPr>
        <p:spPr bwMode="auto">
          <a:xfrm flipH="1" flipV="1">
            <a:off x="3526980" y="2444040"/>
            <a:ext cx="25908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triangle" w="med" len="med"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Garamond" pitchFamily="18" charset="0"/>
              <a:ea typeface="+mn-ea"/>
            </a:endParaRPr>
          </a:p>
        </p:txBody>
      </p:sp>
      <p:sp>
        <p:nvSpPr>
          <p:cNvPr id="828436" name="Text Box 20"/>
          <p:cNvSpPr txBox="1">
            <a:spLocks noChangeArrowheads="1"/>
          </p:cNvSpPr>
          <p:nvPr/>
        </p:nvSpPr>
        <p:spPr bwMode="auto">
          <a:xfrm>
            <a:off x="6481054" y="4191898"/>
            <a:ext cx="1600200" cy="954107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 smtClean="0">
                <a:ea typeface="+mn-ea"/>
              </a:rPr>
              <a:t>Server</a:t>
            </a:r>
            <a:r>
              <a:rPr lang="en-US" sz="2400" dirty="0">
                <a:ea typeface="+mn-ea"/>
              </a:rPr>
              <a:t/>
            </a:r>
            <a:br>
              <a:rPr lang="en-US" sz="2400" dirty="0">
                <a:ea typeface="+mn-ea"/>
              </a:rPr>
            </a:br>
            <a:endParaRPr lang="en-US" sz="2400" dirty="0">
              <a:ea typeface="+mn-ea"/>
            </a:endParaRPr>
          </a:p>
        </p:txBody>
      </p:sp>
      <p:sp>
        <p:nvSpPr>
          <p:cNvPr id="828442" name="Text Box 26"/>
          <p:cNvSpPr txBox="1">
            <a:spLocks noChangeArrowheads="1"/>
          </p:cNvSpPr>
          <p:nvPr/>
        </p:nvSpPr>
        <p:spPr bwMode="auto">
          <a:xfrm>
            <a:off x="3590480" y="1904910"/>
            <a:ext cx="2247900" cy="46166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ea typeface="+mn-ea"/>
              </a:rPr>
              <a:t>SYN</a:t>
            </a:r>
            <a:endParaRPr lang="en-US" sz="2400" b="1" dirty="0">
              <a:ea typeface="+mn-ea"/>
            </a:endParaRPr>
          </a:p>
        </p:txBody>
      </p:sp>
      <p:pic>
        <p:nvPicPr>
          <p:cNvPr id="2" name="Picture 1" descr="123440510361688352buggi_server.svg.m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19" y="1774140"/>
            <a:ext cx="1163511" cy="2237520"/>
          </a:xfrm>
          <a:prstGeom prst="rect">
            <a:avLst/>
          </a:prstGeom>
        </p:spPr>
      </p:pic>
      <p:sp>
        <p:nvSpPr>
          <p:cNvPr id="13" name="Line 13"/>
          <p:cNvSpPr>
            <a:spLocks noChangeShapeType="1"/>
          </p:cNvSpPr>
          <p:nvPr/>
        </p:nvSpPr>
        <p:spPr bwMode="auto">
          <a:xfrm flipH="1" flipV="1">
            <a:off x="3506828" y="3135160"/>
            <a:ext cx="25908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none" w="med" len="med"/>
            <a:tailEnd type="triangle"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Garamond" pitchFamily="18" charset="0"/>
              <a:ea typeface="+mn-ea"/>
            </a:endParaRP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3570328" y="2596030"/>
            <a:ext cx="2247900" cy="46166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ea typeface="+mn-ea"/>
              </a:rPr>
              <a:t>SYN / ACK</a:t>
            </a:r>
            <a:endParaRPr lang="en-US" sz="2400" b="1" dirty="0">
              <a:ea typeface="+mn-ea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3526980" y="3855676"/>
            <a:ext cx="25908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triangle" w="med" len="med"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Garamond" pitchFamily="18" charset="0"/>
              <a:ea typeface="+mn-ea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3590480" y="3316546"/>
            <a:ext cx="2247900" cy="46166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ea typeface="+mn-ea"/>
              </a:rPr>
              <a:t>ACK Window=0</a:t>
            </a:r>
            <a:endParaRPr lang="en-US" sz="2400" b="1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071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not patched</a:t>
            </a:r>
          </a:p>
          <a:p>
            <a:r>
              <a:rPr lang="en-US" dirty="0" smtClean="0"/>
              <a:t>Attacks TCP by sending a small WINDOW size</a:t>
            </a:r>
          </a:p>
          <a:p>
            <a:r>
              <a:rPr lang="en-US" dirty="0" smtClean="0"/>
              <a:t>Causes sessions to hang up, consuming RAM</a:t>
            </a:r>
          </a:p>
          <a:p>
            <a:r>
              <a:rPr lang="en-US" dirty="0" smtClean="0"/>
              <a:t>Does not work </a:t>
            </a:r>
            <a:r>
              <a:rPr lang="en-US" dirty="0" smtClean="0"/>
              <a:t>well on </a:t>
            </a:r>
            <a:r>
              <a:rPr lang="en-US" dirty="0" smtClean="0"/>
              <a:t>BackTrack/Kali</a:t>
            </a:r>
          </a:p>
          <a:p>
            <a:r>
              <a:rPr lang="en-US" dirty="0" smtClean="0"/>
              <a:t>Requires Slackware, works best on v. 10</a:t>
            </a:r>
          </a:p>
          <a:p>
            <a:r>
              <a:rPr lang="en-US" dirty="0" smtClean="0"/>
              <a:t>Can render servers </a:t>
            </a:r>
            <a:r>
              <a:rPr lang="en-US" b="1" dirty="0" smtClean="0"/>
              <a:t>unbootable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754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SockStress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ockst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667175"/>
            <a:ext cx="8470900" cy="445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2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ockstr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274638"/>
            <a:ext cx="6692900" cy="631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7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IPv4 Exhaustion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09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415</Words>
  <Application>Microsoft Macintosh PowerPoint</Application>
  <PresentationFormat>On-screen Show (4:3)</PresentationFormat>
  <Paragraphs>94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Evil DoS Attacks and Strong Defenses  Sam Bowne and Matthew Prince AND Cookie Re-Use</vt:lpstr>
      <vt:lpstr>PowerPoint Presentation</vt:lpstr>
      <vt:lpstr>SockStress</vt:lpstr>
      <vt:lpstr>TCP Handshake &amp; Flow Control</vt:lpstr>
      <vt:lpstr>SockStress Attack</vt:lpstr>
      <vt:lpstr>From 2008</vt:lpstr>
      <vt:lpstr>SockStress Demo</vt:lpstr>
      <vt:lpstr>PowerPoint Presentation</vt:lpstr>
      <vt:lpstr>IPv4 Exhaustion</vt:lpstr>
      <vt:lpstr>IPv4 Exhaustion</vt:lpstr>
      <vt:lpstr>One Year Left</vt:lpstr>
      <vt:lpstr>IPv6 Exhaustion</vt:lpstr>
      <vt:lpstr>Link-Local DoS</vt:lpstr>
      <vt:lpstr>Old Attack (from 2011)</vt:lpstr>
      <vt:lpstr>IPv4: DHCP</vt:lpstr>
      <vt:lpstr>IPv6: Router Advertisements</vt:lpstr>
      <vt:lpstr>Router Advertisement Packet</vt:lpstr>
      <vt:lpstr>RA Flood (from 2011) flood_router6</vt:lpstr>
      <vt:lpstr>Effects of flood_router6</vt:lpstr>
      <vt:lpstr>The New RA Flood</vt:lpstr>
      <vt:lpstr>MORE IS BETTER</vt:lpstr>
      <vt:lpstr>PowerPoint Presentation</vt:lpstr>
      <vt:lpstr>Flood Does Not Work Alone</vt:lpstr>
      <vt:lpstr>How to Perform this Attack</vt:lpstr>
      <vt:lpstr>Effects of New RA Flood</vt:lpstr>
      <vt:lpstr>Videos and Details</vt:lpstr>
      <vt:lpstr>Mitigation</vt:lpstr>
      <vt:lpstr>DEMO</vt:lpstr>
      <vt:lpstr>More Info</vt:lpstr>
      <vt:lpstr>Cookie Re-Use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Stolen Data Dumped by TEAMGHOSTSHELL on Aug 25, 2012  </dc:title>
  <dc:creator>Sam Bowne</dc:creator>
  <cp:lastModifiedBy>Sam Bowne</cp:lastModifiedBy>
  <cp:revision>66</cp:revision>
  <dcterms:created xsi:type="dcterms:W3CDTF">2012-08-27T22:23:07Z</dcterms:created>
  <dcterms:modified xsi:type="dcterms:W3CDTF">2013-08-01T22:29:25Z</dcterms:modified>
</cp:coreProperties>
</file>