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8" r:id="rId2"/>
    <p:sldId id="289" r:id="rId3"/>
    <p:sldId id="342" r:id="rId4"/>
    <p:sldId id="354" r:id="rId5"/>
    <p:sldId id="365" r:id="rId6"/>
    <p:sldId id="358" r:id="rId7"/>
    <p:sldId id="359" r:id="rId8"/>
    <p:sldId id="366" r:id="rId9"/>
    <p:sldId id="360" r:id="rId10"/>
    <p:sldId id="367" r:id="rId11"/>
    <p:sldId id="355" r:id="rId12"/>
    <p:sldId id="357" r:id="rId13"/>
    <p:sldId id="373" r:id="rId14"/>
    <p:sldId id="374" r:id="rId15"/>
    <p:sldId id="361" r:id="rId16"/>
    <p:sldId id="368" r:id="rId17"/>
    <p:sldId id="369" r:id="rId18"/>
    <p:sldId id="370" r:id="rId19"/>
    <p:sldId id="371" r:id="rId20"/>
    <p:sldId id="372" r:id="rId21"/>
    <p:sldId id="364" r:id="rId22"/>
    <p:sldId id="362" r:id="rId23"/>
    <p:sldId id="375" r:id="rId24"/>
    <p:sldId id="363" r:id="rId25"/>
    <p:sldId id="3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CE12"/>
    <a:srgbClr val="21E60D"/>
    <a:srgbClr val="2EFF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10" autoAdjust="0"/>
    <p:restoredTop sz="97868" autoAdjust="0"/>
  </p:normalViewPr>
  <p:slideViewPr>
    <p:cSldViewPr snapToGrid="0" snapToObjects="1">
      <p:cViewPr varScale="1">
        <p:scale>
          <a:sx n="93" d="100"/>
          <a:sy n="93" d="100"/>
        </p:scale>
        <p:origin x="-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575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2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1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0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2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3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70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269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4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20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3B9E1-7A87-5A43-B301-2F6A43B3B5A7}" type="datetimeFigureOut">
              <a:rPr lang="en-US" smtClean="0"/>
              <a:t>8/3/13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4F93B-0C03-2547-B914-72EBBC14D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07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6333"/>
            <a:ext cx="7772400" cy="2471561"/>
          </a:xfrm>
        </p:spPr>
        <p:txBody>
          <a:bodyPr>
            <a:normAutofit/>
          </a:bodyPr>
          <a:lstStyle/>
          <a:p>
            <a:r>
              <a:rPr lang="en-US" dirty="0" smtClean="0"/>
              <a:t>SSD Data Evaporation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4275666"/>
            <a:ext cx="3670300" cy="1363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DEF CON 21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August </a:t>
            </a:r>
            <a:r>
              <a:rPr lang="en-US" dirty="0" smtClean="0">
                <a:solidFill>
                  <a:schemeClr val="tx1"/>
                </a:solidFill>
              </a:rPr>
              <a:t>3, </a:t>
            </a:r>
            <a:r>
              <a:rPr lang="en-US" dirty="0" smtClean="0">
                <a:solidFill>
                  <a:schemeClr val="tx1"/>
                </a:solidFill>
              </a:rPr>
              <a:t>2013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031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26100"/>
            <a:ext cx="8229600" cy="50006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From http://</a:t>
            </a:r>
            <a:r>
              <a:rPr lang="en-US" dirty="0" err="1"/>
              <a:t>www.isuppli.com</a:t>
            </a:r>
            <a:r>
              <a:rPr lang="en-US" dirty="0"/>
              <a:t>/Abstract/P28276_20130322152341.pdf</a:t>
            </a:r>
          </a:p>
        </p:txBody>
      </p:sp>
      <p:pic>
        <p:nvPicPr>
          <p:cNvPr id="4" name="Picture 3" descr="Screen Shot 2013-05-23 at 2.45.0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978"/>
            <a:ext cx="9144000" cy="4478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58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3-05-22 at 8.25.09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0" t="1917"/>
          <a:stretch/>
        </p:blipFill>
        <p:spPr>
          <a:xfrm>
            <a:off x="4660900" y="1308100"/>
            <a:ext cx="3619500" cy="45496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SSDs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767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Data can be read and written one </a:t>
            </a:r>
            <a:r>
              <a:rPr lang="en-US" b="1" dirty="0" smtClean="0"/>
              <a:t>page</a:t>
            </a:r>
            <a:r>
              <a:rPr lang="en-US" dirty="0" smtClean="0"/>
              <a:t> at a time, but can only be erased a </a:t>
            </a:r>
            <a:r>
              <a:rPr lang="en-US" b="1" dirty="0" smtClean="0"/>
              <a:t>block</a:t>
            </a:r>
            <a:r>
              <a:rPr lang="en-US" dirty="0" smtClean="0"/>
              <a:t> at a time</a:t>
            </a:r>
          </a:p>
          <a:p>
            <a:r>
              <a:rPr lang="en-US" dirty="0" smtClean="0"/>
              <a:t>Each erasure degrades the flash—it fails around 10,000 erasures</a:t>
            </a:r>
          </a:p>
          <a:p>
            <a:r>
              <a:rPr lang="en-US" sz="1900" dirty="0" smtClean="0"/>
              <a:t>From </a:t>
            </a:r>
            <a:r>
              <a:rPr lang="en-US" sz="1900" dirty="0"/>
              <a:t>http://</a:t>
            </a:r>
            <a:r>
              <a:rPr lang="en-US" sz="1900" dirty="0" err="1"/>
              <a:t>www.anandtech.com</a:t>
            </a:r>
            <a:r>
              <a:rPr lang="en-US" sz="1900" dirty="0"/>
              <a:t>/show/2738/5</a:t>
            </a:r>
          </a:p>
        </p:txBody>
      </p:sp>
    </p:spTree>
    <p:extLst>
      <p:ext uri="{BB962C8B-B14F-4D97-AF65-F5344CB8AC3E}">
        <p14:creationId xmlns:p14="http://schemas.microsoft.com/office/powerpoint/2010/main" val="2800286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SSD controller erases pages all by itself, </a:t>
            </a:r>
            <a:r>
              <a:rPr lang="en-US" b="1" dirty="0" smtClean="0"/>
              <a:t>when it knows they are empty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TRIM</a:t>
            </a:r>
            <a:r>
              <a:rPr lang="en-US" dirty="0" smtClean="0"/>
              <a:t> command is sent to the SSD when a file is deleted</a:t>
            </a:r>
          </a:p>
          <a:p>
            <a:pPr lvl="1"/>
            <a:r>
              <a:rPr lang="en-US" dirty="0" smtClean="0"/>
              <a:t>But only if you use a the correct OS, Partition type, and BIOS settings</a:t>
            </a:r>
          </a:p>
          <a:p>
            <a:r>
              <a:rPr lang="en-US" dirty="0"/>
              <a:t>Yuri </a:t>
            </a:r>
            <a:r>
              <a:rPr lang="en-US" dirty="0" err="1" smtClean="0"/>
              <a:t>Gubanov</a:t>
            </a:r>
            <a:r>
              <a:rPr lang="en-US" dirty="0" smtClean="0"/>
              <a:t> calls this “Self-Corrosion” – I call it </a:t>
            </a:r>
            <a:r>
              <a:rPr lang="en-US" b="1" dirty="0" smtClean="0"/>
              <a:t>Data Evaporation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315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on Mac: Disk Drill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8200"/>
            <a:ext cx="3086100" cy="4017963"/>
          </a:xfrm>
        </p:spPr>
        <p:txBody>
          <a:bodyPr>
            <a:normAutofit/>
          </a:bodyPr>
          <a:lstStyle/>
          <a:p>
            <a:r>
              <a:rPr lang="en-US" dirty="0" smtClean="0"/>
              <a:t>Deleted files from desktop evaporate in 30-60 min</a:t>
            </a:r>
          </a:p>
        </p:txBody>
      </p:sp>
      <p:pic>
        <p:nvPicPr>
          <p:cNvPr id="4" name="Picture 3" descr="drill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1943100"/>
            <a:ext cx="5149452" cy="327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640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DesktopEv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61" y="1261462"/>
            <a:ext cx="8495994" cy="4555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289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on 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Save data on an SSD</a:t>
            </a:r>
          </a:p>
          <a:p>
            <a:r>
              <a:rPr lang="en-US" dirty="0" smtClean="0"/>
              <a:t>Watch it evaporate!</a:t>
            </a:r>
          </a:p>
          <a:p>
            <a:r>
              <a:rPr lang="en-US" dirty="0" smtClean="0"/>
              <a:t>How to test TRIM</a:t>
            </a:r>
          </a:p>
          <a:p>
            <a:pPr lvl="1"/>
            <a:r>
              <a:rPr lang="en-US" b="1" dirty="0" err="1"/>
              <a:t>fsutil</a:t>
            </a:r>
            <a:r>
              <a:rPr lang="en-US" b="1" dirty="0"/>
              <a:t> behavior query </a:t>
            </a:r>
            <a:r>
              <a:rPr lang="en-US" b="1" dirty="0" err="1" smtClean="0"/>
              <a:t>DisableDeleteNotify</a:t>
            </a:r>
            <a:endParaRPr lang="en-US" b="1" dirty="0" smtClean="0"/>
          </a:p>
          <a:p>
            <a:pPr lvl="1"/>
            <a:r>
              <a:rPr lang="en-US" dirty="0" smtClean="0"/>
              <a:t>Zero = TRIM enabled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38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TRIM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BIOS</a:t>
            </a:r>
            <a:r>
              <a:rPr lang="en-US" dirty="0" smtClean="0"/>
              <a:t>: Drive must be SATA in AHCI mode, not in IDE emulation mode</a:t>
            </a:r>
          </a:p>
          <a:p>
            <a:r>
              <a:rPr lang="en-US" b="1" dirty="0" smtClean="0"/>
              <a:t>SSD </a:t>
            </a:r>
            <a:r>
              <a:rPr lang="en-US" dirty="0" smtClean="0"/>
              <a:t>must be new (Intel: 34 nm only)</a:t>
            </a:r>
          </a:p>
          <a:p>
            <a:r>
              <a:rPr lang="en-US" b="1" dirty="0" smtClean="0"/>
              <a:t>Windows 7 </a:t>
            </a:r>
            <a:r>
              <a:rPr lang="en-US" dirty="0" smtClean="0"/>
              <a:t>or later </a:t>
            </a:r>
          </a:p>
          <a:p>
            <a:pPr lvl="1"/>
            <a:r>
              <a:rPr lang="en-US" b="1" dirty="0" smtClean="0"/>
              <a:t>NTFS </a:t>
            </a:r>
            <a:r>
              <a:rPr lang="en-US" dirty="0" smtClean="0"/>
              <a:t>volumes, not </a:t>
            </a:r>
            <a:r>
              <a:rPr lang="en-US" b="1" dirty="0" smtClean="0"/>
              <a:t>FAT</a:t>
            </a:r>
          </a:p>
          <a:p>
            <a:r>
              <a:rPr lang="en-US" b="1" dirty="0" smtClean="0"/>
              <a:t>Mac OS X 10.6.8 </a:t>
            </a:r>
            <a:r>
              <a:rPr lang="en-US" dirty="0" smtClean="0"/>
              <a:t>or later</a:t>
            </a:r>
          </a:p>
          <a:p>
            <a:pPr lvl="1"/>
            <a:r>
              <a:rPr lang="en-US" dirty="0" smtClean="0"/>
              <a:t>Must be Apple-branded SSD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787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TRIM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External Drives </a:t>
            </a:r>
            <a:r>
              <a:rPr lang="en-US" dirty="0" smtClean="0"/>
              <a:t>must use SATA or SCSI, not USB</a:t>
            </a:r>
          </a:p>
          <a:p>
            <a:r>
              <a:rPr lang="en-US" b="1" dirty="0" smtClean="0"/>
              <a:t>PCI-Express </a:t>
            </a:r>
            <a:r>
              <a:rPr lang="en-US" dirty="0" smtClean="0"/>
              <a:t>&amp; </a:t>
            </a:r>
            <a:r>
              <a:rPr lang="en-US" b="1" dirty="0" smtClean="0"/>
              <a:t>RAID </a:t>
            </a:r>
            <a:r>
              <a:rPr lang="en-US" dirty="0" smtClean="0"/>
              <a:t>does not support TRIM</a:t>
            </a:r>
          </a:p>
          <a:p>
            <a:r>
              <a:rPr lang="en-US" sz="2000" dirty="0"/>
              <a:t>From http://</a:t>
            </a:r>
            <a:r>
              <a:rPr lang="en-US" sz="2000" dirty="0" err="1"/>
              <a:t>forensic.belkasoft.com</a:t>
            </a:r>
            <a:r>
              <a:rPr lang="en-US" sz="2000" dirty="0"/>
              <a:t>/en/why-</a:t>
            </a:r>
            <a:r>
              <a:rPr lang="en-US" sz="2000" dirty="0" err="1"/>
              <a:t>ssd</a:t>
            </a:r>
            <a:r>
              <a:rPr lang="en-US" sz="2000" dirty="0"/>
              <a:t>-destroy-court-evidence</a:t>
            </a:r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61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Expert Witness Testimony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59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court, an expert witness can state an opinion</a:t>
            </a:r>
          </a:p>
          <a:p>
            <a:r>
              <a:rPr lang="en-US" dirty="0" smtClean="0"/>
              <a:t>Must be based on </a:t>
            </a:r>
            <a:r>
              <a:rPr lang="en-US" b="1" dirty="0" smtClean="0"/>
              <a:t>personal experience</a:t>
            </a:r>
          </a:p>
          <a:p>
            <a:pPr lvl="1"/>
            <a:r>
              <a:rPr lang="en-US" dirty="0"/>
              <a:t>“I read it in a book” </a:t>
            </a:r>
            <a:r>
              <a:rPr lang="en-US" b="1" i="1" dirty="0">
                <a:solidFill>
                  <a:srgbClr val="FF0000"/>
                </a:solidFill>
              </a:rPr>
              <a:t>NO</a:t>
            </a:r>
          </a:p>
          <a:p>
            <a:pPr lvl="1"/>
            <a:r>
              <a:rPr lang="en-US" dirty="0" smtClean="0"/>
              <a:t>“A teacher said it in a class” </a:t>
            </a:r>
            <a:r>
              <a:rPr lang="en-US" b="1" i="1" dirty="0">
                <a:solidFill>
                  <a:srgbClr val="FF0000"/>
                </a:solidFill>
              </a:rPr>
              <a:t>NO</a:t>
            </a:r>
          </a:p>
          <a:p>
            <a:pPr lvl="1"/>
            <a:r>
              <a:rPr lang="en-US" dirty="0" smtClean="0"/>
              <a:t>“I know this because </a:t>
            </a:r>
            <a:r>
              <a:rPr lang="en-US" b="1" dirty="0" smtClean="0"/>
              <a:t>I tested it</a:t>
            </a:r>
            <a:r>
              <a:rPr lang="en-US" dirty="0" smtClean="0"/>
              <a:t>” </a:t>
            </a:r>
            <a:r>
              <a:rPr lang="en-US" b="1" i="1" dirty="0" smtClean="0">
                <a:solidFill>
                  <a:srgbClr val="1FCE12"/>
                </a:solidFill>
              </a:rPr>
              <a:t>YES</a:t>
            </a:r>
          </a:p>
          <a:p>
            <a:r>
              <a:rPr lang="en-US" dirty="0" smtClean="0"/>
              <a:t>So forensic examiners do a lot of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02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1-12-10 at 4.58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222" y="2524478"/>
            <a:ext cx="40640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27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SSDs retain deleted data sometimes</a:t>
            </a:r>
          </a:p>
          <a:p>
            <a:r>
              <a:rPr lang="en-US" dirty="0" smtClean="0"/>
              <a:t>Other times they don’t</a:t>
            </a:r>
          </a:p>
          <a:p>
            <a:r>
              <a:rPr lang="en-US" dirty="0" smtClean="0"/>
              <a:t>It depends on</a:t>
            </a:r>
          </a:p>
          <a:p>
            <a:pPr lvl="1"/>
            <a:r>
              <a:rPr lang="en-US" dirty="0" smtClean="0"/>
              <a:t>Manufacturer</a:t>
            </a:r>
          </a:p>
          <a:p>
            <a:pPr lvl="1"/>
            <a:r>
              <a:rPr lang="en-US" dirty="0" smtClean="0"/>
              <a:t>OS</a:t>
            </a:r>
          </a:p>
          <a:p>
            <a:pPr lvl="1"/>
            <a:r>
              <a:rPr lang="en-US" dirty="0" smtClean="0"/>
              <a:t>BIOS</a:t>
            </a:r>
          </a:p>
          <a:p>
            <a:pPr lvl="1"/>
            <a:r>
              <a:rPr lang="en-US" dirty="0" smtClean="0"/>
              <a:t>Interface</a:t>
            </a:r>
          </a:p>
          <a:p>
            <a:pPr lvl="1"/>
            <a:r>
              <a:rPr lang="en-US" dirty="0" smtClean="0"/>
              <a:t>Who knows what else</a:t>
            </a:r>
          </a:p>
        </p:txBody>
      </p:sp>
    </p:spTree>
    <p:extLst>
      <p:ext uri="{BB962C8B-B14F-4D97-AF65-F5344CB8AC3E}">
        <p14:creationId xmlns:p14="http://schemas.microsoft.com/office/powerpoint/2010/main" val="951069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evap</a:t>
            </a:r>
            <a:r>
              <a:rPr lang="en-US" dirty="0" smtClean="0"/>
              <a:t> Tool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Mac OS X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19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0262"/>
          </a:xfrm>
        </p:spPr>
        <p:txBody>
          <a:bodyPr/>
          <a:lstStyle/>
          <a:p>
            <a:r>
              <a:rPr lang="en-US" dirty="0" smtClean="0"/>
              <a:t>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evap1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" y="1263046"/>
            <a:ext cx="7404100" cy="559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729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Evaporation on JHFS+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evap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00" y="1600200"/>
            <a:ext cx="7391400" cy="520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878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Evaporation on HFS+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evap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00200"/>
            <a:ext cx="7404100" cy="522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5775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Slides, instructions for the attacks, &amp; more at </a:t>
            </a:r>
          </a:p>
          <a:p>
            <a:r>
              <a:rPr lang="en-US" dirty="0" err="1" smtClean="0"/>
              <a:t>Samsclass.info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407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Remanence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72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84600" cy="4525963"/>
          </a:xfrm>
        </p:spPr>
        <p:txBody>
          <a:bodyPr/>
          <a:lstStyle/>
          <a:p>
            <a:r>
              <a:rPr lang="en-US" dirty="0" smtClean="0"/>
              <a:t>On magnetic hard disks, data remains till it is overwritten</a:t>
            </a:r>
          </a:p>
          <a:p>
            <a:r>
              <a:rPr lang="en-US" sz="1800" dirty="0"/>
              <a:t>Image from </a:t>
            </a:r>
            <a:r>
              <a:rPr lang="en-US" sz="1800" dirty="0" err="1"/>
              <a:t>www.howstuffworks.com</a:t>
            </a:r>
            <a:endParaRPr lang="en-US" sz="1800" dirty="0"/>
          </a:p>
        </p:txBody>
      </p:sp>
      <p:pic>
        <p:nvPicPr>
          <p:cNvPr id="4" name="Picture 3" descr="adding-a-hard-disk-1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1511300"/>
            <a:ext cx="3835400" cy="382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2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on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Observing data on a magnetic hard disk after</a:t>
            </a:r>
          </a:p>
          <a:p>
            <a:pPr lvl="1"/>
            <a:r>
              <a:rPr lang="en-US" dirty="0" smtClean="0"/>
              <a:t>Moving to Recycle Bin</a:t>
            </a:r>
          </a:p>
          <a:p>
            <a:pPr lvl="1"/>
            <a:r>
              <a:rPr lang="en-US" dirty="0" smtClean="0"/>
              <a:t>Emptying Recycle Bin</a:t>
            </a:r>
          </a:p>
          <a:p>
            <a:pPr lvl="1"/>
            <a:r>
              <a:rPr lang="en-US" dirty="0" smtClean="0"/>
              <a:t>Formatting Drive (Quick)</a:t>
            </a:r>
          </a:p>
          <a:p>
            <a:pPr lvl="1"/>
            <a:r>
              <a:rPr lang="en-US" dirty="0"/>
              <a:t>Formatting Drive </a:t>
            </a:r>
            <a:r>
              <a:rPr lang="en-US" dirty="0" smtClean="0"/>
              <a:t>(Slow)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038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Forensics &amp; Data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recover deleted data</a:t>
            </a:r>
          </a:p>
          <a:p>
            <a:r>
              <a:rPr lang="en-US" dirty="0" smtClean="0"/>
              <a:t>Find evidence of crimes</a:t>
            </a:r>
          </a:p>
          <a:p>
            <a:r>
              <a:rPr lang="en-US" dirty="0" smtClean="0"/>
              <a:t>Even after a format</a:t>
            </a:r>
          </a:p>
          <a:p>
            <a:r>
              <a:rPr lang="en-US" dirty="0" smtClean="0"/>
              <a:t>Very few criminals know enough to use encryption or forensic erasure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9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Free Data Recovery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Recuva</a:t>
            </a:r>
            <a:r>
              <a:rPr lang="en-US" dirty="0" smtClean="0"/>
              <a:t> for PC</a:t>
            </a:r>
          </a:p>
          <a:p>
            <a:r>
              <a:rPr lang="en-US" dirty="0" smtClean="0"/>
              <a:t>Disk Drill for Mac</a:t>
            </a:r>
            <a:endParaRPr lang="en-US" dirty="0"/>
          </a:p>
        </p:txBody>
      </p:sp>
      <p:pic>
        <p:nvPicPr>
          <p:cNvPr id="4" name="Picture 3" descr="Screen Shot 2013-05-22 at 8.40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100" y="3390900"/>
            <a:ext cx="3835400" cy="1193800"/>
          </a:xfrm>
          <a:prstGeom prst="rect">
            <a:avLst/>
          </a:prstGeom>
        </p:spPr>
      </p:pic>
      <p:pic>
        <p:nvPicPr>
          <p:cNvPr id="6" name="Picture 5" descr="rc_preview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3390900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676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drivesavers_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368300"/>
            <a:ext cx="2844800" cy="2844800"/>
          </a:xfrm>
          <a:prstGeom prst="rect">
            <a:avLst/>
          </a:prstGeom>
        </p:spPr>
      </p:pic>
      <p:pic>
        <p:nvPicPr>
          <p:cNvPr id="6" name="Picture 5" descr="Screen Shot 2013-05-23 at 2.26.3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" y="3549650"/>
            <a:ext cx="7708900" cy="30353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329009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SSDs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4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461</Words>
  <Application>Microsoft Macintosh PowerPoint</Application>
  <PresentationFormat>On-screen Show (4:3)</PresentationFormat>
  <Paragraphs>77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SSD Data Evaporation</vt:lpstr>
      <vt:lpstr>Bio</vt:lpstr>
      <vt:lpstr>Data Remanence</vt:lpstr>
      <vt:lpstr>Deleted Data</vt:lpstr>
      <vt:lpstr>DEMO on Windows</vt:lpstr>
      <vt:lpstr>Forensics &amp; Data Recovery</vt:lpstr>
      <vt:lpstr>Useful Free Data Recovery Tools</vt:lpstr>
      <vt:lpstr>PowerPoint Presentation</vt:lpstr>
      <vt:lpstr>SSDs</vt:lpstr>
      <vt:lpstr>PowerPoint Presentation</vt:lpstr>
      <vt:lpstr>How SSDs Work</vt:lpstr>
      <vt:lpstr>Garbage Collection</vt:lpstr>
      <vt:lpstr>Demo on Mac: Disk Drill</vt:lpstr>
      <vt:lpstr>PowerPoint Presentation</vt:lpstr>
      <vt:lpstr>Demo on PC</vt:lpstr>
      <vt:lpstr>When Does TRIM Work?</vt:lpstr>
      <vt:lpstr>When Does TRIM Work?</vt:lpstr>
      <vt:lpstr>Expert Witness Testimony</vt:lpstr>
      <vt:lpstr>Experience</vt:lpstr>
      <vt:lpstr>Summary</vt:lpstr>
      <vt:lpstr>The evap Tool</vt:lpstr>
      <vt:lpstr>Intro</vt:lpstr>
      <vt:lpstr>Evaporation on JHFS+</vt:lpstr>
      <vt:lpstr>No Evaporation on HFS+</vt:lpstr>
      <vt:lpstr>More Info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Stolen Data Dumped by TEAMGHOSTSHELL on Aug 25, 2012  </dc:title>
  <dc:creator>Sam Bowne</dc:creator>
  <cp:lastModifiedBy>Sam Bowne</cp:lastModifiedBy>
  <cp:revision>61</cp:revision>
  <dcterms:created xsi:type="dcterms:W3CDTF">2012-08-27T22:23:07Z</dcterms:created>
  <dcterms:modified xsi:type="dcterms:W3CDTF">2013-08-03T22:49:48Z</dcterms:modified>
</cp:coreProperties>
</file>