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9" r:id="rId3"/>
    <p:sldId id="376" r:id="rId4"/>
    <p:sldId id="382" r:id="rId5"/>
    <p:sldId id="381" r:id="rId6"/>
    <p:sldId id="377" r:id="rId7"/>
    <p:sldId id="378" r:id="rId8"/>
    <p:sldId id="379" r:id="rId9"/>
    <p:sldId id="353" r:id="rId10"/>
    <p:sldId id="340" r:id="rId11"/>
    <p:sldId id="341" r:id="rId12"/>
    <p:sldId id="345" r:id="rId13"/>
    <p:sldId id="324" r:id="rId14"/>
    <p:sldId id="33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8" r:id="rId24"/>
    <p:sldId id="339" r:id="rId25"/>
    <p:sldId id="335" r:id="rId26"/>
    <p:sldId id="336" r:id="rId27"/>
    <p:sldId id="337" r:id="rId28"/>
    <p:sldId id="333" r:id="rId29"/>
    <p:sldId id="38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CE12"/>
    <a:srgbClr val="21E60D"/>
    <a:srgbClr val="2EF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7868" autoAdjust="0"/>
  </p:normalViewPr>
  <p:slideViewPr>
    <p:cSldViewPr snapToGrid="0" snapToObjects="1">
      <p:cViewPr varScale="1">
        <p:scale>
          <a:sx n="93" d="100"/>
          <a:sy n="93" d="100"/>
        </p:scale>
        <p:origin x="-2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2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2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3B9E1-7A87-5A43-B301-2F6A43B3B5A7}" type="datetimeFigureOut">
              <a:rPr lang="en-US" smtClean="0"/>
              <a:t>7/23/13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F93B-0C03-2547-B914-72EBBC14D3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6333"/>
            <a:ext cx="7772400" cy="2471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Scary </a:t>
            </a:r>
            <a:r>
              <a:rPr lang="en-US" dirty="0" err="1" smtClean="0"/>
              <a:t>DoS</a:t>
            </a:r>
            <a:r>
              <a:rPr lang="en-US" dirty="0" smtClean="0"/>
              <a:t> Attacks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Hacking American Express and Chase Manhattan Accounts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75666"/>
            <a:ext cx="3200400" cy="136313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HI-TEC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July 24, 2013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5078"/>
          </a:xfrm>
        </p:spPr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ot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9716"/>
            <a:ext cx="7776369" cy="5529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3365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01 at 4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8" y="1600200"/>
            <a:ext cx="8666267" cy="41466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1199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Exhaustion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5-01 at 5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1696"/>
            <a:ext cx="8427622" cy="263093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52459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600">
                <a:latin typeface="Calibri" charset="0"/>
              </a:rPr>
              <a:t>Link-Local DoS</a:t>
            </a:r>
          </a:p>
        </p:txBody>
      </p:sp>
      <p:sp>
        <p:nvSpPr>
          <p:cNvPr id="58370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000000"/>
                </a:solidFill>
                <a:latin typeface="Calibri" charset="0"/>
              </a:rPr>
              <a:t>IPv6 Router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66306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/>
          <a:lstStyle/>
          <a:p>
            <a:r>
              <a:rPr lang="en-US" dirty="0" smtClean="0"/>
              <a:t>Old Attack (from 2011)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81222"/>
            <a:ext cx="6400800" cy="657578"/>
          </a:xfrm>
        </p:spPr>
        <p:txBody>
          <a:bodyPr>
            <a:normAutofit/>
          </a:bodyPr>
          <a:lstStyle/>
          <a:p>
            <a:r>
              <a:rPr lang="en-US" sz="2400" dirty="0"/>
              <a:t>Image from </a:t>
            </a:r>
            <a:r>
              <a:rPr lang="en-US" sz="2400" dirty="0" err="1"/>
              <a:t>forumlane.org</a:t>
            </a:r>
            <a:endParaRPr lang="en-US" sz="2400" dirty="0"/>
          </a:p>
        </p:txBody>
      </p:sp>
      <p:pic>
        <p:nvPicPr>
          <p:cNvPr id="4" name="Picture 3" descr="Another-Blunderbuss1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 b="21645"/>
          <a:stretch/>
        </p:blipFill>
        <p:spPr>
          <a:xfrm>
            <a:off x="1687018" y="465667"/>
            <a:ext cx="573962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IPv4: DHCP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228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PULL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Client requests an IP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provides one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59396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587875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826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3048000" y="4130675"/>
            <a:ext cx="17526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I need an IP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Use this IP</a:t>
            </a:r>
          </a:p>
        </p:txBody>
      </p:sp>
    </p:spTree>
    <p:extLst>
      <p:ext uri="{BB962C8B-B14F-4D97-AF65-F5344CB8AC3E}">
        <p14:creationId xmlns:p14="http://schemas.microsoft.com/office/powerpoint/2010/main" val="425671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IPv6: Router Advertisements</a:t>
            </a:r>
          </a:p>
        </p:txBody>
      </p:sp>
      <p:sp>
        <p:nvSpPr>
          <p:cNvPr id="828440" name="Rectangle 2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ea typeface="+mn-ea"/>
                <a:cs typeface="+mn-cs"/>
              </a:rPr>
              <a:t>PUSH process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Router announces its presence</a:t>
            </a:r>
            <a:endParaRPr lang="en-US" sz="2800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  <a:cs typeface="+mn-cs"/>
              </a:rPr>
              <a:t>Every client on the LAN creates an address and joins the network</a:t>
            </a:r>
          </a:p>
        </p:txBody>
      </p:sp>
      <p:sp>
        <p:nvSpPr>
          <p:cNvPr id="828427" name="Text Box 11"/>
          <p:cNvSpPr txBox="1">
            <a:spLocks noChangeArrowheads="1"/>
          </p:cNvSpPr>
          <p:nvPr/>
        </p:nvSpPr>
        <p:spPr bwMode="auto">
          <a:xfrm>
            <a:off x="1143000" y="5486400"/>
            <a:ext cx="32004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Host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pic>
        <p:nvPicPr>
          <p:cNvPr id="60420" name="Picture 6" descr="MCj043163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10" descr="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13333" r="9334" b="14667"/>
          <a:stretch>
            <a:fillRect/>
          </a:stretch>
        </p:blipFill>
        <p:spPr bwMode="auto">
          <a:xfrm>
            <a:off x="5029200" y="34290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8429" name="Line 13"/>
          <p:cNvSpPr>
            <a:spLocks noChangeShapeType="1"/>
          </p:cNvSpPr>
          <p:nvPr/>
        </p:nvSpPr>
        <p:spPr bwMode="auto">
          <a:xfrm flipH="1" flipV="1">
            <a:off x="2489200" y="48768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36" name="Text Box 20"/>
          <p:cNvSpPr txBox="1">
            <a:spLocks noChangeArrowheads="1"/>
          </p:cNvSpPr>
          <p:nvPr/>
        </p:nvSpPr>
        <p:spPr bwMode="auto">
          <a:xfrm>
            <a:off x="5334000" y="5502275"/>
            <a:ext cx="1600200" cy="7016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Router</a:t>
            </a:r>
            <a:br>
              <a:rPr lang="en-US" sz="2000" dirty="0">
                <a:ea typeface="+mn-ea"/>
              </a:rPr>
            </a:br>
            <a:endParaRPr lang="en-US" sz="2000" dirty="0">
              <a:ea typeface="+mn-ea"/>
            </a:endParaRPr>
          </a:p>
        </p:txBody>
      </p:sp>
      <p:sp>
        <p:nvSpPr>
          <p:cNvPr id="828441" name="Line 25"/>
          <p:cNvSpPr>
            <a:spLocks noChangeShapeType="1"/>
          </p:cNvSpPr>
          <p:nvPr/>
        </p:nvSpPr>
        <p:spPr bwMode="auto">
          <a:xfrm flipV="1">
            <a:off x="2489200" y="4572000"/>
            <a:ext cx="2590800" cy="0"/>
          </a:xfrm>
          <a:prstGeom prst="line">
            <a:avLst/>
          </a:prstGeom>
          <a:ln w="76200">
            <a:solidFill>
              <a:schemeClr val="tx1"/>
            </a:solidFill>
            <a:round/>
            <a:headEnd type="triangle" w="med" len="med"/>
            <a:tailEnd/>
          </a:ln>
          <a:extLst/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828442" name="Text Box 26"/>
          <p:cNvSpPr txBox="1">
            <a:spLocks noChangeArrowheads="1"/>
          </p:cNvSpPr>
          <p:nvPr/>
        </p:nvSpPr>
        <p:spPr bwMode="auto">
          <a:xfrm>
            <a:off x="2667000" y="4130675"/>
            <a:ext cx="2743200" cy="400050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JOIN MY NETWORK</a:t>
            </a:r>
          </a:p>
        </p:txBody>
      </p:sp>
      <p:sp>
        <p:nvSpPr>
          <p:cNvPr id="828443" name="Text Box 27"/>
          <p:cNvSpPr txBox="1">
            <a:spLocks noChangeArrowheads="1"/>
          </p:cNvSpPr>
          <p:nvPr/>
        </p:nvSpPr>
        <p:spPr bwMode="auto">
          <a:xfrm>
            <a:off x="3048000" y="4876800"/>
            <a:ext cx="1752600" cy="396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ea typeface="+mn-ea"/>
              </a:rPr>
              <a:t>Yes, SIR</a:t>
            </a:r>
          </a:p>
        </p:txBody>
      </p:sp>
    </p:spTree>
    <p:extLst>
      <p:ext uri="{BB962C8B-B14F-4D97-AF65-F5344CB8AC3E}">
        <p14:creationId xmlns:p14="http://schemas.microsoft.com/office/powerpoint/2010/main" val="277994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Router Advertisement Packet</a:t>
            </a:r>
          </a:p>
        </p:txBody>
      </p:sp>
      <p:pic>
        <p:nvPicPr>
          <p:cNvPr id="6144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2" r="929"/>
          <a:stretch>
            <a:fillRect/>
          </a:stretch>
        </p:blipFill>
        <p:spPr>
          <a:xfrm>
            <a:off x="1066800" y="1752600"/>
            <a:ext cx="6353175" cy="4373563"/>
          </a:xfrm>
        </p:spPr>
      </p:pic>
    </p:spTree>
    <p:extLst>
      <p:ext uri="{BB962C8B-B14F-4D97-AF65-F5344CB8AC3E}">
        <p14:creationId xmlns:p14="http://schemas.microsoft.com/office/powerpoint/2010/main" val="3556736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RA </a:t>
            </a:r>
            <a:r>
              <a:rPr lang="en-US" dirty="0" smtClean="0">
                <a:latin typeface="Calibri" charset="0"/>
              </a:rPr>
              <a:t>Flood (from 2011)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flood_router6</a:t>
            </a:r>
            <a:endParaRPr lang="en-US" dirty="0">
              <a:latin typeface="Calibri" charset="0"/>
            </a:endParaRPr>
          </a:p>
        </p:txBody>
      </p:sp>
      <p:pic>
        <p:nvPicPr>
          <p:cNvPr id="6246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5" r="4840"/>
          <a:stretch>
            <a:fillRect/>
          </a:stretch>
        </p:blipFill>
        <p:spPr>
          <a:xfrm>
            <a:off x="990600" y="2484437"/>
            <a:ext cx="6508750" cy="4373563"/>
          </a:xfrm>
        </p:spPr>
      </p:pic>
    </p:spTree>
    <p:extLst>
      <p:ext uri="{BB962C8B-B14F-4D97-AF65-F5344CB8AC3E}">
        <p14:creationId xmlns:p14="http://schemas.microsoft.com/office/powerpoint/2010/main" val="210427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flood_router6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Drives Windows to 100% CPU</a:t>
            </a:r>
          </a:p>
          <a:p>
            <a:r>
              <a:rPr lang="en-US" dirty="0" smtClean="0"/>
              <a:t>Also affects FreeBSD</a:t>
            </a:r>
          </a:p>
          <a:p>
            <a:r>
              <a:rPr lang="en-US" dirty="0" smtClean="0"/>
              <a:t>No effect on Mac OS X or Ubuntu 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0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2524478"/>
            <a:ext cx="406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7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71875"/>
            <a:ext cx="7772400" cy="1470025"/>
          </a:xfrm>
        </p:spPr>
        <p:txBody>
          <a:bodyPr/>
          <a:lstStyle/>
          <a:p>
            <a:r>
              <a:rPr lang="en-US" dirty="0" smtClean="0"/>
              <a:t>The New RA Flood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50235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Image from </a:t>
            </a:r>
            <a:r>
              <a:rPr lang="en-US" dirty="0" err="1" smtClean="0"/>
              <a:t>guntech.com</a:t>
            </a:r>
            <a:r>
              <a:rPr lang="en-US" dirty="0"/>
              <a:t>/</a:t>
            </a:r>
          </a:p>
        </p:txBody>
      </p:sp>
      <p:pic>
        <p:nvPicPr>
          <p:cNvPr id="6" name="Picture 5" descr="defender_muzz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89" y="258938"/>
            <a:ext cx="4140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RA now contains</a:t>
            </a:r>
          </a:p>
          <a:p>
            <a:pPr lvl="1"/>
            <a:r>
              <a:rPr lang="en-US" dirty="0"/>
              <a:t>17 Route Information sections</a:t>
            </a:r>
          </a:p>
          <a:p>
            <a:pPr lvl="1"/>
            <a:r>
              <a:rPr lang="en-US" dirty="0"/>
              <a:t>18 Prefix Information sections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A2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8" r="26883"/>
          <a:stretch/>
        </p:blipFill>
        <p:spPr>
          <a:xfrm>
            <a:off x="457200" y="1600200"/>
            <a:ext cx="8232599" cy="42192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578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Does Not Work Alone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flood, you must send some normal RA packets</a:t>
            </a:r>
          </a:p>
          <a:p>
            <a:r>
              <a:rPr lang="en-US" dirty="0" smtClean="0"/>
              <a:t>This puts Windows into a vulnerable state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1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Perform this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best results, use a gigabit Ethernet NIC on attacker and a gigabit switch</a:t>
            </a:r>
          </a:p>
          <a:p>
            <a:r>
              <a:rPr lang="en-US" dirty="0" smtClean="0"/>
              <a:t>Use thc-ipv6 2.1 on Linux</a:t>
            </a:r>
          </a:p>
          <a:p>
            <a:r>
              <a:rPr lang="en-US" dirty="0" smtClean="0"/>
              <a:t>Three Terminal windows: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a::/64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./fake_router6 eth1 </a:t>
            </a:r>
            <a:r>
              <a:rPr lang="en-US" dirty="0" smtClean="0"/>
              <a:t>b:</a:t>
            </a:r>
            <a:r>
              <a:rPr lang="en-US" dirty="0"/>
              <a:t>:/64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./flood_router26 eth1</a:t>
            </a:r>
          </a:p>
          <a:p>
            <a:r>
              <a:rPr lang="en-US" dirty="0"/>
              <a:t>Windows dies within 30 seconds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388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New RA Flood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Win 8 &amp; Server 2012 die (BSOD)</a:t>
            </a:r>
          </a:p>
          <a:p>
            <a:r>
              <a:rPr lang="en-US" dirty="0" smtClean="0"/>
              <a:t>Microsoft Surface RT dies (BSOD)</a:t>
            </a:r>
          </a:p>
          <a:p>
            <a:r>
              <a:rPr lang="en-US" dirty="0" smtClean="0"/>
              <a:t>Mac OS X dies </a:t>
            </a:r>
          </a:p>
          <a:p>
            <a:r>
              <a:rPr lang="en-US" dirty="0" smtClean="0"/>
              <a:t>Win 7 &amp; Server 2008 R2, with the "IPv6 Readiness Update" freeze during attack</a:t>
            </a:r>
          </a:p>
          <a:p>
            <a:r>
              <a:rPr lang="en-US" dirty="0" smtClean="0"/>
              <a:t>iPad 3 slows and sometimes crashes</a:t>
            </a:r>
          </a:p>
          <a:p>
            <a:r>
              <a:rPr lang="en-US" dirty="0" smtClean="0"/>
              <a:t>Android phone slows and sometimes crashes</a:t>
            </a:r>
          </a:p>
          <a:p>
            <a:r>
              <a:rPr lang="en-US" dirty="0" smtClean="0"/>
              <a:t>Ubuntu Linux suffers no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99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and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2-12-07 at 7.22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221" y="1600200"/>
            <a:ext cx="6519333" cy="4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2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Disable IPv6</a:t>
            </a:r>
          </a:p>
          <a:p>
            <a:r>
              <a:rPr lang="en-US" dirty="0" smtClean="0"/>
              <a:t>Turn off Router Discovery with </a:t>
            </a:r>
            <a:r>
              <a:rPr lang="en-US" dirty="0" err="1" smtClean="0"/>
              <a:t>netsh</a:t>
            </a:r>
            <a:endParaRPr lang="en-US" dirty="0" smtClean="0"/>
          </a:p>
          <a:p>
            <a:r>
              <a:rPr lang="en-US" dirty="0" smtClean="0"/>
              <a:t>Use a firewall to block rogue RAs</a:t>
            </a:r>
          </a:p>
          <a:p>
            <a:r>
              <a:rPr lang="en-US" dirty="0" smtClean="0"/>
              <a:t>Get a switch with RA Guard</a:t>
            </a:r>
          </a:p>
          <a:p>
            <a:r>
              <a:rPr lang="en-US" dirty="0" smtClean="0"/>
              <a:t>Microsoft's "IPv6 Readiness Update" provides some protection for Win 7 &amp; Server 2008 R2</a:t>
            </a:r>
          </a:p>
          <a:p>
            <a:pPr lvl="1"/>
            <a:r>
              <a:rPr lang="en-US" dirty="0"/>
              <a:t>Released Nov. 13, 2012</a:t>
            </a:r>
          </a:p>
          <a:p>
            <a:pPr lvl="1"/>
            <a:r>
              <a:rPr lang="en-US" dirty="0"/>
              <a:t>KB 2750841</a:t>
            </a:r>
          </a:p>
          <a:p>
            <a:pPr lvl="1"/>
            <a:r>
              <a:rPr lang="en-US" b="1" i="1" dirty="0" smtClean="0"/>
              <a:t>But NOT for Win 8 or Server 2012!!</a:t>
            </a:r>
          </a:p>
        </p:txBody>
      </p:sp>
    </p:spTree>
    <p:extLst>
      <p:ext uri="{BB962C8B-B14F-4D97-AF65-F5344CB8AC3E}">
        <p14:creationId xmlns:p14="http://schemas.microsoft.com/office/powerpoint/2010/main" val="3000617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Slides, instructions for the attacks, and more at </a:t>
            </a:r>
          </a:p>
          <a:p>
            <a:r>
              <a:rPr lang="en-US" dirty="0" err="1" smtClean="0"/>
              <a:t>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Cookie Re-Use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3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23 at 7.36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70" y="389681"/>
            <a:ext cx="7450730" cy="63044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290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SockStress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85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2008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not patched</a:t>
            </a:r>
          </a:p>
          <a:p>
            <a:r>
              <a:rPr lang="en-US" dirty="0" smtClean="0"/>
              <a:t>Attacks TCP by sending a small WINDOW size</a:t>
            </a:r>
          </a:p>
          <a:p>
            <a:r>
              <a:rPr lang="en-US" dirty="0" smtClean="0"/>
              <a:t>Causes sessions to hang up, consuming RAM</a:t>
            </a:r>
          </a:p>
          <a:p>
            <a:r>
              <a:rPr lang="en-US" dirty="0" smtClean="0"/>
              <a:t>Does not work on </a:t>
            </a:r>
            <a:r>
              <a:rPr lang="en-US" dirty="0" err="1" smtClean="0"/>
              <a:t>BackTrack</a:t>
            </a:r>
            <a:r>
              <a:rPr lang="en-US" dirty="0" smtClean="0"/>
              <a:t>/Kali</a:t>
            </a:r>
          </a:p>
          <a:p>
            <a:r>
              <a:rPr lang="en-US" dirty="0" smtClean="0"/>
              <a:t>Requires </a:t>
            </a:r>
            <a:r>
              <a:rPr lang="en-US" dirty="0" err="1" smtClean="0"/>
              <a:t>Slackware</a:t>
            </a:r>
            <a:r>
              <a:rPr lang="en-US" dirty="0" smtClean="0"/>
              <a:t>, works best on v. 10</a:t>
            </a:r>
          </a:p>
          <a:p>
            <a:r>
              <a:rPr lang="en-US" dirty="0" smtClean="0"/>
              <a:t>Can render servers </a:t>
            </a:r>
            <a:r>
              <a:rPr lang="en-US" b="1" dirty="0" smtClean="0"/>
              <a:t>unbootable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754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SockStress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ockst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667175"/>
            <a:ext cx="8470900" cy="44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2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ockstr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74638"/>
            <a:ext cx="6692900" cy="63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IPv4 Exhaustion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402</Words>
  <Application>Microsoft Macintosh PowerPoint</Application>
  <PresentationFormat>On-screen Show (4:3)</PresentationFormat>
  <Paragraphs>83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Two Scary DoS Attacks AND Hacking American Express and Chase Manhattan Accounts</vt:lpstr>
      <vt:lpstr>Bio</vt:lpstr>
      <vt:lpstr>Cookie Re-Use</vt:lpstr>
      <vt:lpstr>PowerPoint Presentation</vt:lpstr>
      <vt:lpstr>SockStress</vt:lpstr>
      <vt:lpstr>From 2008</vt:lpstr>
      <vt:lpstr>SockStress Demo</vt:lpstr>
      <vt:lpstr>PowerPoint Presentation</vt:lpstr>
      <vt:lpstr>IPv4 Exhaustion</vt:lpstr>
      <vt:lpstr>IPv4 Exhaustion</vt:lpstr>
      <vt:lpstr>One Year Left</vt:lpstr>
      <vt:lpstr>IPv6 Exhaustion</vt:lpstr>
      <vt:lpstr>Link-Local DoS</vt:lpstr>
      <vt:lpstr>Old Attack (from 2011)</vt:lpstr>
      <vt:lpstr>IPv4: DHCP</vt:lpstr>
      <vt:lpstr>IPv6: Router Advertisements</vt:lpstr>
      <vt:lpstr>Router Advertisement Packet</vt:lpstr>
      <vt:lpstr>RA Flood (from 2011) flood_router6</vt:lpstr>
      <vt:lpstr>Effects of flood_router6</vt:lpstr>
      <vt:lpstr>The New RA Flood</vt:lpstr>
      <vt:lpstr>MORE IS BETTER</vt:lpstr>
      <vt:lpstr>PowerPoint Presentation</vt:lpstr>
      <vt:lpstr>Flood Does Not Work Alone</vt:lpstr>
      <vt:lpstr>How to Perform this Attack</vt:lpstr>
      <vt:lpstr>Effects of New RA Flood</vt:lpstr>
      <vt:lpstr>Videos and Details</vt:lpstr>
      <vt:lpstr>Mitigation</vt:lpstr>
      <vt:lpstr>DEMO</vt:lpstr>
      <vt:lpstr>More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Stolen Data Dumped by TEAMGHOSTSHELL on Aug 25, 2012  </dc:title>
  <dc:creator>Sam Bowne</dc:creator>
  <cp:lastModifiedBy>Sam Bowne</cp:lastModifiedBy>
  <cp:revision>58</cp:revision>
  <dcterms:created xsi:type="dcterms:W3CDTF">2012-08-27T22:23:07Z</dcterms:created>
  <dcterms:modified xsi:type="dcterms:W3CDTF">2013-07-23T12:37:43Z</dcterms:modified>
</cp:coreProperties>
</file>