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2" r:id="rId3"/>
    <p:sldId id="257" r:id="rId4"/>
    <p:sldId id="260" r:id="rId5"/>
    <p:sldId id="261" r:id="rId6"/>
    <p:sldId id="294" r:id="rId7"/>
    <p:sldId id="293" r:id="rId8"/>
    <p:sldId id="270" r:id="rId9"/>
    <p:sldId id="266" r:id="rId10"/>
    <p:sldId id="344" r:id="rId11"/>
    <p:sldId id="267" r:id="rId12"/>
    <p:sldId id="295" r:id="rId13"/>
    <p:sldId id="268" r:id="rId14"/>
    <p:sldId id="275" r:id="rId15"/>
    <p:sldId id="296" r:id="rId16"/>
    <p:sldId id="297" r:id="rId17"/>
    <p:sldId id="272" r:id="rId18"/>
    <p:sldId id="273" r:id="rId19"/>
    <p:sldId id="277" r:id="rId20"/>
    <p:sldId id="279" r:id="rId21"/>
    <p:sldId id="278" r:id="rId22"/>
    <p:sldId id="274" r:id="rId23"/>
    <p:sldId id="298" r:id="rId24"/>
    <p:sldId id="280" r:id="rId25"/>
    <p:sldId id="282" r:id="rId26"/>
    <p:sldId id="283" r:id="rId27"/>
    <p:sldId id="346" r:id="rId28"/>
    <p:sldId id="300" r:id="rId29"/>
    <p:sldId id="301" r:id="rId30"/>
    <p:sldId id="302" r:id="rId31"/>
    <p:sldId id="303" r:id="rId32"/>
    <p:sldId id="318" r:id="rId33"/>
    <p:sldId id="319" r:id="rId34"/>
    <p:sldId id="317" r:id="rId35"/>
    <p:sldId id="306" r:id="rId36"/>
    <p:sldId id="345" r:id="rId37"/>
    <p:sldId id="304" r:id="rId38"/>
    <p:sldId id="307" r:id="rId39"/>
    <p:sldId id="305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21" r:id="rId49"/>
    <p:sldId id="349" r:id="rId50"/>
    <p:sldId id="316" r:id="rId51"/>
    <p:sldId id="322" r:id="rId52"/>
    <p:sldId id="323" r:id="rId53"/>
    <p:sldId id="347" r:id="rId54"/>
    <p:sldId id="325" r:id="rId55"/>
    <p:sldId id="324" r:id="rId56"/>
    <p:sldId id="326" r:id="rId57"/>
    <p:sldId id="327" r:id="rId58"/>
    <p:sldId id="329" r:id="rId59"/>
    <p:sldId id="328" r:id="rId60"/>
    <p:sldId id="348" r:id="rId61"/>
    <p:sldId id="320" r:id="rId62"/>
    <p:sldId id="330" r:id="rId63"/>
    <p:sldId id="331" r:id="rId64"/>
    <p:sldId id="332" r:id="rId65"/>
    <p:sldId id="333" r:id="rId66"/>
    <p:sldId id="334" r:id="rId67"/>
    <p:sldId id="335" r:id="rId68"/>
    <p:sldId id="336" r:id="rId69"/>
    <p:sldId id="337" r:id="rId70"/>
    <p:sldId id="338" r:id="rId71"/>
    <p:sldId id="340" r:id="rId72"/>
    <p:sldId id="342" r:id="rId73"/>
    <p:sldId id="341" r:id="rId74"/>
    <p:sldId id="343" r:id="rId75"/>
    <p:sldId id="339" r:id="rId76"/>
    <p:sldId id="350" r:id="rId77"/>
    <p:sldId id="351" r:id="rId7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68" autoAdjust="0"/>
    <p:restoredTop sz="97239" autoAdjust="0"/>
  </p:normalViewPr>
  <p:slideViewPr>
    <p:cSldViewPr snapToGrid="0" snapToObjects="1">
      <p:cViewPr>
        <p:scale>
          <a:sx n="90" d="100"/>
          <a:sy n="90" d="100"/>
        </p:scale>
        <p:origin x="-296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6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printerSettings" Target="printerSettings/printerSettings1.bin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002-A7E6-DF4F-A3AF-010F34A88F3B}" type="datetimeFigureOut">
              <a:rPr lang="en-US" smtClean="0"/>
              <a:t>7/20/14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886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002-A7E6-DF4F-A3AF-010F34A88F3B}" type="datetimeFigureOut">
              <a:rPr lang="en-US" smtClean="0"/>
              <a:t>7/20/14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10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002-A7E6-DF4F-A3AF-010F34A88F3B}" type="datetimeFigureOut">
              <a:rPr lang="en-US" smtClean="0"/>
              <a:t>7/20/14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55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002-A7E6-DF4F-A3AF-010F34A88F3B}" type="datetimeFigureOut">
              <a:rPr lang="en-US" smtClean="0"/>
              <a:t>7/20/14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32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002-A7E6-DF4F-A3AF-010F34A88F3B}" type="datetimeFigureOut">
              <a:rPr lang="en-US" smtClean="0"/>
              <a:t>7/20/14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783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002-A7E6-DF4F-A3AF-010F34A88F3B}" type="datetimeFigureOut">
              <a:rPr lang="en-US" smtClean="0"/>
              <a:t>7/20/14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512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002-A7E6-DF4F-A3AF-010F34A88F3B}" type="datetimeFigureOut">
              <a:rPr lang="en-US" smtClean="0"/>
              <a:t>7/20/14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852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002-A7E6-DF4F-A3AF-010F34A88F3B}" type="datetimeFigureOut">
              <a:rPr lang="en-US" smtClean="0"/>
              <a:t>7/20/14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137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002-A7E6-DF4F-A3AF-010F34A88F3B}" type="datetimeFigureOut">
              <a:rPr lang="en-US" smtClean="0"/>
              <a:t>7/20/14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1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002-A7E6-DF4F-A3AF-010F34A88F3B}" type="datetimeFigureOut">
              <a:rPr lang="en-US" smtClean="0"/>
              <a:t>7/20/14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518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20002-A7E6-DF4F-A3AF-010F34A88F3B}" type="datetimeFigureOut">
              <a:rPr lang="en-US" smtClean="0"/>
              <a:t>7/20/14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40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20002-A7E6-DF4F-A3AF-010F34A88F3B}" type="datetimeFigureOut">
              <a:rPr lang="en-US" smtClean="0"/>
              <a:t>7/20/14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3BC3C-1032-AB41-A246-6073E11F72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510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Relationship Id="rId3" Type="http://schemas.openxmlformats.org/officeDocument/2006/relationships/image" Target="../media/image25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png"/><Relationship Id="rId3" Type="http://schemas.openxmlformats.org/officeDocument/2006/relationships/image" Target="../media/image48.jp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0091"/>
            <a:ext cx="7772400" cy="1470025"/>
          </a:xfrm>
        </p:spPr>
        <p:txBody>
          <a:bodyPr/>
          <a:lstStyle/>
          <a:p>
            <a:r>
              <a:rPr lang="en-US" dirty="0" smtClean="0"/>
              <a:t>Stupid Whitehat Tricks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71978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HOPE X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July 20, 2014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073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6638"/>
            <a:ext cx="8229600" cy="1143000"/>
          </a:xfrm>
        </p:spPr>
        <p:txBody>
          <a:bodyPr/>
          <a:lstStyle/>
          <a:p>
            <a:r>
              <a:rPr lang="en-US" dirty="0" smtClean="0"/>
              <a:t>DEMO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SQLi on Pastebin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7180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4-07-18 at 6.35.3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274638"/>
            <a:ext cx="6934200" cy="14605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7" name="Picture 6" descr="Screen Shot 2014-07-18 at 6.35.4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02265"/>
            <a:ext cx="8170333" cy="141486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257184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8 at 6.37.1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274638"/>
            <a:ext cx="8267700" cy="32385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105866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9417"/>
            <a:ext cx="8229600" cy="713140"/>
          </a:xfrm>
        </p:spPr>
        <p:txBody>
          <a:bodyPr/>
          <a:lstStyle/>
          <a:p>
            <a:r>
              <a:rPr lang="en-US" dirty="0" smtClean="0"/>
              <a:t>Verify the Vulnerability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42418"/>
            <a:ext cx="8229600" cy="2189163"/>
          </a:xfrm>
        </p:spPr>
        <p:txBody>
          <a:bodyPr/>
          <a:lstStyle/>
          <a:p>
            <a:r>
              <a:rPr lang="en-US" dirty="0" smtClean="0"/>
              <a:t>Do NOT explore any further</a:t>
            </a:r>
          </a:p>
          <a:p>
            <a:r>
              <a:rPr lang="en-US" dirty="0" smtClean="0"/>
              <a:t>Actually injecting commands is a crime</a:t>
            </a:r>
            <a:endParaRPr lang="en-US" dirty="0"/>
          </a:p>
        </p:txBody>
      </p:sp>
      <p:pic>
        <p:nvPicPr>
          <p:cNvPr id="5" name="Picture 4" descr="Screen Shot 2014-07-18 at 6.37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134533"/>
            <a:ext cx="8394700" cy="16256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7615713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776111"/>
          </a:xfrm>
        </p:spPr>
        <p:txBody>
          <a:bodyPr/>
          <a:lstStyle/>
          <a:p>
            <a:r>
              <a:rPr lang="en-US" dirty="0" smtClean="0"/>
              <a:t>Find a Contact Address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1223"/>
            <a:ext cx="8229600" cy="2455334"/>
          </a:xfrm>
        </p:spPr>
        <p:txBody>
          <a:bodyPr/>
          <a:lstStyle/>
          <a:p>
            <a:r>
              <a:rPr lang="en-US" dirty="0" smtClean="0"/>
              <a:t>Should be security@domain.com or abuse@domain.com</a:t>
            </a:r>
          </a:p>
          <a:p>
            <a:r>
              <a:rPr lang="en-US" dirty="0" smtClean="0"/>
              <a:t>Those are rarely monitored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5098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1-12-08 at 4.11.2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65"/>
          <a:stretch/>
        </p:blipFill>
        <p:spPr>
          <a:xfrm>
            <a:off x="457200" y="274638"/>
            <a:ext cx="8229600" cy="3097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607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1-12-08 at 4.11.2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04" b="-391"/>
          <a:stretch/>
        </p:blipFill>
        <p:spPr>
          <a:xfrm>
            <a:off x="457200" y="370189"/>
            <a:ext cx="8229600" cy="2889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302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747889"/>
          </a:xfrm>
        </p:spPr>
        <p:txBody>
          <a:bodyPr/>
          <a:lstStyle/>
          <a:p>
            <a:r>
              <a:rPr lang="en-US" dirty="0" smtClean="0"/>
              <a:t>Letter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4889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Simple management-level summary of the problem</a:t>
            </a:r>
          </a:p>
          <a:p>
            <a:r>
              <a:rPr lang="en-US" sz="2800" dirty="0" smtClean="0"/>
              <a:t>No technical details</a:t>
            </a:r>
          </a:p>
          <a:p>
            <a:r>
              <a:rPr lang="en-US" sz="2800" dirty="0" smtClean="0"/>
              <a:t>Give your real name &amp; contact information</a:t>
            </a:r>
          </a:p>
          <a:p>
            <a:r>
              <a:rPr lang="en-US" sz="2800" dirty="0" smtClean="0"/>
              <a:t>No demands, no threats</a:t>
            </a:r>
          </a:p>
        </p:txBody>
      </p:sp>
    </p:spTree>
    <p:extLst>
      <p:ext uri="{BB962C8B-B14F-4D97-AF65-F5344CB8AC3E}">
        <p14:creationId xmlns:p14="http://schemas.microsoft.com/office/powerpoint/2010/main" val="39145149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971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Pilot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7667"/>
            <a:ext cx="8229600" cy="3894666"/>
          </a:xfrm>
        </p:spPr>
        <p:txBody>
          <a:bodyPr>
            <a:normAutofit/>
          </a:bodyPr>
          <a:lstStyle/>
          <a:p>
            <a:r>
              <a:rPr lang="en-US" dirty="0" smtClean="0"/>
              <a:t>7/23 Fixed (30%) after 3 days</a:t>
            </a:r>
          </a:p>
          <a:p>
            <a:pPr lvl="1"/>
            <a:r>
              <a:rPr lang="en-US" sz="2400" dirty="0"/>
              <a:t>http://samsclass.info/lulz/cold-</a:t>
            </a:r>
            <a:r>
              <a:rPr lang="en-US" sz="2400" dirty="0" smtClean="0"/>
              <a:t>calls.htm</a:t>
            </a:r>
            <a:endParaRPr lang="en-US" sz="2400" dirty="0"/>
          </a:p>
        </p:txBody>
      </p:sp>
      <p:pic>
        <p:nvPicPr>
          <p:cNvPr id="4" name="Picture 3" descr="Screen Shot 2011-12-08 at 4.12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4100" y="274638"/>
            <a:ext cx="50927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24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 Projects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Done by CISSP-prep students at CCSF</a:t>
            </a:r>
          </a:p>
          <a:p>
            <a:r>
              <a:rPr lang="en-US" dirty="0" smtClean="0"/>
              <a:t>Contacted over 200 sites with SQL injections</a:t>
            </a:r>
          </a:p>
          <a:p>
            <a:pPr marL="0" indent="0">
              <a:buNone/>
            </a:pPr>
            <a:r>
              <a:rPr lang="en-US" dirty="0" smtClean="0"/>
              <a:t>	&gt; 15% of them were fixed</a:t>
            </a:r>
          </a:p>
        </p:txBody>
      </p:sp>
    </p:spTree>
    <p:extLst>
      <p:ext uri="{BB962C8B-B14F-4D97-AF65-F5344CB8AC3E}">
        <p14:creationId xmlns:p14="http://schemas.microsoft.com/office/powerpoint/2010/main" val="4138730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1-12-10 at 4.58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4221" y="342900"/>
            <a:ext cx="5037667" cy="3117056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238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Major Breaches </a:t>
            </a:r>
            <a:br>
              <a:rPr lang="en-US" dirty="0" smtClean="0"/>
            </a:br>
            <a:r>
              <a:rPr lang="en-US" dirty="0" smtClean="0"/>
              <a:t>or Vulnerabilities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6425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Breaches or Vulnerabilities</a:t>
            </a:r>
            <a:br>
              <a:rPr lang="en-US" dirty="0" smtClean="0"/>
            </a:br>
            <a:r>
              <a:rPr lang="en-US" dirty="0" smtClean="0"/>
              <a:t>I Reported in 2011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FBI, Police Depts., UK Supreme Court</a:t>
            </a:r>
          </a:p>
          <a:p>
            <a:r>
              <a:rPr lang="en-US" dirty="0" smtClean="0"/>
              <a:t>Chinese Gov't</a:t>
            </a:r>
          </a:p>
          <a:p>
            <a:r>
              <a:rPr lang="en-US" dirty="0" smtClean="0"/>
              <a:t>Police departments (many of them)</a:t>
            </a:r>
          </a:p>
          <a:p>
            <a:r>
              <a:rPr lang="en-US" dirty="0" smtClean="0"/>
              <a:t>CNN, PBS, Apple, Schools</a:t>
            </a:r>
          </a:p>
        </p:txBody>
      </p:sp>
    </p:spTree>
    <p:extLst>
      <p:ext uri="{BB962C8B-B14F-4D97-AF65-F5344CB8AC3E}">
        <p14:creationId xmlns:p14="http://schemas.microsoft.com/office/powerpoint/2010/main" val="22589603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Sought Personal 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1-12-08 at 4.21.0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4" y="1557867"/>
            <a:ext cx="7861300" cy="931304"/>
          </a:xfrm>
          <a:prstGeom prst="rect">
            <a:avLst/>
          </a:prstGeom>
          <a:ln>
            <a:solidFill>
              <a:srgbClr val="6EA0B0"/>
            </a:solidFill>
          </a:ln>
        </p:spPr>
      </p:pic>
      <p:pic>
        <p:nvPicPr>
          <p:cNvPr id="6" name="Picture 5" descr="Screen Shot 2011-12-08 at 4.21.4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45" y="2714948"/>
            <a:ext cx="7861299" cy="860002"/>
          </a:xfrm>
          <a:prstGeom prst="rect">
            <a:avLst/>
          </a:prstGeom>
          <a:ln>
            <a:solidFill>
              <a:srgbClr val="6EA0B0"/>
            </a:solidFill>
          </a:ln>
        </p:spPr>
      </p:pic>
    </p:spTree>
    <p:extLst>
      <p:ext uri="{BB962C8B-B14F-4D97-AF65-F5344CB8AC3E}">
        <p14:creationId xmlns:p14="http://schemas.microsoft.com/office/powerpoint/2010/main" val="38508567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Sought Personal Contacts</a:t>
            </a:r>
            <a:endParaRPr lang="en-US" dirty="0"/>
          </a:p>
        </p:txBody>
      </p:sp>
      <p:pic>
        <p:nvPicPr>
          <p:cNvPr id="5" name="Picture 4" descr="Screen Shot 2011-12-08 at 4.21.13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861300" cy="850900"/>
          </a:xfrm>
          <a:prstGeom prst="rect">
            <a:avLst/>
          </a:prstGeom>
          <a:ln>
            <a:solidFill>
              <a:srgbClr val="6EA0B0"/>
            </a:solidFill>
          </a:ln>
        </p:spPr>
      </p:pic>
      <p:pic>
        <p:nvPicPr>
          <p:cNvPr id="7" name="Picture 6" descr="Screen Shot 2011-12-08 at 4.22.0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2427289"/>
            <a:ext cx="7861299" cy="1001064"/>
          </a:xfrm>
          <a:prstGeom prst="rect">
            <a:avLst/>
          </a:prstGeom>
          <a:ln>
            <a:solidFill>
              <a:srgbClr val="6EA0B0"/>
            </a:solidFill>
          </a:ln>
        </p:spPr>
      </p:pic>
    </p:spTree>
    <p:extLst>
      <p:ext uri="{BB962C8B-B14F-4D97-AF65-F5344CB8AC3E}">
        <p14:creationId xmlns:p14="http://schemas.microsoft.com/office/powerpoint/2010/main" val="3220073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2556"/>
          </a:xfrm>
        </p:spPr>
        <p:txBody>
          <a:bodyPr/>
          <a:lstStyle/>
          <a:p>
            <a:r>
              <a:rPr lang="en-US" dirty="0" smtClean="0"/>
              <a:t>Positive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9311"/>
            <a:ext cx="8229600" cy="4525963"/>
          </a:xfrm>
        </p:spPr>
        <p:txBody>
          <a:bodyPr/>
          <a:lstStyle/>
          <a:p>
            <a:r>
              <a:rPr lang="en-US" dirty="0" smtClean="0"/>
              <a:t>Several good security contacts inside corporations, law enforcement, and government agencies</a:t>
            </a:r>
          </a:p>
          <a:p>
            <a:r>
              <a:rPr lang="en-US" dirty="0" smtClean="0"/>
              <a:t>Many problems fixed, several before they were exploited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4301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56695"/>
          </a:xfrm>
        </p:spPr>
        <p:txBody>
          <a:bodyPr/>
          <a:lstStyle/>
          <a:p>
            <a:r>
              <a:rPr lang="en-US" dirty="0" smtClean="0"/>
              <a:t>Negative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81755"/>
            <a:ext cx="8229600" cy="4525963"/>
          </a:xfrm>
        </p:spPr>
        <p:txBody>
          <a:bodyPr/>
          <a:lstStyle/>
          <a:p>
            <a:r>
              <a:rPr lang="en-US" dirty="0" smtClean="0"/>
              <a:t>Some Twitter followers were offended and suspicious when I found so many high-profile vulnerabilities so fast</a:t>
            </a:r>
          </a:p>
          <a:p>
            <a:r>
              <a:rPr lang="en-US" dirty="0" smtClean="0"/>
              <a:t>Accusations</a:t>
            </a:r>
          </a:p>
          <a:p>
            <a:pPr lvl="1"/>
            <a:r>
              <a:rPr lang="en-US" dirty="0" smtClean="0"/>
              <a:t>Performing unauthorized vulnerability scans</a:t>
            </a:r>
          </a:p>
          <a:p>
            <a:pPr lvl="1"/>
            <a:r>
              <a:rPr lang="en-US" dirty="0" smtClean="0"/>
              <a:t>Peddling bogus security services</a:t>
            </a:r>
          </a:p>
          <a:p>
            <a:pPr lvl="1"/>
            <a:r>
              <a:rPr lang="en-US" dirty="0" smtClean="0"/>
              <a:t>Betraying the USA </a:t>
            </a:r>
          </a:p>
        </p:txBody>
      </p:sp>
    </p:spTree>
    <p:extLst>
      <p:ext uri="{BB962C8B-B14F-4D97-AF65-F5344CB8AC3E}">
        <p14:creationId xmlns:p14="http://schemas.microsoft.com/office/powerpoint/2010/main" val="1224290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11-12-08 at 4.35.31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6" t="38278" r="9488" b="9860"/>
          <a:stretch/>
        </p:blipFill>
        <p:spPr>
          <a:xfrm>
            <a:off x="423333" y="246028"/>
            <a:ext cx="8283223" cy="3696556"/>
          </a:xfrm>
          <a:prstGeom prst="rect">
            <a:avLst/>
          </a:prstGeom>
          <a:ln>
            <a:solidFill>
              <a:srgbClr val="6EA0B0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18562" y="444500"/>
            <a:ext cx="5263439" cy="86077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000" dirty="0" smtClean="0"/>
              <a:t>(ISC)^2 Ethics Complaint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237989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305"/>
            <a:ext cx="8229600" cy="1143000"/>
          </a:xfrm>
        </p:spPr>
        <p:txBody>
          <a:bodyPr/>
          <a:lstStyle/>
          <a:p>
            <a:r>
              <a:rPr lang="en-US" dirty="0" smtClean="0"/>
              <a:t>DEMO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Pharma Infections at Colleges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443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9.58.42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31"/>
          <a:stretch/>
        </p:blipFill>
        <p:spPr>
          <a:xfrm>
            <a:off x="0" y="0"/>
            <a:ext cx="9144000" cy="434334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5704125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78"/>
            <a:ext cx="8229600" cy="719666"/>
          </a:xfrm>
        </p:spPr>
        <p:txBody>
          <a:bodyPr/>
          <a:lstStyle/>
          <a:p>
            <a:r>
              <a:rPr lang="en-US" dirty="0" smtClean="0"/>
              <a:t>User-Agent = GoogleBot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kwc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11" y="1058334"/>
            <a:ext cx="6350000" cy="409987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73548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422" y="280282"/>
            <a:ext cx="3719689" cy="34873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How it Started</a:t>
            </a:r>
          </a:p>
          <a:p>
            <a:pPr marL="0" indent="0" algn="ctr">
              <a:buNone/>
            </a:pPr>
            <a:r>
              <a:rPr lang="en-US" sz="4000" dirty="0" smtClean="0"/>
              <a:t>2011</a:t>
            </a:r>
            <a:endParaRPr lang="en-US" sz="4000" dirty="0"/>
          </a:p>
        </p:txBody>
      </p:sp>
      <p:pic>
        <p:nvPicPr>
          <p:cNvPr id="7" name="Picture 6" descr="Ifweweremuppet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75" y="274638"/>
            <a:ext cx="4429125" cy="421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8375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8778"/>
            <a:ext cx="8229600" cy="747889"/>
          </a:xfrm>
        </p:spPr>
        <p:txBody>
          <a:bodyPr/>
          <a:lstStyle/>
          <a:p>
            <a:r>
              <a:rPr lang="en-US" dirty="0" smtClean="0"/>
              <a:t>Normal User-Agent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kwc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800" y="846667"/>
            <a:ext cx="7535333" cy="315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1632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029"/>
          </a:xfrm>
        </p:spPr>
        <p:txBody>
          <a:bodyPr/>
          <a:lstStyle/>
          <a:p>
            <a:r>
              <a:rPr lang="en-US" dirty="0" smtClean="0"/>
              <a:t>19 Colleges Infected with Pharma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8334"/>
            <a:ext cx="8229600" cy="5067830"/>
          </a:xfrm>
        </p:spPr>
        <p:txBody>
          <a:bodyPr/>
          <a:lstStyle/>
          <a:p>
            <a:r>
              <a:rPr lang="en-US" dirty="0" smtClean="0"/>
              <a:t>5 Fixed within a few weeks</a:t>
            </a:r>
          </a:p>
          <a:p>
            <a:r>
              <a:rPr lang="en-US" dirty="0" smtClean="0"/>
              <a:t>7 Fixed within 8 months</a:t>
            </a:r>
          </a:p>
          <a:p>
            <a:r>
              <a:rPr lang="en-US" dirty="0" smtClean="0"/>
              <a:t>7 Still Infected on 7-19-14</a:t>
            </a:r>
          </a:p>
          <a:p>
            <a:r>
              <a:rPr lang="en-US" sz="2400" dirty="0"/>
              <a:t>http://samsclass.info/125/proj11/subtle-infect.htm#</a:t>
            </a:r>
            <a:r>
              <a:rPr lang="en-US" sz="2400" dirty="0" smtClean="0"/>
              <a:t>19more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683708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11.44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638"/>
            <a:ext cx="8267700" cy="1701800"/>
          </a:xfrm>
          <a:prstGeom prst="rect">
            <a:avLst/>
          </a:prstGeom>
        </p:spPr>
      </p:pic>
      <p:pic>
        <p:nvPicPr>
          <p:cNvPr id="5" name="Picture 4" descr="Screen Shot 2014-07-19 at 11.45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766" y="2202215"/>
            <a:ext cx="6438900" cy="132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6749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11.45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777" y="428272"/>
            <a:ext cx="6731000" cy="30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113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11.44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586"/>
            <a:ext cx="8523111" cy="245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63270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Many More Pharma Infections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Dozens of other schools, businesses, foreign sites, etc.</a:t>
            </a:r>
          </a:p>
          <a:p>
            <a:r>
              <a:rPr lang="en-US" dirty="0" smtClean="0"/>
              <a:t>http</a:t>
            </a:r>
            <a:r>
              <a:rPr lang="en-US" dirty="0"/>
              <a:t>://samsclass.info/125/proj11/subtle-infect.htm#</a:t>
            </a:r>
            <a:r>
              <a:rPr lang="en-US" dirty="0" smtClean="0"/>
              <a:t>19more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2523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305"/>
            <a:ext cx="8229600" cy="1143000"/>
          </a:xfrm>
        </p:spPr>
        <p:txBody>
          <a:bodyPr/>
          <a:lstStyle/>
          <a:p>
            <a:r>
              <a:rPr lang="en-US" dirty="0" smtClean="0"/>
              <a:t>DEMO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SQLi at Colleges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4432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860"/>
            <a:ext cx="8229600" cy="670806"/>
          </a:xfrm>
        </p:spPr>
        <p:txBody>
          <a:bodyPr/>
          <a:lstStyle/>
          <a:p>
            <a:r>
              <a:rPr lang="en-US" dirty="0" smtClean="0"/>
              <a:t>Exposed Student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7778"/>
            <a:ext cx="8229600" cy="513838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11.24.13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052" y="987778"/>
            <a:ext cx="8143748" cy="2670443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6147432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112"/>
            <a:ext cx="8229600" cy="663221"/>
          </a:xfrm>
        </p:spPr>
        <p:txBody>
          <a:bodyPr/>
          <a:lstStyle/>
          <a:p>
            <a:r>
              <a:rPr lang="en-US" dirty="0" smtClean="0"/>
              <a:t>Exposed Password Hash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11.25.4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911" y="1128888"/>
            <a:ext cx="7859889" cy="3063877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266654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Brigham Young 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11.27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293100" cy="13716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677262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111"/>
            <a:ext cx="8229600" cy="522111"/>
          </a:xfrm>
        </p:spPr>
        <p:txBody>
          <a:bodyPr/>
          <a:lstStyle/>
          <a:p>
            <a:r>
              <a:rPr lang="en-US" dirty="0" smtClean="0"/>
              <a:t>PBS Hacked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1-12-08 at 6.11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5" y="824976"/>
            <a:ext cx="6870174" cy="1300162"/>
          </a:xfrm>
          <a:prstGeom prst="rect">
            <a:avLst/>
          </a:prstGeom>
          <a:ln>
            <a:solidFill>
              <a:srgbClr val="0099CC"/>
            </a:solidFill>
          </a:ln>
        </p:spPr>
      </p:pic>
      <p:pic>
        <p:nvPicPr>
          <p:cNvPr id="5" name="Picture 4" descr="Screen Shot 2011-12-08 at 6.14.13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5" y="2296587"/>
            <a:ext cx="6870174" cy="1191765"/>
          </a:xfrm>
          <a:prstGeom prst="rect">
            <a:avLst/>
          </a:prstGeom>
          <a:ln>
            <a:solidFill>
              <a:srgbClr val="0099CC"/>
            </a:solidFill>
          </a:ln>
        </p:spPr>
      </p:pic>
      <p:pic>
        <p:nvPicPr>
          <p:cNvPr id="9" name="Picture 8" descr="Screen Shot 2011-12-08 at 6.18.1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675" y="3672070"/>
            <a:ext cx="6870174" cy="1147884"/>
          </a:xfrm>
          <a:prstGeom prst="rect">
            <a:avLst/>
          </a:prstGeom>
          <a:ln>
            <a:solidFill>
              <a:srgbClr val="0099CC"/>
            </a:solidFill>
          </a:ln>
        </p:spPr>
      </p:pic>
    </p:spTree>
    <p:extLst>
      <p:ext uri="{BB962C8B-B14F-4D97-AF65-F5344CB8AC3E}">
        <p14:creationId xmlns:p14="http://schemas.microsoft.com/office/powerpoint/2010/main" val="40912660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Repair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15/59 (25%) fixed it within 10 days</a:t>
            </a:r>
          </a:p>
          <a:p>
            <a:r>
              <a:rPr lang="en-US" dirty="0" smtClean="0"/>
              <a:t>Rate of repair was then zero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38520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3806"/>
          </a:xfrm>
        </p:spPr>
        <p:txBody>
          <a:bodyPr/>
          <a:lstStyle/>
          <a:p>
            <a:r>
              <a:rPr lang="en-US" dirty="0" smtClean="0"/>
              <a:t>&gt;2000 WordPress Bots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46222"/>
            <a:ext cx="8229600" cy="1779941"/>
          </a:xfrm>
        </p:spPr>
        <p:txBody>
          <a:bodyPr/>
          <a:lstStyle/>
          <a:p>
            <a:r>
              <a:rPr lang="en-US" dirty="0" smtClean="0"/>
              <a:t>Thanks </a:t>
            </a:r>
            <a:r>
              <a:rPr lang="en-US" dirty="0"/>
              <a:t>to Steven Veldkamp </a:t>
            </a:r>
          </a:p>
        </p:txBody>
      </p:sp>
      <p:pic>
        <p:nvPicPr>
          <p:cNvPr id="4" name="Picture 3" descr="ddos-1413-log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77" y="993423"/>
            <a:ext cx="7831667" cy="3094833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2240358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140"/>
          </a:xfrm>
        </p:spPr>
        <p:txBody>
          <a:bodyPr/>
          <a:lstStyle/>
          <a:p>
            <a:r>
              <a:rPr lang="en-US" dirty="0" smtClean="0"/>
              <a:t>WordPress Has Known for 7 Years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11.34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05522"/>
            <a:ext cx="8001000" cy="3547523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040769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netspoof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445"/>
            <a:ext cx="9144000" cy="6473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46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netspoof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62"/>
          <a:stretch/>
        </p:blipFill>
        <p:spPr>
          <a:xfrm>
            <a:off x="112889" y="86856"/>
            <a:ext cx="9144000" cy="302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794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netspoof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1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78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netspoof4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25"/>
          <a:stretch/>
        </p:blipFill>
        <p:spPr>
          <a:xfrm>
            <a:off x="211828" y="127000"/>
            <a:ext cx="8734616" cy="4346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63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9667"/>
          </a:xfrm>
        </p:spPr>
        <p:txBody>
          <a:bodyPr/>
          <a:lstStyle/>
          <a:p>
            <a:r>
              <a:rPr lang="en-US" dirty="0"/>
              <a:t>Open </a:t>
            </a:r>
            <a:r>
              <a:rPr lang="en-US" dirty="0" smtClean="0"/>
              <a:t>DNS Resolvers </a:t>
            </a:r>
            <a:r>
              <a:rPr lang="en-US" dirty="0"/>
              <a:t>at Colleges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 descr="Screen Shot 2014-07-19 at 11.39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2" y="830369"/>
            <a:ext cx="7210778" cy="386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168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Seven months after </a:t>
            </a:r>
            <a:r>
              <a:rPr lang="en-US" dirty="0" smtClean="0"/>
              <a:t>notification</a:t>
            </a:r>
            <a:endParaRPr lang="en-US" dirty="0"/>
          </a:p>
          <a:p>
            <a:r>
              <a:rPr lang="en-US" dirty="0" smtClean="0"/>
              <a:t>38</a:t>
            </a:r>
            <a:r>
              <a:rPr lang="en-US" dirty="0"/>
              <a:t>% decrease in open resolvers, from a total of 682 to </a:t>
            </a:r>
            <a:r>
              <a:rPr lang="en-US" dirty="0" smtClean="0"/>
              <a:t>421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5696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21305"/>
            <a:ext cx="8229600" cy="1143000"/>
          </a:xfrm>
        </p:spPr>
        <p:txBody>
          <a:bodyPr/>
          <a:lstStyle/>
          <a:p>
            <a:r>
              <a:rPr lang="en-US" dirty="0" smtClean="0"/>
              <a:t>DEMO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Insecure Login Pages at Colleges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934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n-US" dirty="0" smtClean="0"/>
              <a:t>PBS Hacked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 descr="Screen Shot 2011-12-08 at 6.18.4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4" y="2382667"/>
            <a:ext cx="7744691" cy="1320800"/>
          </a:xfrm>
          <a:prstGeom prst="rect">
            <a:avLst/>
          </a:prstGeom>
          <a:ln>
            <a:solidFill>
              <a:srgbClr val="0099CC"/>
            </a:solidFill>
          </a:ln>
        </p:spPr>
      </p:pic>
      <p:pic>
        <p:nvPicPr>
          <p:cNvPr id="9" name="Picture 8" descr="Screen Shot 2011-12-08 at 6.21.10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73" y="852317"/>
            <a:ext cx="7744691" cy="1309184"/>
          </a:xfrm>
          <a:prstGeom prst="rect">
            <a:avLst/>
          </a:prstGeom>
          <a:ln>
            <a:solidFill>
              <a:srgbClr val="0099CC"/>
            </a:solidFill>
          </a:ln>
        </p:spPr>
      </p:pic>
    </p:spTree>
    <p:extLst>
      <p:ext uri="{BB962C8B-B14F-4D97-AF65-F5344CB8AC3E}">
        <p14:creationId xmlns:p14="http://schemas.microsoft.com/office/powerpoint/2010/main" val="34052076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Insecure Login Pages at Colleges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2181578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90 colleges notified in Dec, 2013</a:t>
            </a:r>
            <a:endParaRPr lang="en-US" dirty="0"/>
          </a:p>
        </p:txBody>
      </p:sp>
      <p:pic>
        <p:nvPicPr>
          <p:cNvPr id="4" name="Picture 3" descr="insecure-logins-30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6222" y="1615194"/>
            <a:ext cx="5418667" cy="4223627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2815442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Names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Cornell</a:t>
            </a:r>
          </a:p>
          <a:p>
            <a:r>
              <a:rPr lang="en-US" dirty="0" smtClean="0"/>
              <a:t>Johns Hopkins</a:t>
            </a:r>
          </a:p>
          <a:p>
            <a:r>
              <a:rPr lang="en-US" dirty="0" smtClean="0"/>
              <a:t>Stanford </a:t>
            </a:r>
          </a:p>
          <a:p>
            <a:r>
              <a:rPr lang="en-US" dirty="0" smtClean="0"/>
              <a:t>UC Berkeley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2640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 </a:t>
            </a:r>
            <a:r>
              <a:rPr lang="en-US" dirty="0"/>
              <a:t>months after notification:</a:t>
            </a:r>
          </a:p>
          <a:p>
            <a:r>
              <a:rPr lang="en-US" dirty="0"/>
              <a:t>16/57 plaintext login pages fixed or improved (28%)</a:t>
            </a:r>
          </a:p>
          <a:p>
            <a:r>
              <a:rPr lang="en-US" dirty="0"/>
              <a:t>8/33 mixed login pages fixed or improved (24%)</a:t>
            </a:r>
          </a:p>
        </p:txBody>
      </p:sp>
    </p:spTree>
    <p:extLst>
      <p:ext uri="{BB962C8B-B14F-4D97-AF65-F5344CB8AC3E}">
        <p14:creationId xmlns:p14="http://schemas.microsoft.com/office/powerpoint/2010/main" val="1412777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251251"/>
          </a:xfrm>
        </p:spPr>
        <p:txBody>
          <a:bodyPr/>
          <a:lstStyle/>
          <a:p>
            <a:r>
              <a:rPr lang="en-US" dirty="0" smtClean="0"/>
              <a:t>Case 1:</a:t>
            </a:r>
            <a:br>
              <a:rPr lang="en-US" dirty="0" smtClean="0"/>
            </a:br>
            <a:r>
              <a:rPr lang="en-US" dirty="0" smtClean="0"/>
              <a:t>Small Canadian Developer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80884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ActiveMQ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open-source middleware from Apache</a:t>
            </a:r>
          </a:p>
          <a:p>
            <a:r>
              <a:rPr lang="en-US" dirty="0" smtClean="0"/>
              <a:t>A Defcon talk said it was often insecure, so I looked on SHODAN to see</a:t>
            </a:r>
          </a:p>
        </p:txBody>
      </p:sp>
    </p:spTree>
    <p:extLst>
      <p:ext uri="{BB962C8B-B14F-4D97-AF65-F5344CB8AC3E}">
        <p14:creationId xmlns:p14="http://schemas.microsoft.com/office/powerpoint/2010/main" val="41858720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mq1r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822" y="274638"/>
            <a:ext cx="7010400" cy="6238875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515850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mq3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510"/>
          <a:stretch/>
        </p:blipFill>
        <p:spPr>
          <a:xfrm>
            <a:off x="1035388" y="274638"/>
            <a:ext cx="7651412" cy="462844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3730876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 Check Data?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amq4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35" r="15566" b="94331"/>
          <a:stretch/>
        </p:blipFill>
        <p:spPr>
          <a:xfrm>
            <a:off x="804333" y="1600200"/>
            <a:ext cx="7724166" cy="488243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amq4r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5" t="41679" r="1835" b="36619"/>
          <a:stretch/>
        </p:blipFill>
        <p:spPr>
          <a:xfrm>
            <a:off x="478311" y="2455333"/>
            <a:ext cx="8208490" cy="1538111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706658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7.14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6" y="127000"/>
            <a:ext cx="7930444" cy="5293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8700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7.15.2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76996"/>
            <a:ext cx="8367889" cy="4064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843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642584"/>
          </a:xfrm>
        </p:spPr>
        <p:txBody>
          <a:bodyPr/>
          <a:lstStyle/>
          <a:p>
            <a:r>
              <a:rPr lang="en-US" dirty="0" smtClean="0"/>
              <a:t>Whitehatting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7222"/>
            <a:ext cx="8229600" cy="5208941"/>
          </a:xfrm>
        </p:spPr>
        <p:txBody>
          <a:bodyPr/>
          <a:lstStyle/>
          <a:p>
            <a:r>
              <a:rPr lang="en-US" dirty="0" smtClean="0"/>
              <a:t>Contacting companies about security problems</a:t>
            </a:r>
          </a:p>
          <a:p>
            <a:r>
              <a:rPr lang="en-US" dirty="0" smtClean="0"/>
              <a:t>With no contract</a:t>
            </a:r>
          </a:p>
          <a:p>
            <a:r>
              <a:rPr lang="en-US" dirty="0" smtClean="0"/>
              <a:t>No authorization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334150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251251"/>
          </a:xfrm>
        </p:spPr>
        <p:txBody>
          <a:bodyPr/>
          <a:lstStyle/>
          <a:p>
            <a:r>
              <a:rPr lang="en-US" dirty="0" smtClean="0"/>
              <a:t>Case 2:</a:t>
            </a:r>
            <a:br>
              <a:rPr lang="en-US" dirty="0" smtClean="0"/>
            </a:br>
            <a:r>
              <a:rPr lang="en-US" dirty="0" smtClean="0"/>
              <a:t>Small Canadian Developer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621603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11.46.5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76"/>
            <a:ext cx="9144000" cy="509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5140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7.16.4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85"/>
          <a:stretch/>
        </p:blipFill>
        <p:spPr>
          <a:xfrm>
            <a:off x="457200" y="0"/>
            <a:ext cx="7950200" cy="2328333"/>
          </a:xfrm>
          <a:prstGeom prst="rect">
            <a:avLst/>
          </a:prstGeom>
        </p:spPr>
      </p:pic>
      <p:pic>
        <p:nvPicPr>
          <p:cNvPr id="6" name="Picture 5" descr="Screen Shot 2014-07-19 at 7.16.4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495" b="2098"/>
          <a:stretch/>
        </p:blipFill>
        <p:spPr>
          <a:xfrm>
            <a:off x="457200" y="2568222"/>
            <a:ext cx="7950200" cy="93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781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Hate Mail from Developer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do not appreciate you taking the liberty of contacting my clients </a:t>
            </a:r>
            <a:r>
              <a:rPr lang="en-US" dirty="0" smtClean="0"/>
              <a:t>directly</a:t>
            </a:r>
          </a:p>
          <a:p>
            <a:r>
              <a:rPr lang="en-US" dirty="0" smtClean="0"/>
              <a:t>This </a:t>
            </a:r>
            <a:r>
              <a:rPr lang="en-US" dirty="0"/>
              <a:t>is highly unprofessional. </a:t>
            </a:r>
            <a:endParaRPr lang="en-US" dirty="0" smtClean="0"/>
          </a:p>
          <a:p>
            <a:r>
              <a:rPr lang="en-US" dirty="0" smtClean="0"/>
              <a:t>I </a:t>
            </a:r>
            <a:r>
              <a:rPr lang="en-US" dirty="0"/>
              <a:t>do not appreciate your 'ultimatum" - nor your scare tactics that no doubt will have an impact our </a:t>
            </a:r>
            <a:r>
              <a:rPr lang="en-US" dirty="0" smtClean="0"/>
              <a:t>customers.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02081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Hate Mail from Developer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dirty="0"/>
              <a:t>am very tempted to notify your superiors of this misconduct.... you have no right or authority here. You could very well damage my business with this . If that happens you will be hearing from our lawyer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66340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Hate Mail from Developer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 </a:t>
            </a:r>
            <a:r>
              <a:rPr lang="en-US" dirty="0"/>
              <a:t>further correspondence on this matter may be directed to me and me alone. Like I said, I appreciate your information.... I really do, but contacting my customers directly is way out of line and I believe well outside of your mandate with your employer.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7561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 from Professionals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ignored me</a:t>
            </a:r>
          </a:p>
          <a:p>
            <a:r>
              <a:rPr lang="en-US" dirty="0" smtClean="0"/>
              <a:t>One gave me a very nice, crawling response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69211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19 at 7.21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55" y="350661"/>
            <a:ext cx="8712200" cy="389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03368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Owen Smart's </a:t>
            </a:r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Response </a:t>
            </a:r>
            <a:r>
              <a:rPr lang="en-US" dirty="0"/>
              <a:t>to 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Someone has been emailing my clients and myself, essentially interfering in my business - claiming to be you. Please see the email below.</a:t>
            </a:r>
          </a:p>
          <a:p>
            <a:r>
              <a:rPr lang="en-US" dirty="0" smtClean="0"/>
              <a:t>I </a:t>
            </a:r>
            <a:r>
              <a:rPr lang="en-US" dirty="0"/>
              <a:t>want to confirm whether this is legitimate and if this is really coming from you Sam Bowne. As this has been highly unprofessional, I sincerely hope it is just a bad prank.</a:t>
            </a:r>
          </a:p>
        </p:txBody>
      </p:sp>
    </p:spTree>
    <p:extLst>
      <p:ext uri="{BB962C8B-B14F-4D97-AF65-F5344CB8AC3E}">
        <p14:creationId xmlns:p14="http://schemas.microsoft.com/office/powerpoint/2010/main" val="182871899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my Dept. Chair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Would </a:t>
            </a:r>
            <a:r>
              <a:rPr lang="en-US" dirty="0"/>
              <a:t>you be the supervisor or authority for Mr. Sam Bowne?</a:t>
            </a:r>
          </a:p>
          <a:p>
            <a:r>
              <a:rPr lang="en-US" dirty="0" smtClean="0"/>
              <a:t>I </a:t>
            </a:r>
            <a:r>
              <a:rPr lang="en-US" dirty="0"/>
              <a:t>need to speak/email someone at the college to file a complaint regarding Mr. Bowne's conduct as it pertains to our business, since he is using the college's name as part of his activities.</a:t>
            </a:r>
          </a:p>
        </p:txBody>
      </p:sp>
    </p:spTree>
    <p:extLst>
      <p:ext uri="{BB962C8B-B14F-4D97-AF65-F5344CB8AC3E}">
        <p14:creationId xmlns:p14="http://schemas.microsoft.com/office/powerpoint/2010/main" val="437226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180695"/>
          </a:xfrm>
        </p:spPr>
        <p:txBody>
          <a:bodyPr/>
          <a:lstStyle/>
          <a:p>
            <a:r>
              <a:rPr lang="en-US" dirty="0" smtClean="0"/>
              <a:t>What Limits Whitehatting?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50111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Searching for high-value customers to alert</a:t>
            </a:r>
          </a:p>
          <a:p>
            <a:r>
              <a:rPr lang="en-US" dirty="0" smtClean="0"/>
              <a:t>Discovered prior reports of this vulnerability in 2010 and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70671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10 of the original 11 of the SQL injections are now fixed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0793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7638"/>
            <a:ext cx="8229600" cy="1143000"/>
          </a:xfrm>
        </p:spPr>
        <p:txBody>
          <a:bodyPr/>
          <a:lstStyle/>
          <a:p>
            <a:r>
              <a:rPr lang="en-US" dirty="0" smtClean="0"/>
              <a:t>BE CAREFUL!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Whitehatting the Wrong Way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91210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4-07-20 at 8.42.18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4"/>
          <a:stretch/>
        </p:blipFill>
        <p:spPr>
          <a:xfrm>
            <a:off x="310444" y="324005"/>
            <a:ext cx="8509000" cy="255239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arciszewskimug-thumb-200x22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800" y="2229556"/>
            <a:ext cx="2540000" cy="279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0479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Screen Shot 2014-07-20 at 8.42.3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725312"/>
            <a:ext cx="8966200" cy="15240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10453311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1444" y="274638"/>
            <a:ext cx="4185356" cy="684918"/>
          </a:xfrm>
        </p:spPr>
        <p:txBody>
          <a:bodyPr/>
          <a:lstStyle/>
          <a:p>
            <a:r>
              <a:rPr lang="en-US" dirty="0" smtClean="0"/>
              <a:t>st0rm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645" y="451556"/>
            <a:ext cx="3790244" cy="3203221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"If you're going to arrest me for helping people online, then so be it. Lock me up for life," he concludes.</a:t>
            </a:r>
          </a:p>
        </p:txBody>
      </p:sp>
      <p:pic>
        <p:nvPicPr>
          <p:cNvPr id="4" name="Picture 3" descr="Screen Shot 2014-07-20 at 9.01.5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5044" y="1093083"/>
            <a:ext cx="4851400" cy="23622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31833856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in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media website</a:t>
            </a:r>
          </a:p>
          <a:p>
            <a:r>
              <a:rPr lang="en-US" dirty="0"/>
              <a:t>Ty Ryan </a:t>
            </a:r>
            <a:r>
              <a:rPr lang="en-US" dirty="0" smtClean="0"/>
              <a:t>Satterfield (@</a:t>
            </a:r>
            <a:r>
              <a:rPr lang="en-US" dirty="0" err="1" smtClean="0"/>
              <a:t>I_am_ryan_S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794602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832556"/>
          </a:xfrm>
        </p:spPr>
        <p:txBody>
          <a:bodyPr/>
          <a:lstStyle/>
          <a:p>
            <a:r>
              <a:rPr lang="en-US" dirty="0" smtClean="0"/>
              <a:t>2 Years Out Of 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4-07-20 at 4.01.48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3"/>
          <a:stretch/>
        </p:blipFill>
        <p:spPr>
          <a:xfrm>
            <a:off x="203200" y="1106312"/>
            <a:ext cx="8630356" cy="18542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867855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7000"/>
            <a:ext cx="8229600" cy="578556"/>
          </a:xfrm>
        </p:spPr>
        <p:txBody>
          <a:bodyPr/>
          <a:lstStyle/>
          <a:p>
            <a:r>
              <a:rPr lang="en-US" dirty="0" smtClean="0"/>
              <a:t>Laws</a:t>
            </a:r>
            <a:endParaRPr lang="en-US" dirty="0"/>
          </a:p>
        </p:txBody>
      </p:sp>
      <p:pic>
        <p:nvPicPr>
          <p:cNvPr id="10" name="Picture 9" descr="Screen Shot 2011-12-08 at 7.25.17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10"/>
          <a:stretch/>
        </p:blipFill>
        <p:spPr>
          <a:xfrm>
            <a:off x="457200" y="852310"/>
            <a:ext cx="8390467" cy="4402627"/>
          </a:xfrm>
          <a:prstGeom prst="rect">
            <a:avLst/>
          </a:prstGeom>
          <a:ln>
            <a:solidFill>
              <a:srgbClr val="0099CC"/>
            </a:solidFill>
          </a:ln>
        </p:spPr>
      </p:pic>
    </p:spTree>
    <p:extLst>
      <p:ext uri="{BB962C8B-B14F-4D97-AF65-F5344CB8AC3E}">
        <p14:creationId xmlns:p14="http://schemas.microsoft.com/office/powerpoint/2010/main" val="72346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8361" y="0"/>
            <a:ext cx="4908550" cy="874889"/>
          </a:xfrm>
        </p:spPr>
        <p:txBody>
          <a:bodyPr/>
          <a:lstStyle/>
          <a:p>
            <a:pPr algn="l"/>
            <a:r>
              <a:rPr lang="en-US" dirty="0" smtClean="0"/>
              <a:t>CISSP Code of Ethics</a:t>
            </a:r>
            <a:endParaRPr lang="en-US" dirty="0"/>
          </a:p>
        </p:txBody>
      </p:sp>
      <p:pic>
        <p:nvPicPr>
          <p:cNvPr id="4" name="Picture 3" descr="Screen Shot 2011-12-08 at 7.21.31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84"/>
          <a:stretch/>
        </p:blipFill>
        <p:spPr>
          <a:xfrm>
            <a:off x="922161" y="874889"/>
            <a:ext cx="7332840" cy="2724083"/>
          </a:xfrm>
          <a:prstGeom prst="rect">
            <a:avLst/>
          </a:prstGeom>
          <a:ln>
            <a:solidFill>
              <a:srgbClr val="0099CC"/>
            </a:solidFill>
          </a:ln>
        </p:spPr>
      </p:pic>
    </p:spTree>
    <p:extLst>
      <p:ext uri="{BB962C8B-B14F-4D97-AF65-F5344CB8AC3E}">
        <p14:creationId xmlns:p14="http://schemas.microsoft.com/office/powerpoint/2010/main" val="770994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1268</TotalTime>
  <Words>844</Words>
  <Application>Microsoft Macintosh PowerPoint</Application>
  <PresentationFormat>On-screen Show (4:3)</PresentationFormat>
  <Paragraphs>123</Paragraphs>
  <Slides>77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Office Theme</vt:lpstr>
      <vt:lpstr>Stupid Whitehat Tricks</vt:lpstr>
      <vt:lpstr>PowerPoint Presentation</vt:lpstr>
      <vt:lpstr>PowerPoint Presentation</vt:lpstr>
      <vt:lpstr>PBS Hacked</vt:lpstr>
      <vt:lpstr>PBS Hacked</vt:lpstr>
      <vt:lpstr>Whitehatting</vt:lpstr>
      <vt:lpstr>What Limits Whitehatting?</vt:lpstr>
      <vt:lpstr>Laws</vt:lpstr>
      <vt:lpstr>CISSP Code of Ethics</vt:lpstr>
      <vt:lpstr>DEMO  SQLi on Pastebin</vt:lpstr>
      <vt:lpstr>PowerPoint Presentation</vt:lpstr>
      <vt:lpstr>PowerPoint Presentation</vt:lpstr>
      <vt:lpstr>Verify the Vulnerability</vt:lpstr>
      <vt:lpstr>Find a Contact Address</vt:lpstr>
      <vt:lpstr>PowerPoint Presentation</vt:lpstr>
      <vt:lpstr>PowerPoint Presentation</vt:lpstr>
      <vt:lpstr>Letter Design</vt:lpstr>
      <vt:lpstr>Pilot Study</vt:lpstr>
      <vt:lpstr>Student Projects</vt:lpstr>
      <vt:lpstr>Major Breaches  or Vulnerabilities</vt:lpstr>
      <vt:lpstr>Breaches or Vulnerabilities I Reported in 2011</vt:lpstr>
      <vt:lpstr>I Sought Personal Contacts</vt:lpstr>
      <vt:lpstr>I Sought Personal Contacts</vt:lpstr>
      <vt:lpstr>Positive Results</vt:lpstr>
      <vt:lpstr>Negative Results</vt:lpstr>
      <vt:lpstr>(ISC)^2 Ethics Complaint</vt:lpstr>
      <vt:lpstr>DEMO  Pharma Infections at Colleges</vt:lpstr>
      <vt:lpstr>PowerPoint Presentation</vt:lpstr>
      <vt:lpstr>User-Agent = GoogleBot</vt:lpstr>
      <vt:lpstr>Normal User-Agent</vt:lpstr>
      <vt:lpstr>19 Colleges Infected with Pharma</vt:lpstr>
      <vt:lpstr>PowerPoint Presentation</vt:lpstr>
      <vt:lpstr>PowerPoint Presentation</vt:lpstr>
      <vt:lpstr>PowerPoint Presentation</vt:lpstr>
      <vt:lpstr>Many More Pharma Infections</vt:lpstr>
      <vt:lpstr>DEMO  SQLi at Colleges</vt:lpstr>
      <vt:lpstr>Exposed Student Data</vt:lpstr>
      <vt:lpstr>Exposed Password Hash</vt:lpstr>
      <vt:lpstr>Brigham Young U</vt:lpstr>
      <vt:lpstr>Repair Rate</vt:lpstr>
      <vt:lpstr>&gt;2000 WordPress Bots</vt:lpstr>
      <vt:lpstr>WordPress Has Known for 7 Years</vt:lpstr>
      <vt:lpstr>PowerPoint Presentation</vt:lpstr>
      <vt:lpstr>PowerPoint Presentation</vt:lpstr>
      <vt:lpstr>PowerPoint Presentation</vt:lpstr>
      <vt:lpstr>PowerPoint Presentation</vt:lpstr>
      <vt:lpstr>Open DNS Resolvers at Colleges</vt:lpstr>
      <vt:lpstr>Results</vt:lpstr>
      <vt:lpstr>DEMO  Insecure Login Pages at Colleges</vt:lpstr>
      <vt:lpstr>Insecure Login Pages at Colleges</vt:lpstr>
      <vt:lpstr>Big Names</vt:lpstr>
      <vt:lpstr>Results</vt:lpstr>
      <vt:lpstr>Case 1: Small Canadian Developer</vt:lpstr>
      <vt:lpstr>ActiveMQ</vt:lpstr>
      <vt:lpstr>PowerPoint Presentation</vt:lpstr>
      <vt:lpstr>PowerPoint Presentation</vt:lpstr>
      <vt:lpstr>Real Check Data?</vt:lpstr>
      <vt:lpstr>PowerPoint Presentation</vt:lpstr>
      <vt:lpstr>PowerPoint Presentation</vt:lpstr>
      <vt:lpstr>Case 2: Small Canadian Developer</vt:lpstr>
      <vt:lpstr>PowerPoint Presentation</vt:lpstr>
      <vt:lpstr>PowerPoint Presentation</vt:lpstr>
      <vt:lpstr>Hate Mail from Developer</vt:lpstr>
      <vt:lpstr>Hate Mail from Developer</vt:lpstr>
      <vt:lpstr>Hate Mail from Developer</vt:lpstr>
      <vt:lpstr>Advice from Professionals</vt:lpstr>
      <vt:lpstr>PowerPoint Presentation</vt:lpstr>
      <vt:lpstr>Owen Smart's 2nd Response to Me</vt:lpstr>
      <vt:lpstr>To my Dept. Chair</vt:lpstr>
      <vt:lpstr>Next Steps</vt:lpstr>
      <vt:lpstr>Results</vt:lpstr>
      <vt:lpstr>BE CAREFUL!  Whitehatting the Wrong Way</vt:lpstr>
      <vt:lpstr>PowerPoint Presentation</vt:lpstr>
      <vt:lpstr>PowerPoint Presentation</vt:lpstr>
      <vt:lpstr>st0rm</vt:lpstr>
      <vt:lpstr>Work in Progress</vt:lpstr>
      <vt:lpstr>2 Years Out Of Date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Whitehat Vigilante</dc:title>
  <dc:creator>Sam Bowne</dc:creator>
  <cp:lastModifiedBy>Sam Bowne</cp:lastModifiedBy>
  <cp:revision>124</cp:revision>
  <dcterms:created xsi:type="dcterms:W3CDTF">2011-12-08T14:06:53Z</dcterms:created>
  <dcterms:modified xsi:type="dcterms:W3CDTF">2014-07-20T20:05:43Z</dcterms:modified>
</cp:coreProperties>
</file>