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4" r:id="rId3"/>
    <p:sldId id="259" r:id="rId4"/>
    <p:sldId id="295" r:id="rId5"/>
    <p:sldId id="296" r:id="rId6"/>
    <p:sldId id="258" r:id="rId7"/>
    <p:sldId id="260" r:id="rId8"/>
    <p:sldId id="261" r:id="rId9"/>
    <p:sldId id="262" r:id="rId10"/>
    <p:sldId id="267" r:id="rId11"/>
    <p:sldId id="265" r:id="rId12"/>
    <p:sldId id="263" r:id="rId13"/>
    <p:sldId id="266" r:id="rId14"/>
    <p:sldId id="268" r:id="rId15"/>
    <p:sldId id="297" r:id="rId16"/>
    <p:sldId id="298" r:id="rId17"/>
    <p:sldId id="299" r:id="rId18"/>
    <p:sldId id="287" r:id="rId19"/>
    <p:sldId id="264" r:id="rId20"/>
    <p:sldId id="257" r:id="rId21"/>
    <p:sldId id="288" r:id="rId22"/>
    <p:sldId id="289" r:id="rId23"/>
    <p:sldId id="292" r:id="rId24"/>
    <p:sldId id="269" r:id="rId25"/>
    <p:sldId id="270" r:id="rId26"/>
    <p:sldId id="293" r:id="rId27"/>
    <p:sldId id="271" r:id="rId28"/>
    <p:sldId id="272" r:id="rId29"/>
    <p:sldId id="27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808" y="-10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9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389DD-955D-544B-966C-50C0BA828F27}" type="datetimeFigureOut">
              <a:rPr lang="en-US" smtClean="0"/>
              <a:t>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117611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89DD-955D-544B-966C-50C0BA828F27}" type="datetimeFigureOut">
              <a:rPr lang="en-US" smtClean="0"/>
              <a:t>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47869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89DD-955D-544B-966C-50C0BA828F27}" type="datetimeFigureOut">
              <a:rPr lang="en-US" smtClean="0"/>
              <a:t>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383521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89DD-955D-544B-966C-50C0BA828F27}" type="datetimeFigureOut">
              <a:rPr lang="en-US" smtClean="0"/>
              <a:t>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226688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389DD-955D-544B-966C-50C0BA828F27}" type="datetimeFigureOut">
              <a:rPr lang="en-US" smtClean="0"/>
              <a:t>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338155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389DD-955D-544B-966C-50C0BA828F27}" type="datetimeFigureOut">
              <a:rPr lang="en-US" smtClean="0"/>
              <a:t>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315470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389DD-955D-544B-966C-50C0BA828F27}" type="datetimeFigureOut">
              <a:rPr lang="en-US" smtClean="0"/>
              <a:t>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303001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389DD-955D-544B-966C-50C0BA828F27}" type="datetimeFigureOut">
              <a:rPr lang="en-US" smtClean="0"/>
              <a:t>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280832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389DD-955D-544B-966C-50C0BA828F27}" type="datetimeFigureOut">
              <a:rPr lang="en-US" smtClean="0"/>
              <a:t>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204482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389DD-955D-544B-966C-50C0BA828F27}" type="datetimeFigureOut">
              <a:rPr lang="en-US" smtClean="0"/>
              <a:t>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205894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389DD-955D-544B-966C-50C0BA828F27}" type="datetimeFigureOut">
              <a:rPr lang="en-US" smtClean="0"/>
              <a:t>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F104AA-078A-0444-B418-D643ED08FC8D}" type="slidenum">
              <a:rPr lang="en-US" smtClean="0"/>
              <a:t>‹#›</a:t>
            </a:fld>
            <a:endParaRPr lang="en-US" dirty="0"/>
          </a:p>
        </p:txBody>
      </p:sp>
    </p:spTree>
    <p:extLst>
      <p:ext uri="{BB962C8B-B14F-4D97-AF65-F5344CB8AC3E}">
        <p14:creationId xmlns:p14="http://schemas.microsoft.com/office/powerpoint/2010/main" val="26433052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389DD-955D-544B-966C-50C0BA828F27}" type="datetimeFigureOut">
              <a:rPr lang="en-US" smtClean="0"/>
              <a:t>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104AA-078A-0444-B418-D643ED08FC8D}" type="slidenum">
              <a:rPr lang="en-US" smtClean="0"/>
              <a:t>‹#›</a:t>
            </a:fld>
            <a:endParaRPr lang="en-US" dirty="0"/>
          </a:p>
        </p:txBody>
      </p:sp>
    </p:spTree>
    <p:extLst>
      <p:ext uri="{BB962C8B-B14F-4D97-AF65-F5344CB8AC3E}">
        <p14:creationId xmlns:p14="http://schemas.microsoft.com/office/powerpoint/2010/main" val="3680674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Ethical Hacking and </a:t>
            </a:r>
            <a:br>
              <a:rPr lang="en-US" dirty="0" smtClean="0"/>
            </a:br>
            <a:r>
              <a:rPr lang="en-US" dirty="0" smtClean="0"/>
              <a:t>Responsible Disclosure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5170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Andrey Hodirevski</a:t>
            </a:r>
            <a:endParaRPr lang="en-US" dirty="0"/>
          </a:p>
        </p:txBody>
      </p:sp>
      <p:sp>
        <p:nvSpPr>
          <p:cNvPr id="3" name="Content Placeholder 2"/>
          <p:cNvSpPr>
            <a:spLocks noGrp="1"/>
          </p:cNvSpPr>
          <p:nvPr>
            <p:ph idx="1"/>
          </p:nvPr>
        </p:nvSpPr>
        <p:spPr>
          <a:xfrm>
            <a:off x="240632" y="1600200"/>
            <a:ext cx="4037263" cy="4525963"/>
          </a:xfrm>
        </p:spPr>
        <p:txBody>
          <a:bodyPr>
            <a:normAutofit/>
          </a:bodyPr>
          <a:lstStyle/>
          <a:p>
            <a:r>
              <a:rPr lang="en-US" dirty="0" smtClean="0"/>
              <a:t>Ukrainian </a:t>
            </a:r>
          </a:p>
          <a:p>
            <a:r>
              <a:rPr lang="en-US" dirty="0" smtClean="0"/>
              <a:t>Presumed to have the Target credit cards stolen in 2013</a:t>
            </a:r>
          </a:p>
          <a:p>
            <a:r>
              <a:rPr lang="en-US" dirty="0" smtClean="0"/>
              <a:t>Still at large</a:t>
            </a:r>
          </a:p>
          <a:p>
            <a:pPr lvl="1"/>
            <a:r>
              <a:rPr lang="en-US" sz="1800" dirty="0" smtClean="0"/>
              <a:t>krebsonsecurity.com/2013/12/whos-selling-credit-cards-from-target</a:t>
            </a:r>
            <a:endParaRPr lang="en-US" sz="1800" dirty="0"/>
          </a:p>
        </p:txBody>
      </p:sp>
      <p:pic>
        <p:nvPicPr>
          <p:cNvPr id="4" name="Picture 3" descr="helkern-self-600x4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377" y="2419683"/>
            <a:ext cx="4448201" cy="3328737"/>
          </a:xfrm>
          <a:prstGeom prst="rect">
            <a:avLst/>
          </a:prstGeom>
        </p:spPr>
      </p:pic>
    </p:spTree>
    <p:extLst>
      <p:ext uri="{BB962C8B-B14F-4D97-AF65-F5344CB8AC3E}">
        <p14:creationId xmlns:p14="http://schemas.microsoft.com/office/powerpoint/2010/main" val="232875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Gray Hat Hackers</a:t>
            </a:r>
            <a:endParaRPr lang="en-US" dirty="0"/>
          </a:p>
        </p:txBody>
      </p:sp>
      <p:sp>
        <p:nvSpPr>
          <p:cNvPr id="3" name="Subtitle 2"/>
          <p:cNvSpPr>
            <a:spLocks noGrp="1"/>
          </p:cNvSpPr>
          <p:nvPr>
            <p:ph type="subTitle" idx="1"/>
          </p:nvPr>
        </p:nvSpPr>
        <p:spPr/>
        <p:txBody>
          <a:bodyPr/>
          <a:lstStyle/>
          <a:p>
            <a:r>
              <a:rPr lang="en-US" dirty="0" smtClean="0">
                <a:solidFill>
                  <a:srgbClr val="000000"/>
                </a:solidFill>
              </a:rPr>
              <a:t>Break the law, but claim to serve some higher cause</a:t>
            </a:r>
            <a:endParaRPr lang="en-US" dirty="0">
              <a:solidFill>
                <a:srgbClr val="000000"/>
              </a:solidFill>
            </a:endParaRPr>
          </a:p>
        </p:txBody>
      </p:sp>
    </p:spTree>
    <p:extLst>
      <p:ext uri="{BB962C8B-B14F-4D97-AF65-F5344CB8AC3E}">
        <p14:creationId xmlns:p14="http://schemas.microsoft.com/office/powerpoint/2010/main" val="331135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Jeremy Hammond</a:t>
            </a:r>
            <a:endParaRPr lang="en-US" dirty="0"/>
          </a:p>
        </p:txBody>
      </p:sp>
      <p:sp>
        <p:nvSpPr>
          <p:cNvPr id="3" name="Content Placeholder 2"/>
          <p:cNvSpPr>
            <a:spLocks noGrp="1"/>
          </p:cNvSpPr>
          <p:nvPr>
            <p:ph idx="1"/>
          </p:nvPr>
        </p:nvSpPr>
        <p:spPr>
          <a:xfrm>
            <a:off x="296784" y="1600200"/>
            <a:ext cx="5023848" cy="4525963"/>
          </a:xfrm>
        </p:spPr>
        <p:txBody>
          <a:bodyPr/>
          <a:lstStyle/>
          <a:p>
            <a:r>
              <a:rPr lang="en-US" dirty="0" smtClean="0"/>
              <a:t>Leader of Lulzsec</a:t>
            </a:r>
          </a:p>
          <a:p>
            <a:r>
              <a:rPr lang="en-US" dirty="0" smtClean="0"/>
              <a:t>Stole 60,000 credit card numbers from Stratfor</a:t>
            </a:r>
          </a:p>
          <a:p>
            <a:r>
              <a:rPr lang="en-US" dirty="0" smtClean="0"/>
              <a:t>Founded HackThisSite</a:t>
            </a:r>
          </a:p>
          <a:p>
            <a:r>
              <a:rPr lang="en-US" dirty="0" smtClean="0"/>
              <a:t>Sentenced to 10 years in 2013</a:t>
            </a:r>
          </a:p>
          <a:p>
            <a:pPr lvl="1"/>
            <a:r>
              <a:rPr lang="en-US" sz="1800" dirty="0" smtClean="0"/>
              <a:t>www.huffingtonpost.com/vivien-lesnik-weisman/post_4885_b_3352308.html</a:t>
            </a:r>
          </a:p>
          <a:p>
            <a:pPr marL="457200" lvl="1" indent="0">
              <a:buNone/>
            </a:pPr>
            <a:endParaRPr lang="en-US" dirty="0"/>
          </a:p>
        </p:txBody>
      </p:sp>
      <p:pic>
        <p:nvPicPr>
          <p:cNvPr id="4" name="Picture 3" descr="2013-05-29-Hammon_620x412.jpg"/>
          <p:cNvPicPr>
            <a:picLocks noChangeAspect="1"/>
          </p:cNvPicPr>
          <p:nvPr/>
        </p:nvPicPr>
        <p:blipFill rotWithShape="1">
          <a:blip r:embed="rId2">
            <a:extLst>
              <a:ext uri="{28A0092B-C50C-407E-A947-70E740481C1C}">
                <a14:useLocalDpi xmlns:a14="http://schemas.microsoft.com/office/drawing/2010/main" val="0"/>
              </a:ext>
            </a:extLst>
          </a:blip>
          <a:srcRect l="12128" r="16564"/>
          <a:stretch/>
        </p:blipFill>
        <p:spPr>
          <a:xfrm>
            <a:off x="5574631" y="2392947"/>
            <a:ext cx="3395579" cy="3164305"/>
          </a:xfrm>
          <a:prstGeom prst="rect">
            <a:avLst/>
          </a:prstGeom>
        </p:spPr>
      </p:pic>
    </p:spTree>
    <p:extLst>
      <p:ext uri="{BB962C8B-B14F-4D97-AF65-F5344CB8AC3E}">
        <p14:creationId xmlns:p14="http://schemas.microsoft.com/office/powerpoint/2010/main" val="136910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UFO Hacker</a:t>
            </a:r>
            <a:endParaRPr lang="en-US" dirty="0"/>
          </a:p>
        </p:txBody>
      </p:sp>
      <p:sp>
        <p:nvSpPr>
          <p:cNvPr id="3" name="Content Placeholder 2"/>
          <p:cNvSpPr>
            <a:spLocks noGrp="1"/>
          </p:cNvSpPr>
          <p:nvPr>
            <p:ph idx="1"/>
          </p:nvPr>
        </p:nvSpPr>
        <p:spPr>
          <a:xfrm>
            <a:off x="457200" y="1600200"/>
            <a:ext cx="4676274" cy="4525963"/>
          </a:xfrm>
        </p:spPr>
        <p:txBody>
          <a:bodyPr>
            <a:normAutofit lnSpcReduction="10000"/>
          </a:bodyPr>
          <a:lstStyle/>
          <a:p>
            <a:r>
              <a:rPr lang="en-US" dirty="0" smtClean="0"/>
              <a:t>Gary McKinnon</a:t>
            </a:r>
          </a:p>
          <a:p>
            <a:r>
              <a:rPr lang="en-US" dirty="0" smtClean="0"/>
              <a:t>Hacked the Pentagon and NASA in 2001</a:t>
            </a:r>
          </a:p>
          <a:p>
            <a:r>
              <a:rPr lang="en-US" dirty="0" smtClean="0"/>
              <a:t>Won a battle to avoid extradition from the UK to the USA in 2012 on mental health grounds</a:t>
            </a:r>
          </a:p>
          <a:p>
            <a:pPr lvl="1"/>
            <a:r>
              <a:rPr lang="en-US" sz="1900" dirty="0" smtClean="0"/>
              <a:t>www.examiner.com/article/ufo-hacker-wins-battle-against-us-government</a:t>
            </a:r>
          </a:p>
          <a:p>
            <a:pPr lvl="1"/>
            <a:endParaRPr lang="en-US" dirty="0"/>
          </a:p>
        </p:txBody>
      </p:sp>
      <p:pic>
        <p:nvPicPr>
          <p:cNvPr id="4" name="Picture 3" descr="15f2e2820676d3d305f3c53be2d396da.jpg"/>
          <p:cNvPicPr>
            <a:picLocks noChangeAspect="1"/>
          </p:cNvPicPr>
          <p:nvPr/>
        </p:nvPicPr>
        <p:blipFill rotWithShape="1">
          <a:blip r:embed="rId2">
            <a:extLst>
              <a:ext uri="{28A0092B-C50C-407E-A947-70E740481C1C}">
                <a14:useLocalDpi xmlns:a14="http://schemas.microsoft.com/office/drawing/2010/main" val="0"/>
              </a:ext>
            </a:extLst>
          </a:blip>
          <a:srcRect l="22288"/>
          <a:stretch/>
        </p:blipFill>
        <p:spPr>
          <a:xfrm>
            <a:off x="5293895" y="1955650"/>
            <a:ext cx="3542632" cy="3412814"/>
          </a:xfrm>
          <a:prstGeom prst="rect">
            <a:avLst/>
          </a:prstGeom>
        </p:spPr>
      </p:pic>
    </p:spTree>
    <p:extLst>
      <p:ext uri="{BB962C8B-B14F-4D97-AF65-F5344CB8AC3E}">
        <p14:creationId xmlns:p14="http://schemas.microsoft.com/office/powerpoint/2010/main" val="313412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St0rm</a:t>
            </a:r>
            <a:endParaRPr lang="en-US" dirty="0"/>
          </a:p>
        </p:txBody>
      </p:sp>
      <p:sp>
        <p:nvSpPr>
          <p:cNvPr id="3" name="Content Placeholder 2"/>
          <p:cNvSpPr>
            <a:spLocks noGrp="1"/>
          </p:cNvSpPr>
          <p:nvPr>
            <p:ph idx="1"/>
          </p:nvPr>
        </p:nvSpPr>
        <p:spPr>
          <a:xfrm>
            <a:off x="457200" y="1600200"/>
            <a:ext cx="7898063" cy="4525963"/>
          </a:xfrm>
        </p:spPr>
        <p:txBody>
          <a:bodyPr>
            <a:normAutofit fontScale="92500" lnSpcReduction="10000"/>
          </a:bodyPr>
          <a:lstStyle/>
          <a:p>
            <a:r>
              <a:rPr lang="en-US" dirty="0" smtClean="0"/>
              <a:t>Neil J McDonald</a:t>
            </a:r>
          </a:p>
          <a:p>
            <a:r>
              <a:rPr lang="en-US" dirty="0" smtClean="0"/>
              <a:t>18-year-old university student in New Zealand</a:t>
            </a:r>
          </a:p>
          <a:p>
            <a:r>
              <a:rPr lang="en-US" dirty="0" smtClean="0"/>
              <a:t>Hacked U of Melbourne and many other companies</a:t>
            </a:r>
          </a:p>
          <a:p>
            <a:r>
              <a:rPr lang="en-US" dirty="0" smtClean="0"/>
              <a:t>Told them about vulnerabilities so they could patch them</a:t>
            </a:r>
          </a:p>
          <a:p>
            <a:r>
              <a:rPr lang="en-US" dirty="0" smtClean="0"/>
              <a:t>Never prosecuted, but convinced to knock it off</a:t>
            </a:r>
          </a:p>
          <a:p>
            <a:pPr lvl="1"/>
            <a:r>
              <a:rPr lang="en-US" sz="2100" dirty="0" smtClean="0"/>
              <a:t>news.softpedia.com/news/University-of-Melbourne-Possibly-Hacked-After-Failing-to-Listen-to-Gray-Hat-235452.shtml</a:t>
            </a:r>
          </a:p>
          <a:p>
            <a:pPr lvl="1"/>
            <a:r>
              <a:rPr lang="en-US" sz="2100" dirty="0" smtClean="0"/>
              <a:t>www.binrand.com/post/985173-st0rm-some-love-trolls-3.html</a:t>
            </a:r>
            <a:endParaRPr lang="en-US" sz="2100" dirty="0"/>
          </a:p>
        </p:txBody>
      </p:sp>
    </p:spTree>
    <p:extLst>
      <p:ext uri="{BB962C8B-B14F-4D97-AF65-F5344CB8AC3E}">
        <p14:creationId xmlns:p14="http://schemas.microsoft.com/office/powerpoint/2010/main" val="237137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8308"/>
          </a:xfrm>
        </p:spPr>
        <p:txBody>
          <a:bodyPr>
            <a:normAutofit/>
          </a:bodyPr>
          <a:lstStyle/>
          <a:p>
            <a:r>
              <a:rPr lang="en-US" dirty="0" smtClean="0"/>
              <a:t>St0rm</a:t>
            </a:r>
            <a:endParaRPr lang="en-US" dirty="0"/>
          </a:p>
        </p:txBody>
      </p:sp>
      <p:sp>
        <p:nvSpPr>
          <p:cNvPr id="3" name="Content Placeholder 2"/>
          <p:cNvSpPr>
            <a:spLocks noGrp="1"/>
          </p:cNvSpPr>
          <p:nvPr>
            <p:ph idx="1"/>
          </p:nvPr>
        </p:nvSpPr>
        <p:spPr>
          <a:xfrm>
            <a:off x="457200" y="918308"/>
            <a:ext cx="8229600" cy="5207855"/>
          </a:xfrm>
        </p:spPr>
        <p:txBody>
          <a:bodyPr/>
          <a:lstStyle/>
          <a:p>
            <a:r>
              <a:rPr lang="en-US" dirty="0" smtClean="0"/>
              <a:t>17 years old, student in New Zealand</a:t>
            </a:r>
            <a:endParaRPr lang="en-US" dirty="0"/>
          </a:p>
        </p:txBody>
      </p:sp>
      <p:pic>
        <p:nvPicPr>
          <p:cNvPr id="4" name="Picture 3" descr="Screen Shot 2014-04-20 at 10.10.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71921"/>
            <a:ext cx="8030307" cy="1217498"/>
          </a:xfrm>
          <a:prstGeom prst="rect">
            <a:avLst/>
          </a:prstGeom>
          <a:ln>
            <a:solidFill>
              <a:srgbClr val="4F81BD"/>
            </a:solidFill>
          </a:ln>
        </p:spPr>
      </p:pic>
      <p:pic>
        <p:nvPicPr>
          <p:cNvPr id="5" name="Picture 4" descr="Screen Shot 2014-04-20 at 10.11.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91" y="3501056"/>
            <a:ext cx="7984009" cy="2204175"/>
          </a:xfrm>
          <a:prstGeom prst="rect">
            <a:avLst/>
          </a:prstGeom>
          <a:ln>
            <a:solidFill>
              <a:srgbClr val="4F81BD"/>
            </a:solidFill>
          </a:ln>
        </p:spPr>
      </p:pic>
    </p:spTree>
    <p:extLst>
      <p:ext uri="{BB962C8B-B14F-4D97-AF65-F5344CB8AC3E}">
        <p14:creationId xmlns:p14="http://schemas.microsoft.com/office/powerpoint/2010/main" val="258396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St0rm's Statement</a:t>
            </a:r>
            <a:endParaRPr lang="en-US" dirty="0"/>
          </a:p>
        </p:txBody>
      </p:sp>
      <p:sp>
        <p:nvSpPr>
          <p:cNvPr id="3" name="Content Placeholder 2"/>
          <p:cNvSpPr>
            <a:spLocks noGrp="1"/>
          </p:cNvSpPr>
          <p:nvPr>
            <p:ph idx="1"/>
          </p:nvPr>
        </p:nvSpPr>
        <p:spPr/>
        <p:txBody>
          <a:bodyPr/>
          <a:lstStyle/>
          <a:p>
            <a:r>
              <a:rPr lang="en-US" dirty="0" smtClean="0"/>
              <a:t>“I've done nothing with the information, and I've not accessed any secret places within their site. I've </a:t>
            </a:r>
            <a:r>
              <a:rPr lang="en-US" dirty="0" err="1" smtClean="0"/>
              <a:t>mearly</a:t>
            </a:r>
            <a:r>
              <a:rPr lang="en-US" dirty="0" smtClean="0"/>
              <a:t> (sic) found a vulnerability and exploited it then tried to communicate with the site's admins. After failing which I've decided to talk on the Radio, to alert people and tell them it's going on,” he said.</a:t>
            </a:r>
            <a:endParaRPr lang="en-US" dirty="0"/>
          </a:p>
        </p:txBody>
      </p:sp>
    </p:spTree>
    <p:extLst>
      <p:ext uri="{BB962C8B-B14F-4D97-AF65-F5344CB8AC3E}">
        <p14:creationId xmlns:p14="http://schemas.microsoft.com/office/powerpoint/2010/main" val="369542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St0rm's Website</a:t>
            </a:r>
            <a:endParaRPr lang="en-US" dirty="0"/>
          </a:p>
        </p:txBody>
      </p:sp>
      <p:sp>
        <p:nvSpPr>
          <p:cNvPr id="3" name="Content Placeholder 2"/>
          <p:cNvSpPr>
            <a:spLocks noGrp="1"/>
          </p:cNvSpPr>
          <p:nvPr>
            <p:ph idx="1"/>
          </p:nvPr>
        </p:nvSpPr>
        <p:spPr/>
        <p:txBody>
          <a:bodyPr/>
          <a:lstStyle/>
          <a:p>
            <a:r>
              <a:rPr lang="en-US" dirty="0" smtClean="0"/>
              <a:t>He put up a website describing himself and his actions</a:t>
            </a:r>
          </a:p>
          <a:p>
            <a:r>
              <a:rPr lang="en-US" dirty="0" smtClean="0"/>
              <a:t>He listed companies he had hacked into as "Clients" </a:t>
            </a:r>
          </a:p>
          <a:p>
            <a:r>
              <a:rPr lang="en-US" dirty="0" smtClean="0"/>
              <a:t>He said they were all grateful for his help</a:t>
            </a:r>
            <a:endParaRPr lang="en-US" dirty="0"/>
          </a:p>
        </p:txBody>
      </p:sp>
    </p:spTree>
    <p:extLst>
      <p:ext uri="{BB962C8B-B14F-4D97-AF65-F5344CB8AC3E}">
        <p14:creationId xmlns:p14="http://schemas.microsoft.com/office/powerpoint/2010/main" val="186023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Aaron Swartz</a:t>
            </a:r>
            <a:endParaRPr lang="en-US" dirty="0"/>
          </a:p>
        </p:txBody>
      </p:sp>
      <p:sp>
        <p:nvSpPr>
          <p:cNvPr id="3" name="Content Placeholder 2"/>
          <p:cNvSpPr>
            <a:spLocks noGrp="1"/>
          </p:cNvSpPr>
          <p:nvPr>
            <p:ph idx="1"/>
          </p:nvPr>
        </p:nvSpPr>
        <p:spPr>
          <a:xfrm>
            <a:off x="280738" y="1600200"/>
            <a:ext cx="3810000" cy="4525963"/>
          </a:xfrm>
        </p:spPr>
        <p:txBody>
          <a:bodyPr>
            <a:normAutofit fontScale="85000" lnSpcReduction="10000"/>
          </a:bodyPr>
          <a:lstStyle/>
          <a:p>
            <a:r>
              <a:rPr lang="en-US" dirty="0" smtClean="0"/>
              <a:t>Downloaded millions of academic articles at MIT in 2010-2011, intending to publish them freely, violating MIT's use rights</a:t>
            </a:r>
          </a:p>
          <a:p>
            <a:r>
              <a:rPr lang="en-US" dirty="0" smtClean="0"/>
              <a:t>Prosecuted, faced possible prison term</a:t>
            </a:r>
          </a:p>
          <a:p>
            <a:r>
              <a:rPr lang="en-US" dirty="0" smtClean="0"/>
              <a:t>Depressed, committed suicide in 2013</a:t>
            </a:r>
          </a:p>
          <a:p>
            <a:pPr lvl="1"/>
            <a:r>
              <a:rPr lang="en-US" sz="2100" dirty="0" smtClean="0"/>
              <a:t>www.wired.com</a:t>
            </a:r>
            <a:r>
              <a:rPr lang="en-US" sz="2100" dirty="0"/>
              <a:t>/threatlevel/2013/01/aaron-</a:t>
            </a:r>
            <a:r>
              <a:rPr lang="en-US" sz="2100" dirty="0" smtClean="0"/>
              <a:t>swartz</a:t>
            </a:r>
            <a:endParaRPr lang="en-US" sz="2100" dirty="0"/>
          </a:p>
        </p:txBody>
      </p:sp>
      <p:pic>
        <p:nvPicPr>
          <p:cNvPr id="4" name="Picture 3" descr="Screen Shot 2014-01-11 at 5.51.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842" y="1600200"/>
            <a:ext cx="4411579" cy="4383613"/>
          </a:xfrm>
          <a:prstGeom prst="rect">
            <a:avLst/>
          </a:prstGeom>
        </p:spPr>
      </p:pic>
    </p:spTree>
    <p:extLst>
      <p:ext uri="{BB962C8B-B14F-4D97-AF65-F5344CB8AC3E}">
        <p14:creationId xmlns:p14="http://schemas.microsoft.com/office/powerpoint/2010/main" val="60098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Whitehat Hackers</a:t>
            </a:r>
            <a:endParaRPr lang="en-US" dirty="0"/>
          </a:p>
        </p:txBody>
      </p:sp>
      <p:sp>
        <p:nvSpPr>
          <p:cNvPr id="3" name="Subtitle 2"/>
          <p:cNvSpPr>
            <a:spLocks noGrp="1"/>
          </p:cNvSpPr>
          <p:nvPr>
            <p:ph type="subTitle" idx="1"/>
          </p:nvPr>
        </p:nvSpPr>
        <p:spPr/>
        <p:txBody>
          <a:bodyPr/>
          <a:lstStyle/>
          <a:p>
            <a:r>
              <a:rPr lang="en-US" dirty="0" smtClean="0">
                <a:solidFill>
                  <a:srgbClr val="000000"/>
                </a:solidFill>
              </a:rPr>
              <a:t>Obey the law</a:t>
            </a:r>
            <a:endParaRPr lang="en-US" dirty="0">
              <a:solidFill>
                <a:srgbClr val="000000"/>
              </a:solidFill>
            </a:endParaRPr>
          </a:p>
        </p:txBody>
      </p:sp>
    </p:spTree>
    <p:extLst>
      <p:ext uri="{BB962C8B-B14F-4D97-AF65-F5344CB8AC3E}">
        <p14:creationId xmlns:p14="http://schemas.microsoft.com/office/powerpoint/2010/main" val="407191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4-04-20 at 10.06.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785" y="2114219"/>
            <a:ext cx="6451600" cy="3416300"/>
          </a:xfrm>
          <a:prstGeom prst="rect">
            <a:avLst/>
          </a:prstGeom>
        </p:spPr>
      </p:pic>
    </p:spTree>
    <p:extLst>
      <p:ext uri="{BB962C8B-B14F-4D97-AF65-F5344CB8AC3E}">
        <p14:creationId xmlns:p14="http://schemas.microsoft.com/office/powerpoint/2010/main" val="279490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Whitehat Hackers</a:t>
            </a:r>
            <a:endParaRPr lang="en-US" dirty="0"/>
          </a:p>
        </p:txBody>
      </p:sp>
      <p:sp>
        <p:nvSpPr>
          <p:cNvPr id="3" name="Content Placeholder 2"/>
          <p:cNvSpPr>
            <a:spLocks noGrp="1"/>
          </p:cNvSpPr>
          <p:nvPr>
            <p:ph idx="1"/>
          </p:nvPr>
        </p:nvSpPr>
        <p:spPr>
          <a:xfrm>
            <a:off x="457200" y="1600200"/>
            <a:ext cx="5652168" cy="4525963"/>
          </a:xfrm>
        </p:spPr>
        <p:txBody>
          <a:bodyPr/>
          <a:lstStyle/>
          <a:p>
            <a:r>
              <a:rPr lang="en-US" dirty="0" smtClean="0"/>
              <a:t>Obey the law</a:t>
            </a:r>
          </a:p>
          <a:p>
            <a:r>
              <a:rPr lang="en-US" dirty="0" smtClean="0"/>
              <a:t>Positions of trust and responsibility</a:t>
            </a:r>
          </a:p>
          <a:p>
            <a:r>
              <a:rPr lang="en-US" dirty="0" smtClean="0"/>
              <a:t>Frequently abused as cowardly and incompetent by criminals</a:t>
            </a:r>
          </a:p>
          <a:p>
            <a:pPr lvl="1"/>
            <a:r>
              <a:rPr lang="en-US" dirty="0" smtClean="0"/>
              <a:t>Image from Wikipedia</a:t>
            </a:r>
          </a:p>
          <a:p>
            <a:endParaRPr lang="en-US" dirty="0" smtClean="0"/>
          </a:p>
          <a:p>
            <a:endParaRPr lang="en-US" dirty="0"/>
          </a:p>
        </p:txBody>
      </p:sp>
      <p:pic>
        <p:nvPicPr>
          <p:cNvPr id="4" name="Picture 3" descr="Dudley_Do-R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800" y="2037920"/>
            <a:ext cx="2667000" cy="3048000"/>
          </a:xfrm>
          <a:prstGeom prst="rect">
            <a:avLst/>
          </a:prstGeom>
        </p:spPr>
      </p:pic>
    </p:spTree>
    <p:extLst>
      <p:ext uri="{BB962C8B-B14F-4D97-AF65-F5344CB8AC3E}">
        <p14:creationId xmlns:p14="http://schemas.microsoft.com/office/powerpoint/2010/main" val="130683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Kaminsky</a:t>
            </a:r>
            <a:endParaRPr lang="en-US" dirty="0"/>
          </a:p>
        </p:txBody>
      </p:sp>
      <p:sp>
        <p:nvSpPr>
          <p:cNvPr id="3" name="Content Placeholder 2"/>
          <p:cNvSpPr>
            <a:spLocks noGrp="1"/>
          </p:cNvSpPr>
          <p:nvPr>
            <p:ph idx="1"/>
          </p:nvPr>
        </p:nvSpPr>
        <p:spPr>
          <a:xfrm>
            <a:off x="457200" y="1600200"/>
            <a:ext cx="5063958" cy="4525963"/>
          </a:xfrm>
        </p:spPr>
        <p:txBody>
          <a:bodyPr>
            <a:normAutofit/>
          </a:bodyPr>
          <a:lstStyle/>
          <a:p>
            <a:r>
              <a:rPr lang="en-US" dirty="0" smtClean="0"/>
              <a:t>Found a DNS flaw in 2008</a:t>
            </a:r>
          </a:p>
          <a:p>
            <a:r>
              <a:rPr lang="en-US" dirty="0" smtClean="0"/>
              <a:t>Got it patched before it was exposed &amp; exploited</a:t>
            </a:r>
          </a:p>
          <a:p>
            <a:r>
              <a:rPr lang="en-US" dirty="0" smtClean="0"/>
              <a:t>Testified before Congress</a:t>
            </a:r>
          </a:p>
          <a:p>
            <a:r>
              <a:rPr lang="en-US" dirty="0" smtClean="0"/>
              <a:t>ICANN Trusted Community Representative for the DNSSEC root</a:t>
            </a:r>
          </a:p>
          <a:p>
            <a:pPr lvl="1"/>
            <a:r>
              <a:rPr lang="en-US" sz="1800" dirty="0" smtClean="0"/>
              <a:t>wikipedia.org</a:t>
            </a:r>
            <a:r>
              <a:rPr lang="en-US" sz="1800" dirty="0"/>
              <a:t>/wiki/Dan_Kaminsky</a:t>
            </a:r>
          </a:p>
        </p:txBody>
      </p:sp>
      <p:pic>
        <p:nvPicPr>
          <p:cNvPr id="4" name="Picture 3" descr="330px-Dan_Kaminsky_cropp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158" y="1417638"/>
            <a:ext cx="3248526" cy="4872789"/>
          </a:xfrm>
          <a:prstGeom prst="rect">
            <a:avLst/>
          </a:prstGeom>
        </p:spPr>
      </p:pic>
    </p:spTree>
    <p:extLst>
      <p:ext uri="{BB962C8B-B14F-4D97-AF65-F5344CB8AC3E}">
        <p14:creationId xmlns:p14="http://schemas.microsoft.com/office/powerpoint/2010/main" val="1769294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D Moore</a:t>
            </a:r>
            <a:endParaRPr lang="en-US" dirty="0"/>
          </a:p>
        </p:txBody>
      </p:sp>
      <p:sp>
        <p:nvSpPr>
          <p:cNvPr id="3" name="Content Placeholder 2"/>
          <p:cNvSpPr>
            <a:spLocks noGrp="1"/>
          </p:cNvSpPr>
          <p:nvPr>
            <p:ph idx="1"/>
          </p:nvPr>
        </p:nvSpPr>
        <p:spPr>
          <a:xfrm>
            <a:off x="457200" y="1600200"/>
            <a:ext cx="4890168" cy="4525963"/>
          </a:xfrm>
        </p:spPr>
        <p:txBody>
          <a:bodyPr>
            <a:normAutofit/>
          </a:bodyPr>
          <a:lstStyle/>
          <a:p>
            <a:r>
              <a:rPr lang="en-US" dirty="0" smtClean="0"/>
              <a:t>Chief Architect of Metasploit</a:t>
            </a:r>
          </a:p>
          <a:p>
            <a:r>
              <a:rPr lang="en-US" dirty="0" smtClean="0"/>
              <a:t>Recent work involves scanning the entire Internet for security problems, in partnership with DHS</a:t>
            </a:r>
          </a:p>
          <a:p>
            <a:pPr lvl="1"/>
            <a:r>
              <a:rPr lang="en-US" sz="1800" dirty="0" smtClean="0"/>
              <a:t>resources.infosecinstitute.com</a:t>
            </a:r>
            <a:r>
              <a:rPr lang="en-US" sz="1800" dirty="0"/>
              <a:t>/hd-moore-reveals-his-process-for-security-</a:t>
            </a:r>
            <a:r>
              <a:rPr lang="en-US" sz="1800" dirty="0" smtClean="0"/>
              <a:t>research</a:t>
            </a:r>
            <a:endParaRPr lang="en-US" sz="1800" dirty="0"/>
          </a:p>
        </p:txBody>
      </p:sp>
      <p:pic>
        <p:nvPicPr>
          <p:cNvPr id="4" name="Picture 3" descr="headshot-e1300806690444-236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600" y="1798053"/>
            <a:ext cx="2997200" cy="3810000"/>
          </a:xfrm>
          <a:prstGeom prst="rect">
            <a:avLst/>
          </a:prstGeom>
        </p:spPr>
      </p:pic>
    </p:spTree>
    <p:extLst>
      <p:ext uri="{BB962C8B-B14F-4D97-AF65-F5344CB8AC3E}">
        <p14:creationId xmlns:p14="http://schemas.microsoft.com/office/powerpoint/2010/main" val="336454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Joanna Rutkowska</a:t>
            </a:r>
          </a:p>
        </p:txBody>
      </p:sp>
      <p:sp>
        <p:nvSpPr>
          <p:cNvPr id="3" name="Content Placeholder 2"/>
          <p:cNvSpPr>
            <a:spLocks noGrp="1"/>
          </p:cNvSpPr>
          <p:nvPr>
            <p:ph idx="1"/>
          </p:nvPr>
        </p:nvSpPr>
        <p:spPr>
          <a:xfrm>
            <a:off x="457200" y="1600200"/>
            <a:ext cx="4903537" cy="4525963"/>
          </a:xfrm>
        </p:spPr>
        <p:txBody>
          <a:bodyPr>
            <a:normAutofit fontScale="92500" lnSpcReduction="10000"/>
          </a:bodyPr>
          <a:lstStyle/>
          <a:p>
            <a:r>
              <a:rPr lang="en-US" dirty="0"/>
              <a:t>Polish computer security </a:t>
            </a:r>
            <a:r>
              <a:rPr lang="en-US" dirty="0" smtClean="0"/>
              <a:t>researcher</a:t>
            </a:r>
          </a:p>
          <a:p>
            <a:r>
              <a:rPr lang="en-US" dirty="0" smtClean="0"/>
              <a:t>Develops low-level rootkits, including the "Blue Pill" which converts a running OS into a VM</a:t>
            </a:r>
          </a:p>
          <a:p>
            <a:r>
              <a:rPr lang="en-US" dirty="0" smtClean="0"/>
              <a:t>Developed Qubes OS providing security through isolation</a:t>
            </a:r>
          </a:p>
          <a:p>
            <a:pPr lvl="1"/>
            <a:r>
              <a:rPr lang="en-US" sz="1900" dirty="0" smtClean="0"/>
              <a:t>wikipedia.org</a:t>
            </a:r>
            <a:r>
              <a:rPr lang="en-US" sz="1900" dirty="0"/>
              <a:t>/wiki/Joanna_Rutkowska</a:t>
            </a:r>
          </a:p>
        </p:txBody>
      </p:sp>
      <p:pic>
        <p:nvPicPr>
          <p:cNvPr id="4" name="Picture 3" descr="300px-Joanna_Rutkowsk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127" y="1600200"/>
            <a:ext cx="3240293" cy="4892842"/>
          </a:xfrm>
          <a:prstGeom prst="rect">
            <a:avLst/>
          </a:prstGeom>
        </p:spPr>
      </p:pic>
    </p:spTree>
    <p:extLst>
      <p:ext uri="{BB962C8B-B14F-4D97-AF65-F5344CB8AC3E}">
        <p14:creationId xmlns:p14="http://schemas.microsoft.com/office/powerpoint/2010/main" val="232188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Cold Calls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198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Companies</a:t>
            </a:r>
            <a:endParaRPr lang="en-US" dirty="0"/>
          </a:p>
        </p:txBody>
      </p:sp>
      <p:sp>
        <p:nvSpPr>
          <p:cNvPr id="3" name="Content Placeholder 2"/>
          <p:cNvSpPr>
            <a:spLocks noGrp="1"/>
          </p:cNvSpPr>
          <p:nvPr>
            <p:ph idx="1"/>
          </p:nvPr>
        </p:nvSpPr>
        <p:spPr/>
        <p:txBody>
          <a:bodyPr/>
          <a:lstStyle/>
          <a:p>
            <a:r>
              <a:rPr lang="en-US" dirty="0" smtClean="0"/>
              <a:t>Without being hired to test their security</a:t>
            </a:r>
          </a:p>
          <a:p>
            <a:r>
              <a:rPr lang="en-US" dirty="0" smtClean="0"/>
              <a:t>Requires care to stay legal</a:t>
            </a:r>
          </a:p>
          <a:p>
            <a:pPr lvl="1"/>
            <a:r>
              <a:rPr lang="en-US" dirty="0" smtClean="0"/>
              <a:t>Don't execute unauthorized code on anyone else's server</a:t>
            </a:r>
          </a:p>
          <a:p>
            <a:r>
              <a:rPr lang="en-US" dirty="0" smtClean="0"/>
              <a:t>Considered dangerous and taboo in the security community</a:t>
            </a:r>
          </a:p>
        </p:txBody>
      </p:sp>
    </p:spTree>
    <p:extLst>
      <p:ext uri="{BB962C8B-B14F-4D97-AF65-F5344CB8AC3E}">
        <p14:creationId xmlns:p14="http://schemas.microsoft.com/office/powerpoint/2010/main" val="2712885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Risks of Cold Calls &amp;</a:t>
            </a:r>
            <a:br>
              <a:rPr lang="en-US" dirty="0" smtClean="0"/>
            </a:br>
            <a:r>
              <a:rPr lang="en-US" dirty="0" smtClean="0"/>
              <a:t>Whitehat Reputation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CCSF servers attacked twice to stop me</a:t>
            </a:r>
          </a:p>
          <a:p>
            <a:r>
              <a:rPr lang="en-US" dirty="0" smtClean="0"/>
              <a:t>(ISC)^2 Ethics Complaint to revoke my certification</a:t>
            </a:r>
          </a:p>
          <a:p>
            <a:r>
              <a:rPr lang="en-US" dirty="0" smtClean="0"/>
              <a:t>Accused of racism to get me fired from CCSF</a:t>
            </a:r>
          </a:p>
          <a:p>
            <a:r>
              <a:rPr lang="en-US" dirty="0" smtClean="0"/>
              <a:t>Threatened with lawsuit from Canada</a:t>
            </a:r>
          </a:p>
          <a:p>
            <a:r>
              <a:rPr lang="en-US" dirty="0" smtClean="0"/>
              <a:t>Hatchet job in the CCSF newspaper</a:t>
            </a:r>
          </a:p>
          <a:p>
            <a:r>
              <a:rPr lang="en-US" dirty="0" smtClean="0"/>
              <a:t>Many outrageous accusations in print from CCSF's disgraced ex-CTO</a:t>
            </a:r>
          </a:p>
          <a:p>
            <a:r>
              <a:rPr lang="en-US" dirty="0" smtClean="0"/>
              <a:t>Lots of online trolling</a:t>
            </a:r>
          </a:p>
          <a:p>
            <a:pPr lvl="1"/>
            <a:endParaRPr lang="en-US" dirty="0"/>
          </a:p>
        </p:txBody>
      </p:sp>
    </p:spTree>
    <p:extLst>
      <p:ext uri="{BB962C8B-B14F-4D97-AF65-F5344CB8AC3E}">
        <p14:creationId xmlns:p14="http://schemas.microsoft.com/office/powerpoint/2010/main" val="2508339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SQL Injection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4-01-10 at 7.48.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47" y="1791368"/>
            <a:ext cx="3636610" cy="3669521"/>
          </a:xfrm>
          <a:prstGeom prst="rect">
            <a:avLst/>
          </a:prstGeom>
        </p:spPr>
      </p:pic>
      <p:pic>
        <p:nvPicPr>
          <p:cNvPr id="5" name="Picture 4" descr="Screen Shot 2014-01-10 at 7.54.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623" y="1600200"/>
            <a:ext cx="4896801" cy="5066632"/>
          </a:xfrm>
          <a:prstGeom prst="rect">
            <a:avLst/>
          </a:prstGeom>
        </p:spPr>
      </p:pic>
    </p:spTree>
    <p:extLst>
      <p:ext uri="{BB962C8B-B14F-4D97-AF65-F5344CB8AC3E}">
        <p14:creationId xmlns:p14="http://schemas.microsoft.com/office/powerpoint/2010/main" val="1884043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Injections at Colleges</a:t>
            </a:r>
            <a:endParaRPr lang="en-US" dirty="0"/>
          </a:p>
        </p:txBody>
      </p:sp>
      <p:sp>
        <p:nvSpPr>
          <p:cNvPr id="3" name="Content Placeholder 2"/>
          <p:cNvSpPr>
            <a:spLocks noGrp="1"/>
          </p:cNvSpPr>
          <p:nvPr>
            <p:ph idx="1"/>
          </p:nvPr>
        </p:nvSpPr>
        <p:spPr/>
        <p:txBody>
          <a:bodyPr/>
          <a:lstStyle/>
          <a:p>
            <a:r>
              <a:rPr lang="en-US" dirty="0" smtClean="0"/>
              <a:t>I found over 100</a:t>
            </a:r>
          </a:p>
          <a:p>
            <a:r>
              <a:rPr lang="en-US" dirty="0" smtClean="0"/>
              <a:t>Most are still open</a:t>
            </a:r>
          </a:p>
          <a:p>
            <a:r>
              <a:rPr lang="en-US" dirty="0" smtClean="0"/>
              <a:t>Johns Hopkins</a:t>
            </a:r>
          </a:p>
          <a:p>
            <a:endParaRPr lang="en-US" dirty="0"/>
          </a:p>
          <a:p>
            <a:pPr marL="0" indent="0">
              <a:buNone/>
            </a:pPr>
            <a:endParaRPr lang="en-US" dirty="0"/>
          </a:p>
          <a:p>
            <a:r>
              <a:rPr lang="en-US" dirty="0" smtClean="0"/>
              <a:t>Brigham Young</a:t>
            </a:r>
            <a:endParaRPr lang="en-US" dirty="0"/>
          </a:p>
        </p:txBody>
      </p:sp>
      <p:pic>
        <p:nvPicPr>
          <p:cNvPr id="5" name="Picture 4" descr="Screen Shot 2014-01-10 at 7.5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37" y="3449019"/>
            <a:ext cx="6470316" cy="1002562"/>
          </a:xfrm>
          <a:prstGeom prst="rect">
            <a:avLst/>
          </a:prstGeom>
          <a:ln>
            <a:solidFill>
              <a:srgbClr val="4F81BD"/>
            </a:solidFill>
          </a:ln>
        </p:spPr>
      </p:pic>
      <p:pic>
        <p:nvPicPr>
          <p:cNvPr id="6" name="Picture 5" descr="Screen Shot 2014-01-10 at 7.58.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37" y="5370428"/>
            <a:ext cx="6159500" cy="1130300"/>
          </a:xfrm>
          <a:prstGeom prst="rect">
            <a:avLst/>
          </a:prstGeom>
          <a:ln>
            <a:solidFill>
              <a:srgbClr val="4F81BD"/>
            </a:solidFill>
          </a:ln>
        </p:spPr>
      </p:pic>
    </p:spTree>
    <p:extLst>
      <p:ext uri="{BB962C8B-B14F-4D97-AF65-F5344CB8AC3E}">
        <p14:creationId xmlns:p14="http://schemas.microsoft.com/office/powerpoint/2010/main" val="395730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Viagra Sales from College Servers</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Screen Shot 2014-01-10 at 8.0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82" y="1778001"/>
            <a:ext cx="5745617" cy="4237789"/>
          </a:xfrm>
          <a:prstGeom prst="rect">
            <a:avLst/>
          </a:prstGeom>
          <a:ln>
            <a:solidFill>
              <a:srgbClr val="4F81BD"/>
            </a:solidFill>
          </a:ln>
        </p:spPr>
      </p:pic>
    </p:spTree>
    <p:extLst>
      <p:ext uri="{BB962C8B-B14F-4D97-AF65-F5344CB8AC3E}">
        <p14:creationId xmlns:p14="http://schemas.microsoft.com/office/powerpoint/2010/main" val="39748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Blackhat Hackers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Break the law &amp; love it</a:t>
            </a:r>
            <a:endParaRPr lang="en-US" dirty="0">
              <a:solidFill>
                <a:schemeClr val="tx1"/>
              </a:solidFill>
            </a:endParaRPr>
          </a:p>
        </p:txBody>
      </p:sp>
    </p:spTree>
    <p:extLst>
      <p:ext uri="{BB962C8B-B14F-4D97-AF65-F5344CB8AC3E}">
        <p14:creationId xmlns:p14="http://schemas.microsoft.com/office/powerpoint/2010/main" val="148094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Dread Pirate Roberts</a:t>
            </a:r>
            <a:endParaRPr lang="en-US" dirty="0"/>
          </a:p>
        </p:txBody>
      </p:sp>
      <p:sp>
        <p:nvSpPr>
          <p:cNvPr id="3" name="Content Placeholder 2"/>
          <p:cNvSpPr>
            <a:spLocks noGrp="1"/>
          </p:cNvSpPr>
          <p:nvPr>
            <p:ph idx="1"/>
          </p:nvPr>
        </p:nvSpPr>
        <p:spPr>
          <a:xfrm>
            <a:off x="457200" y="1600200"/>
            <a:ext cx="4622800" cy="4525963"/>
          </a:xfrm>
        </p:spPr>
        <p:txBody>
          <a:bodyPr>
            <a:normAutofit lnSpcReduction="10000"/>
          </a:bodyPr>
          <a:lstStyle/>
          <a:p>
            <a:r>
              <a:rPr lang="en-US" dirty="0" smtClean="0"/>
              <a:t>Physics student from Austin, Texas</a:t>
            </a:r>
          </a:p>
          <a:p>
            <a:r>
              <a:rPr lang="en-US" dirty="0" smtClean="0"/>
              <a:t>Built the Silk Road website in 2011 to "challenge the powers that be and at last give people the option to choose freedom over tyranny"</a:t>
            </a:r>
          </a:p>
        </p:txBody>
      </p:sp>
      <p:pic>
        <p:nvPicPr>
          <p:cNvPr id="4" name="Picture 3" descr="dpr-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800" y="995363"/>
            <a:ext cx="3175000" cy="5130800"/>
          </a:xfrm>
          <a:prstGeom prst="rect">
            <a:avLst/>
          </a:prstGeom>
        </p:spPr>
      </p:pic>
    </p:spTree>
    <p:extLst>
      <p:ext uri="{BB962C8B-B14F-4D97-AF65-F5344CB8AC3E}">
        <p14:creationId xmlns:p14="http://schemas.microsoft.com/office/powerpoint/2010/main" val="115139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Ross William Ulbricht</a:t>
            </a:r>
            <a:endParaRPr lang="en-US" dirty="0"/>
          </a:p>
        </p:txBody>
      </p:sp>
      <p:sp>
        <p:nvSpPr>
          <p:cNvPr id="3" name="Content Placeholder 2"/>
          <p:cNvSpPr>
            <a:spLocks noGrp="1"/>
          </p:cNvSpPr>
          <p:nvPr>
            <p:ph idx="1"/>
          </p:nvPr>
        </p:nvSpPr>
        <p:spPr/>
        <p:txBody>
          <a:bodyPr/>
          <a:lstStyle/>
          <a:p>
            <a:r>
              <a:rPr lang="en-US" dirty="0" smtClean="0"/>
              <a:t>Sold drugs, guns, and other illegal items</a:t>
            </a:r>
          </a:p>
          <a:p>
            <a:r>
              <a:rPr lang="en-US" dirty="0" smtClean="0"/>
              <a:t>Made $80 million</a:t>
            </a:r>
          </a:p>
          <a:p>
            <a:r>
              <a:rPr lang="en-US" dirty="0" smtClean="0"/>
              <a:t>Wanted to end  "violence, coercion, and all forms of force"</a:t>
            </a:r>
          </a:p>
          <a:p>
            <a:r>
              <a:rPr lang="en-US" dirty="0" smtClean="0"/>
              <a:t>Hired a </a:t>
            </a:r>
            <a:r>
              <a:rPr lang="en-US" dirty="0" err="1" smtClean="0"/>
              <a:t>hitman</a:t>
            </a:r>
            <a:r>
              <a:rPr lang="en-US" dirty="0" smtClean="0"/>
              <a:t> four times to kill people who annoyed him online</a:t>
            </a:r>
            <a:endParaRPr lang="en-US" dirty="0"/>
          </a:p>
        </p:txBody>
      </p:sp>
    </p:spTree>
    <p:extLst>
      <p:ext uri="{BB962C8B-B14F-4D97-AF65-F5344CB8AC3E}">
        <p14:creationId xmlns:p14="http://schemas.microsoft.com/office/powerpoint/2010/main" val="18569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Dread Pirate Roberts</a:t>
            </a:r>
            <a:endParaRPr lang="en-US" dirty="0"/>
          </a:p>
        </p:txBody>
      </p:sp>
      <p:sp>
        <p:nvSpPr>
          <p:cNvPr id="3" name="Content Placeholder 2"/>
          <p:cNvSpPr>
            <a:spLocks noGrp="1"/>
          </p:cNvSpPr>
          <p:nvPr>
            <p:ph idx="1"/>
          </p:nvPr>
        </p:nvSpPr>
        <p:spPr>
          <a:xfrm>
            <a:off x="457200" y="1600200"/>
            <a:ext cx="5033690" cy="4948238"/>
          </a:xfrm>
        </p:spPr>
        <p:txBody>
          <a:bodyPr>
            <a:normAutofit lnSpcReduction="10000"/>
          </a:bodyPr>
          <a:lstStyle/>
          <a:p>
            <a:r>
              <a:rPr lang="en-US" dirty="0" smtClean="0"/>
              <a:t>Ross William Ulbricht</a:t>
            </a:r>
          </a:p>
          <a:p>
            <a:r>
              <a:rPr lang="en-US" dirty="0" smtClean="0"/>
              <a:t>Ran Silk Road; eBay for drugs, guns, and crime</a:t>
            </a:r>
          </a:p>
          <a:p>
            <a:r>
              <a:rPr lang="en-US" dirty="0" smtClean="0"/>
              <a:t>Arrested Oct 1, 2013 at the Glen Park library in San Francisco</a:t>
            </a:r>
          </a:p>
          <a:p>
            <a:r>
              <a:rPr lang="en-US" dirty="0" smtClean="0"/>
              <a:t>Paid hitmen to kill people six times</a:t>
            </a:r>
          </a:p>
          <a:p>
            <a:pPr lvl="1"/>
            <a:r>
              <a:rPr lang="en-US" sz="2000" dirty="0" smtClean="0"/>
              <a:t>arstechnica.com/tech-policy/2013/10/how-the-feds-took-down-the-dread-pirate-roberts/</a:t>
            </a:r>
          </a:p>
          <a:p>
            <a:endParaRPr lang="en-US" dirty="0"/>
          </a:p>
        </p:txBody>
      </p:sp>
      <p:pic>
        <p:nvPicPr>
          <p:cNvPr id="4" name="Picture 3" descr="dpr-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042" y="1417638"/>
            <a:ext cx="3175000" cy="5130800"/>
          </a:xfrm>
          <a:prstGeom prst="rect">
            <a:avLst/>
          </a:prstGeom>
        </p:spPr>
      </p:pic>
    </p:spTree>
    <p:extLst>
      <p:ext uri="{BB962C8B-B14F-4D97-AF65-F5344CB8AC3E}">
        <p14:creationId xmlns:p14="http://schemas.microsoft.com/office/powerpoint/2010/main" val="82356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Albert Gonzalez </a:t>
            </a:r>
            <a:endParaRPr lang="en-US" dirty="0"/>
          </a:p>
        </p:txBody>
      </p:sp>
      <p:sp>
        <p:nvSpPr>
          <p:cNvPr id="3" name="Content Placeholder 2"/>
          <p:cNvSpPr>
            <a:spLocks noGrp="1"/>
          </p:cNvSpPr>
          <p:nvPr>
            <p:ph idx="1"/>
          </p:nvPr>
        </p:nvSpPr>
        <p:spPr>
          <a:xfrm>
            <a:off x="457200" y="1600200"/>
            <a:ext cx="4970379" cy="4525963"/>
          </a:xfrm>
        </p:spPr>
        <p:txBody>
          <a:bodyPr>
            <a:normAutofit/>
          </a:bodyPr>
          <a:lstStyle/>
          <a:p>
            <a:r>
              <a:rPr lang="en-US" dirty="0" smtClean="0"/>
              <a:t>Stole 90 million credit cards from TJX and other retailers</a:t>
            </a:r>
          </a:p>
          <a:p>
            <a:r>
              <a:rPr lang="en-US" dirty="0" smtClean="0"/>
              <a:t>Broke into WEP wireless networks</a:t>
            </a:r>
          </a:p>
          <a:p>
            <a:r>
              <a:rPr lang="en-US" dirty="0" smtClean="0"/>
              <a:t>Sentenced to 20 years in 2010</a:t>
            </a:r>
          </a:p>
          <a:p>
            <a:pPr lvl="1"/>
            <a:r>
              <a:rPr lang="en-US" sz="1800" dirty="0" smtClean="0"/>
              <a:t>www.wired.com/threatlevel/2010/03/tjx-sentencing/</a:t>
            </a:r>
            <a:endParaRPr lang="en-US" sz="1800" dirty="0"/>
          </a:p>
        </p:txBody>
      </p:sp>
      <p:pic>
        <p:nvPicPr>
          <p:cNvPr id="4" name="Picture 3" descr="albert2_crop_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838" y="1724526"/>
            <a:ext cx="3018962" cy="4558632"/>
          </a:xfrm>
          <a:prstGeom prst="rect">
            <a:avLst/>
          </a:prstGeom>
        </p:spPr>
      </p:pic>
    </p:spTree>
    <p:extLst>
      <p:ext uri="{BB962C8B-B14F-4D97-AF65-F5344CB8AC3E}">
        <p14:creationId xmlns:p14="http://schemas.microsoft.com/office/powerpoint/2010/main" val="13266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Butler</a:t>
            </a:r>
            <a:endParaRPr lang="en-US" dirty="0"/>
          </a:p>
        </p:txBody>
      </p:sp>
      <p:sp>
        <p:nvSpPr>
          <p:cNvPr id="3" name="Content Placeholder 2"/>
          <p:cNvSpPr>
            <a:spLocks noGrp="1"/>
          </p:cNvSpPr>
          <p:nvPr>
            <p:ph idx="1"/>
          </p:nvPr>
        </p:nvSpPr>
        <p:spPr>
          <a:xfrm>
            <a:off x="457200" y="1600200"/>
            <a:ext cx="4783221" cy="4525963"/>
          </a:xfrm>
        </p:spPr>
        <p:txBody>
          <a:bodyPr>
            <a:normAutofit fontScale="92500" lnSpcReduction="20000"/>
          </a:bodyPr>
          <a:lstStyle/>
          <a:p>
            <a:r>
              <a:rPr lang="en-US" sz="3000" dirty="0" smtClean="0"/>
              <a:t>Dominated the world's market in stolen credit card numbers</a:t>
            </a:r>
          </a:p>
          <a:p>
            <a:r>
              <a:rPr lang="en-US" sz="3000" dirty="0" smtClean="0"/>
              <a:t>Operated from a 4</a:t>
            </a:r>
            <a:r>
              <a:rPr lang="en-US" sz="3000" baseline="30000" dirty="0" smtClean="0"/>
              <a:t>th</a:t>
            </a:r>
            <a:r>
              <a:rPr lang="en-US" sz="3000" dirty="0" smtClean="0"/>
              <a:t> floor apartment in San Francisco</a:t>
            </a:r>
          </a:p>
          <a:p>
            <a:r>
              <a:rPr lang="en-US" sz="3000" dirty="0" smtClean="0"/>
              <a:t>Used neighbor's unsecured Wi-Fi networks</a:t>
            </a:r>
          </a:p>
          <a:p>
            <a:r>
              <a:rPr lang="en-US" sz="3000" dirty="0" smtClean="0"/>
              <a:t>Sentenced to 13 years in 2010</a:t>
            </a:r>
          </a:p>
          <a:p>
            <a:pPr lvl="1"/>
            <a:r>
              <a:rPr lang="en-US" sz="1900" dirty="0" smtClean="0"/>
              <a:t>www.wired.com/techbiz/people/magazine/17-01/ff_max_butler</a:t>
            </a:r>
            <a:endParaRPr lang="en-US" sz="1900" dirty="0"/>
          </a:p>
          <a:p>
            <a:pPr lvl="1"/>
            <a:r>
              <a:rPr lang="en-US" sz="1900" dirty="0" smtClean="0"/>
              <a:t>www.wired.com/threatlevel/2010/02/max-vision-sentencing/</a:t>
            </a:r>
            <a:endParaRPr lang="en-US" sz="1900" dirty="0"/>
          </a:p>
        </p:txBody>
      </p:sp>
      <p:pic>
        <p:nvPicPr>
          <p:cNvPr id="4" name="Picture 3" descr="ff_max_butler6_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800" y="2335463"/>
            <a:ext cx="3175000" cy="2819400"/>
          </a:xfrm>
          <a:prstGeom prst="rect">
            <a:avLst/>
          </a:prstGeom>
        </p:spPr>
      </p:pic>
    </p:spTree>
    <p:extLst>
      <p:ext uri="{BB962C8B-B14F-4D97-AF65-F5344CB8AC3E}">
        <p14:creationId xmlns:p14="http://schemas.microsoft.com/office/powerpoint/2010/main" val="101340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164"/>
            <a:ext cx="8232274" cy="1143000"/>
          </a:xfrm>
        </p:spPr>
        <p:txBody>
          <a:bodyPr/>
          <a:lstStyle/>
          <a:p>
            <a:r>
              <a:rPr lang="en-US" dirty="0" smtClean="0"/>
              <a:t>Sabu</a:t>
            </a:r>
            <a:endParaRPr lang="en-US" dirty="0"/>
          </a:p>
        </p:txBody>
      </p:sp>
      <p:sp>
        <p:nvSpPr>
          <p:cNvPr id="3" name="Content Placeholder 2"/>
          <p:cNvSpPr>
            <a:spLocks noGrp="1"/>
          </p:cNvSpPr>
          <p:nvPr>
            <p:ph idx="1"/>
          </p:nvPr>
        </p:nvSpPr>
        <p:spPr>
          <a:xfrm>
            <a:off x="203201" y="1961621"/>
            <a:ext cx="4636168" cy="4294800"/>
          </a:xfrm>
        </p:spPr>
        <p:txBody>
          <a:bodyPr>
            <a:normAutofit/>
          </a:bodyPr>
          <a:lstStyle/>
          <a:p>
            <a:r>
              <a:rPr lang="en-US" dirty="0" smtClean="0"/>
              <a:t>Hector Xavier Monsegur</a:t>
            </a:r>
          </a:p>
          <a:p>
            <a:r>
              <a:rPr lang="en-US" dirty="0" smtClean="0"/>
              <a:t>Member of Lulzsec</a:t>
            </a:r>
          </a:p>
          <a:p>
            <a:r>
              <a:rPr lang="en-US" dirty="0" smtClean="0"/>
              <a:t>FBI informant</a:t>
            </a:r>
          </a:p>
          <a:p>
            <a:r>
              <a:rPr lang="en-US" dirty="0" smtClean="0"/>
              <a:t>Sentencing postponed</a:t>
            </a:r>
          </a:p>
          <a:p>
            <a:pPr lvl="1"/>
            <a:r>
              <a:rPr lang="en-US" sz="1800" dirty="0" smtClean="0"/>
              <a:t>www.theguardian.com/technology/2013/feb/22/lulzsec-sabu-sentencing-monsegur-postponed</a:t>
            </a:r>
            <a:endParaRPr lang="en-US" sz="1800" dirty="0"/>
          </a:p>
        </p:txBody>
      </p:sp>
      <p:pic>
        <p:nvPicPr>
          <p:cNvPr id="6" name="Picture 5" descr="Hector-Xavier-Monsegur-0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369" y="2431716"/>
            <a:ext cx="4168720" cy="2501232"/>
          </a:xfrm>
          <a:prstGeom prst="rect">
            <a:avLst/>
          </a:prstGeom>
        </p:spPr>
      </p:pic>
    </p:spTree>
    <p:extLst>
      <p:ext uri="{BB962C8B-B14F-4D97-AF65-F5344CB8AC3E}">
        <p14:creationId xmlns:p14="http://schemas.microsoft.com/office/powerpoint/2010/main" val="3775510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900</Words>
  <Application>Microsoft Macintosh PowerPoint</Application>
  <PresentationFormat>On-screen Show (4:3)</PresentationFormat>
  <Paragraphs>120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Ethical Hacking and  Responsible Disclosure</vt:lpstr>
      <vt:lpstr>About Me</vt:lpstr>
      <vt:lpstr>Blackhat Hackers</vt:lpstr>
      <vt:lpstr>Dread Pirate Roberts</vt:lpstr>
      <vt:lpstr>Ross William Ulbricht</vt:lpstr>
      <vt:lpstr>Dread Pirate Roberts</vt:lpstr>
      <vt:lpstr>Albert Gonzalez </vt:lpstr>
      <vt:lpstr>Max Butler</vt:lpstr>
      <vt:lpstr>Sabu</vt:lpstr>
      <vt:lpstr>Andrey Hodirevski</vt:lpstr>
      <vt:lpstr>Gray Hat Hackers</vt:lpstr>
      <vt:lpstr>Jeremy Hammond</vt:lpstr>
      <vt:lpstr>The UFO Hacker</vt:lpstr>
      <vt:lpstr>St0rm</vt:lpstr>
      <vt:lpstr>St0rm</vt:lpstr>
      <vt:lpstr>St0rm's Statement</vt:lpstr>
      <vt:lpstr>St0rm's Website</vt:lpstr>
      <vt:lpstr>Aaron Swartz</vt:lpstr>
      <vt:lpstr>Whitehat Hackers</vt:lpstr>
      <vt:lpstr>Whitehat Hackers</vt:lpstr>
      <vt:lpstr>Dan Kaminsky</vt:lpstr>
      <vt:lpstr>H D Moore</vt:lpstr>
      <vt:lpstr>Joanna Rutkowska</vt:lpstr>
      <vt:lpstr>Cold Calls</vt:lpstr>
      <vt:lpstr>Warning Companies</vt:lpstr>
      <vt:lpstr>Risks of Cold Calls &amp; Whitehat Reputation</vt:lpstr>
      <vt:lpstr>DEMO: SQL Injection</vt:lpstr>
      <vt:lpstr>SQL Injections at Colleges</vt:lpstr>
      <vt:lpstr>Viagra Sales from College Servers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Stupid Whitehat Tricks</dc:title>
  <dc:creator>Sam Bowne</dc:creator>
  <cp:lastModifiedBy>Sam Bowne</cp:lastModifiedBy>
  <cp:revision>109</cp:revision>
  <dcterms:created xsi:type="dcterms:W3CDTF">2014-01-11T02:53:09Z</dcterms:created>
  <dcterms:modified xsi:type="dcterms:W3CDTF">2014-04-20T20:57:08Z</dcterms:modified>
</cp:coreProperties>
</file>