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9" r:id="rId3"/>
    <p:sldId id="342" r:id="rId4"/>
    <p:sldId id="354" r:id="rId5"/>
    <p:sldId id="365" r:id="rId6"/>
    <p:sldId id="358" r:id="rId7"/>
    <p:sldId id="359" r:id="rId8"/>
    <p:sldId id="366" r:id="rId9"/>
    <p:sldId id="360" r:id="rId10"/>
    <p:sldId id="367" r:id="rId11"/>
    <p:sldId id="355" r:id="rId12"/>
    <p:sldId id="357" r:id="rId13"/>
    <p:sldId id="373" r:id="rId14"/>
    <p:sldId id="374" r:id="rId15"/>
    <p:sldId id="361" r:id="rId16"/>
    <p:sldId id="368" r:id="rId17"/>
    <p:sldId id="369" r:id="rId18"/>
    <p:sldId id="370" r:id="rId19"/>
    <p:sldId id="371" r:id="rId20"/>
    <p:sldId id="372" r:id="rId21"/>
    <p:sldId id="364" r:id="rId22"/>
    <p:sldId id="362" r:id="rId23"/>
    <p:sldId id="375" r:id="rId24"/>
    <p:sldId id="363" r:id="rId25"/>
    <p:sldId id="376" r:id="rId26"/>
    <p:sldId id="377" r:id="rId27"/>
    <p:sldId id="378" r:id="rId28"/>
    <p:sldId id="379" r:id="rId29"/>
    <p:sldId id="353" r:id="rId30"/>
    <p:sldId id="340" r:id="rId31"/>
    <p:sldId id="341" r:id="rId32"/>
    <p:sldId id="345" r:id="rId33"/>
    <p:sldId id="324" r:id="rId34"/>
    <p:sldId id="33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8" r:id="rId44"/>
    <p:sldId id="339" r:id="rId45"/>
    <p:sldId id="335" r:id="rId46"/>
    <p:sldId id="336" r:id="rId47"/>
    <p:sldId id="337" r:id="rId48"/>
    <p:sldId id="333" r:id="rId49"/>
    <p:sldId id="380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CE12"/>
    <a:srgbClr val="21E60D"/>
    <a:srgbClr val="2E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0" autoAdjust="0"/>
    <p:restoredTop sz="97868" autoAdjust="0"/>
  </p:normalViewPr>
  <p:slideViewPr>
    <p:cSldViewPr snapToGrid="0" snapToObjects="1">
      <p:cViewPr varScale="1">
        <p:scale>
          <a:sx n="100" d="100"/>
          <a:sy n="100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7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2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1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2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5/26/13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5/26/13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0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5/26/13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6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3B9E1-7A87-5A43-B301-2F6A43B3B5A7}" type="datetimeFigureOut">
              <a:rPr lang="en-US" smtClean="0"/>
              <a:t>5/26/13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333"/>
            <a:ext cx="7772400" cy="2471561"/>
          </a:xfrm>
        </p:spPr>
        <p:txBody>
          <a:bodyPr>
            <a:normAutofit/>
          </a:bodyPr>
          <a:lstStyle/>
          <a:p>
            <a:r>
              <a:rPr lang="en-US" dirty="0" smtClean="0"/>
              <a:t>SSD Data Evaporation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75666"/>
            <a:ext cx="3200400" cy="1363133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LayerOne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May 26, 2013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3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6100"/>
            <a:ext cx="8229600" cy="5000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From http://</a:t>
            </a:r>
            <a:r>
              <a:rPr lang="en-US" dirty="0" err="1"/>
              <a:t>www.isuppli.com</a:t>
            </a:r>
            <a:r>
              <a:rPr lang="en-US" dirty="0"/>
              <a:t>/Abstract/P28276_20130322152341.pdf</a:t>
            </a:r>
          </a:p>
        </p:txBody>
      </p:sp>
      <p:pic>
        <p:nvPicPr>
          <p:cNvPr id="4" name="Picture 3" descr="Screen Shot 2013-05-23 at 2.4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78"/>
            <a:ext cx="9144000" cy="447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8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5-22 at 8.25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1917"/>
          <a:stretch/>
        </p:blipFill>
        <p:spPr>
          <a:xfrm>
            <a:off x="4660900" y="1308100"/>
            <a:ext cx="3619500" cy="4549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SSDs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67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can be read and written one </a:t>
            </a:r>
            <a:r>
              <a:rPr lang="en-US" b="1" dirty="0" smtClean="0"/>
              <a:t>page</a:t>
            </a:r>
            <a:r>
              <a:rPr lang="en-US" dirty="0" smtClean="0"/>
              <a:t> at a time, but can only be erased a </a:t>
            </a:r>
            <a:r>
              <a:rPr lang="en-US" b="1" dirty="0" smtClean="0"/>
              <a:t>block</a:t>
            </a:r>
            <a:r>
              <a:rPr lang="en-US" dirty="0" smtClean="0"/>
              <a:t> at a time</a:t>
            </a:r>
          </a:p>
          <a:p>
            <a:r>
              <a:rPr lang="en-US" dirty="0" smtClean="0"/>
              <a:t>Each erasure degrades the flash—it fails around 10,000 erasures</a:t>
            </a:r>
          </a:p>
          <a:p>
            <a:r>
              <a:rPr lang="en-US" sz="1900" dirty="0" smtClean="0"/>
              <a:t>From </a:t>
            </a:r>
            <a:r>
              <a:rPr lang="en-US" sz="1900" dirty="0"/>
              <a:t>http://</a:t>
            </a:r>
            <a:r>
              <a:rPr lang="en-US" sz="1900" dirty="0" err="1"/>
              <a:t>www.anandtech.com</a:t>
            </a:r>
            <a:r>
              <a:rPr lang="en-US" sz="1900" dirty="0"/>
              <a:t>/show/2738/5</a:t>
            </a:r>
          </a:p>
        </p:txBody>
      </p:sp>
    </p:spTree>
    <p:extLst>
      <p:ext uri="{BB962C8B-B14F-4D97-AF65-F5344CB8AC3E}">
        <p14:creationId xmlns:p14="http://schemas.microsoft.com/office/powerpoint/2010/main" val="280028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SSD controller erases pages all by itself, </a:t>
            </a:r>
            <a:r>
              <a:rPr lang="en-US" b="1" dirty="0" smtClean="0"/>
              <a:t>when it knows they are empty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TRIM</a:t>
            </a:r>
            <a:r>
              <a:rPr lang="en-US" dirty="0" smtClean="0"/>
              <a:t> command is sent to the SSD when a file is deleted</a:t>
            </a:r>
          </a:p>
          <a:p>
            <a:pPr lvl="1"/>
            <a:r>
              <a:rPr lang="en-US" dirty="0" smtClean="0"/>
              <a:t>But only if you use a the correct OS, Partition type, and BIOS settings</a:t>
            </a:r>
          </a:p>
          <a:p>
            <a:r>
              <a:rPr lang="en-US" dirty="0"/>
              <a:t>Yuri </a:t>
            </a:r>
            <a:r>
              <a:rPr lang="en-US" dirty="0" err="1" smtClean="0"/>
              <a:t>Gubanov</a:t>
            </a:r>
            <a:r>
              <a:rPr lang="en-US" dirty="0" smtClean="0"/>
              <a:t> calls this “Self-Corrosion” – I call it </a:t>
            </a:r>
            <a:r>
              <a:rPr lang="en-US" b="1" dirty="0" smtClean="0"/>
              <a:t>Data Evaporation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1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on Mac: Disk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3086100" cy="4017963"/>
          </a:xfrm>
        </p:spPr>
        <p:txBody>
          <a:bodyPr>
            <a:normAutofit/>
          </a:bodyPr>
          <a:lstStyle/>
          <a:p>
            <a:r>
              <a:rPr lang="en-US" dirty="0" smtClean="0"/>
              <a:t>Deleted files from desktop evaporate in 30-60 min</a:t>
            </a:r>
          </a:p>
        </p:txBody>
      </p:sp>
      <p:pic>
        <p:nvPicPr>
          <p:cNvPr id="4" name="Picture 3" descr="drill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943100"/>
            <a:ext cx="5149452" cy="32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4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sktopEv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1" y="1261462"/>
            <a:ext cx="8495994" cy="45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8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on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data on an SSD</a:t>
            </a:r>
          </a:p>
          <a:p>
            <a:r>
              <a:rPr lang="en-US" dirty="0" smtClean="0"/>
              <a:t>Watch it evaporate!</a:t>
            </a:r>
          </a:p>
          <a:p>
            <a:r>
              <a:rPr lang="en-US" dirty="0" smtClean="0"/>
              <a:t>How to test TRIM</a:t>
            </a:r>
          </a:p>
          <a:p>
            <a:pPr lvl="1"/>
            <a:r>
              <a:rPr lang="en-US" b="1" dirty="0" err="1"/>
              <a:t>fsutil</a:t>
            </a:r>
            <a:r>
              <a:rPr lang="en-US" b="1" dirty="0"/>
              <a:t> behavior query </a:t>
            </a:r>
            <a:r>
              <a:rPr lang="en-US" b="1" dirty="0" err="1" smtClean="0"/>
              <a:t>DisableDeleteNotify</a:t>
            </a:r>
            <a:endParaRPr lang="en-US" b="1" dirty="0" smtClean="0"/>
          </a:p>
          <a:p>
            <a:pPr lvl="1"/>
            <a:r>
              <a:rPr lang="en-US" dirty="0" smtClean="0"/>
              <a:t>Zero = TRIM enabled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3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TRIM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BIOS</a:t>
            </a:r>
            <a:r>
              <a:rPr lang="en-US" dirty="0" smtClean="0"/>
              <a:t>: Drive must be SATA in AHCI mode, not in IDE emulation mode</a:t>
            </a:r>
          </a:p>
          <a:p>
            <a:r>
              <a:rPr lang="en-US" b="1" dirty="0" smtClean="0"/>
              <a:t>SSD </a:t>
            </a:r>
            <a:r>
              <a:rPr lang="en-US" dirty="0" smtClean="0"/>
              <a:t>must be new (Intel: 34 nm only)</a:t>
            </a:r>
          </a:p>
          <a:p>
            <a:r>
              <a:rPr lang="en-US" b="1" dirty="0" smtClean="0"/>
              <a:t>Windows 7 </a:t>
            </a:r>
            <a:r>
              <a:rPr lang="en-US" dirty="0" smtClean="0"/>
              <a:t>or later </a:t>
            </a:r>
          </a:p>
          <a:p>
            <a:pPr lvl="1"/>
            <a:r>
              <a:rPr lang="en-US" b="1" dirty="0" smtClean="0"/>
              <a:t>NTFS </a:t>
            </a:r>
            <a:r>
              <a:rPr lang="en-US" dirty="0" smtClean="0"/>
              <a:t>volumes, not </a:t>
            </a:r>
            <a:r>
              <a:rPr lang="en-US" b="1" dirty="0" smtClean="0"/>
              <a:t>FAT</a:t>
            </a:r>
          </a:p>
          <a:p>
            <a:r>
              <a:rPr lang="en-US" b="1" dirty="0" smtClean="0"/>
              <a:t>Mac OS X 10.6.8 </a:t>
            </a:r>
            <a:r>
              <a:rPr lang="en-US" dirty="0" smtClean="0"/>
              <a:t>or later</a:t>
            </a:r>
          </a:p>
          <a:p>
            <a:pPr lvl="1"/>
            <a:r>
              <a:rPr lang="en-US" dirty="0" smtClean="0"/>
              <a:t>Must be Apple-branded SSD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87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TRIM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External Drives </a:t>
            </a:r>
            <a:r>
              <a:rPr lang="en-US" dirty="0" smtClean="0"/>
              <a:t>must use SATA or SCSI, not USB</a:t>
            </a:r>
          </a:p>
          <a:p>
            <a:r>
              <a:rPr lang="en-US" b="1" dirty="0" smtClean="0"/>
              <a:t>PCI-Express </a:t>
            </a:r>
            <a:r>
              <a:rPr lang="en-US" dirty="0" smtClean="0"/>
              <a:t>&amp; </a:t>
            </a:r>
            <a:r>
              <a:rPr lang="en-US" b="1" dirty="0" smtClean="0"/>
              <a:t>RAID </a:t>
            </a:r>
            <a:r>
              <a:rPr lang="en-US" dirty="0" smtClean="0"/>
              <a:t>does not support TRIM</a:t>
            </a:r>
          </a:p>
          <a:p>
            <a:r>
              <a:rPr lang="en-US" sz="2000" dirty="0"/>
              <a:t>From http://</a:t>
            </a:r>
            <a:r>
              <a:rPr lang="en-US" sz="2000" dirty="0" err="1"/>
              <a:t>forensic.belkasoft.com</a:t>
            </a:r>
            <a:r>
              <a:rPr lang="en-US" sz="2000" dirty="0"/>
              <a:t>/en/why-</a:t>
            </a:r>
            <a:r>
              <a:rPr lang="en-US" sz="2000" dirty="0" err="1"/>
              <a:t>ssd</a:t>
            </a:r>
            <a:r>
              <a:rPr lang="en-US" sz="2000" dirty="0"/>
              <a:t>-destroy-court-evidence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6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Expert Witness Testimony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9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court, an expert witness can state an opinion</a:t>
            </a:r>
          </a:p>
          <a:p>
            <a:r>
              <a:rPr lang="en-US" dirty="0" smtClean="0"/>
              <a:t>Must be based on </a:t>
            </a:r>
            <a:r>
              <a:rPr lang="en-US" b="1" dirty="0" smtClean="0"/>
              <a:t>personal experience</a:t>
            </a:r>
          </a:p>
          <a:p>
            <a:pPr lvl="1"/>
            <a:r>
              <a:rPr lang="en-US" dirty="0"/>
              <a:t>“I read it in a book” </a:t>
            </a:r>
            <a:r>
              <a:rPr lang="en-US" b="1" i="1" dirty="0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US" dirty="0" smtClean="0"/>
              <a:t>“A teacher said it in a class” </a:t>
            </a:r>
            <a:r>
              <a:rPr lang="en-US" b="1" i="1" dirty="0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US" dirty="0" smtClean="0"/>
              <a:t>“I know this because </a:t>
            </a:r>
            <a:r>
              <a:rPr lang="en-US" b="1" dirty="0" smtClean="0"/>
              <a:t>I tested it</a:t>
            </a:r>
            <a:r>
              <a:rPr lang="en-US" dirty="0" smtClean="0"/>
              <a:t>” </a:t>
            </a:r>
            <a:r>
              <a:rPr lang="en-US" b="1" i="1" dirty="0" smtClean="0">
                <a:solidFill>
                  <a:srgbClr val="1FCE12"/>
                </a:solidFill>
              </a:rPr>
              <a:t>YES</a:t>
            </a:r>
          </a:p>
          <a:p>
            <a:r>
              <a:rPr lang="en-US" dirty="0" smtClean="0"/>
              <a:t>So forensic examiners do a lot of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0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2-10 at 4.5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2" y="2524478"/>
            <a:ext cx="4064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2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SSDs retain deleted data sometimes</a:t>
            </a:r>
          </a:p>
          <a:p>
            <a:r>
              <a:rPr lang="en-US" dirty="0" smtClean="0"/>
              <a:t>Other times they don’t</a:t>
            </a:r>
          </a:p>
          <a:p>
            <a:r>
              <a:rPr lang="en-US" dirty="0" smtClean="0"/>
              <a:t>It depends on</a:t>
            </a:r>
          </a:p>
          <a:p>
            <a:pPr lvl="1"/>
            <a:r>
              <a:rPr lang="en-US" dirty="0" smtClean="0"/>
              <a:t>Manufacturer</a:t>
            </a:r>
          </a:p>
          <a:p>
            <a:pPr lvl="1"/>
            <a:r>
              <a:rPr lang="en-US" dirty="0" smtClean="0"/>
              <a:t>OS</a:t>
            </a:r>
          </a:p>
          <a:p>
            <a:pPr lvl="1"/>
            <a:r>
              <a:rPr lang="en-US" dirty="0" smtClean="0"/>
              <a:t>BIOS</a:t>
            </a:r>
          </a:p>
          <a:p>
            <a:pPr lvl="1"/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Who knows what else</a:t>
            </a:r>
          </a:p>
        </p:txBody>
      </p:sp>
    </p:spTree>
    <p:extLst>
      <p:ext uri="{BB962C8B-B14F-4D97-AF65-F5344CB8AC3E}">
        <p14:creationId xmlns:p14="http://schemas.microsoft.com/office/powerpoint/2010/main" val="951069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evap</a:t>
            </a:r>
            <a:r>
              <a:rPr lang="en-US" dirty="0" smtClean="0"/>
              <a:t>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Mac OS X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9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vap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263046"/>
            <a:ext cx="7404100" cy="559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29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Evaporation on JHFS+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vap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600200"/>
            <a:ext cx="7391400" cy="52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8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Evaporation on HFS+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vap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404100" cy="52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77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SockStress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30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not patched</a:t>
            </a:r>
          </a:p>
          <a:p>
            <a:r>
              <a:rPr lang="en-US" dirty="0" smtClean="0"/>
              <a:t>Attacks TCP by sending a small WINDOW size</a:t>
            </a:r>
          </a:p>
          <a:p>
            <a:r>
              <a:rPr lang="en-US" dirty="0" smtClean="0"/>
              <a:t>Causes sessions to hang up, consuming </a:t>
            </a:r>
            <a:r>
              <a:rPr lang="en-US" dirty="0" smtClean="0"/>
              <a:t>RAM</a:t>
            </a:r>
          </a:p>
          <a:p>
            <a:r>
              <a:rPr lang="en-US" dirty="0" smtClean="0"/>
              <a:t>Does not work on </a:t>
            </a:r>
            <a:r>
              <a:rPr lang="en-US" dirty="0" err="1" smtClean="0"/>
              <a:t>BackTrack</a:t>
            </a:r>
            <a:r>
              <a:rPr lang="en-US" dirty="0" smtClean="0"/>
              <a:t>/Kali</a:t>
            </a:r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dirty="0" err="1" smtClean="0"/>
              <a:t>Slackware</a:t>
            </a:r>
            <a:r>
              <a:rPr lang="en-US" dirty="0" smtClean="0"/>
              <a:t>, works best on v. 10</a:t>
            </a:r>
          </a:p>
          <a:p>
            <a:r>
              <a:rPr lang="en-US" dirty="0" smtClean="0"/>
              <a:t>Can render servers </a:t>
            </a:r>
            <a:r>
              <a:rPr lang="en-US" b="1" dirty="0" smtClean="0"/>
              <a:t>unbootable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7545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SockStress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ockst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667175"/>
            <a:ext cx="8470900" cy="44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24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ockstr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74638"/>
            <a:ext cx="6692900" cy="63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Remanence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72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078"/>
          </a:xfrm>
        </p:spPr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ot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9716"/>
            <a:ext cx="7776369" cy="55298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3365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Year 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5-01 at 4.5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8" y="1600200"/>
            <a:ext cx="8666267" cy="414668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1992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5-01 at 5.2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1696"/>
            <a:ext cx="8427622" cy="263093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52459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600">
                <a:latin typeface="Calibri" charset="0"/>
              </a:rPr>
              <a:t>Link-Local DoS</a:t>
            </a:r>
          </a:p>
        </p:txBody>
      </p:sp>
      <p:sp>
        <p:nvSpPr>
          <p:cNvPr id="5837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0000"/>
                </a:solidFill>
                <a:latin typeface="Calibri" charset="0"/>
              </a:rPr>
              <a:t>IPv6 Router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66306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/>
          <a:lstStyle/>
          <a:p>
            <a:r>
              <a:rPr lang="en-US" dirty="0" smtClean="0"/>
              <a:t>Old Attack (from 2011)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81222"/>
            <a:ext cx="6400800" cy="657578"/>
          </a:xfrm>
        </p:spPr>
        <p:txBody>
          <a:bodyPr>
            <a:normAutofit/>
          </a:bodyPr>
          <a:lstStyle/>
          <a:p>
            <a:r>
              <a:rPr lang="en-US" sz="2400" dirty="0"/>
              <a:t>Image from </a:t>
            </a:r>
            <a:r>
              <a:rPr lang="en-US" sz="2400" dirty="0" err="1"/>
              <a:t>forumlane.org</a:t>
            </a:r>
            <a:endParaRPr lang="en-US" sz="2400" dirty="0"/>
          </a:p>
        </p:txBody>
      </p:sp>
      <p:pic>
        <p:nvPicPr>
          <p:cNvPr id="4" name="Picture 3" descr="Another-Blunderbuss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1" b="21645"/>
          <a:stretch/>
        </p:blipFill>
        <p:spPr>
          <a:xfrm>
            <a:off x="1687018" y="465667"/>
            <a:ext cx="573962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8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IPv4: DHCP</a:t>
            </a:r>
          </a:p>
        </p:txBody>
      </p:sp>
      <p:sp>
        <p:nvSpPr>
          <p:cNvPr id="828440" name="Rectangle 2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2286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PULL process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Client requests an IP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Router provides one</a:t>
            </a: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1143000" y="5486400"/>
            <a:ext cx="32004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Host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pic>
        <p:nvPicPr>
          <p:cNvPr id="59396" name="Picture 6" descr="MCj04316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0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9334" b="14667"/>
          <a:stretch>
            <a:fillRect/>
          </a:stretch>
        </p:blipFill>
        <p:spPr bwMode="auto">
          <a:xfrm>
            <a:off x="5029200" y="34290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9" name="Line 13"/>
          <p:cNvSpPr>
            <a:spLocks noChangeShapeType="1"/>
          </p:cNvSpPr>
          <p:nvPr/>
        </p:nvSpPr>
        <p:spPr bwMode="auto">
          <a:xfrm flipH="1" flipV="1">
            <a:off x="2489200" y="4587875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828436" name="Text Box 20"/>
          <p:cNvSpPr txBox="1">
            <a:spLocks noChangeArrowheads="1"/>
          </p:cNvSpPr>
          <p:nvPr/>
        </p:nvSpPr>
        <p:spPr bwMode="auto">
          <a:xfrm>
            <a:off x="5334000" y="5502275"/>
            <a:ext cx="1600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Router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sp>
        <p:nvSpPr>
          <p:cNvPr id="828441" name="Line 25"/>
          <p:cNvSpPr>
            <a:spLocks noChangeShapeType="1"/>
          </p:cNvSpPr>
          <p:nvPr/>
        </p:nvSpPr>
        <p:spPr bwMode="auto">
          <a:xfrm flipV="1">
            <a:off x="2489200" y="48260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828442" name="Text Box 26"/>
          <p:cNvSpPr txBox="1">
            <a:spLocks noChangeArrowheads="1"/>
          </p:cNvSpPr>
          <p:nvPr/>
        </p:nvSpPr>
        <p:spPr bwMode="auto">
          <a:xfrm>
            <a:off x="3048000" y="4130675"/>
            <a:ext cx="1752600" cy="4000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I need an IP</a:t>
            </a:r>
          </a:p>
        </p:txBody>
      </p:sp>
      <p:sp>
        <p:nvSpPr>
          <p:cNvPr id="828443" name="Text Box 27"/>
          <p:cNvSpPr txBox="1">
            <a:spLocks noChangeArrowheads="1"/>
          </p:cNvSpPr>
          <p:nvPr/>
        </p:nvSpPr>
        <p:spPr bwMode="auto">
          <a:xfrm>
            <a:off x="3048000" y="4876800"/>
            <a:ext cx="1752600" cy="3968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Use this IP</a:t>
            </a:r>
          </a:p>
        </p:txBody>
      </p:sp>
    </p:spTree>
    <p:extLst>
      <p:ext uri="{BB962C8B-B14F-4D97-AF65-F5344CB8AC3E}">
        <p14:creationId xmlns:p14="http://schemas.microsoft.com/office/powerpoint/2010/main" val="425671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IPv6: Router Advertisements</a:t>
            </a:r>
          </a:p>
        </p:txBody>
      </p:sp>
      <p:sp>
        <p:nvSpPr>
          <p:cNvPr id="828440" name="Rectangle 2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PUSH process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Router announces its presence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Every client on the LAN creates an address and joins the network</a:t>
            </a: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1143000" y="5486400"/>
            <a:ext cx="32004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Host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pic>
        <p:nvPicPr>
          <p:cNvPr id="60420" name="Picture 6" descr="MCj04316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0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9334" b="14667"/>
          <a:stretch>
            <a:fillRect/>
          </a:stretch>
        </p:blipFill>
        <p:spPr bwMode="auto">
          <a:xfrm>
            <a:off x="5029200" y="34290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9" name="Line 13"/>
          <p:cNvSpPr>
            <a:spLocks noChangeShapeType="1"/>
          </p:cNvSpPr>
          <p:nvPr/>
        </p:nvSpPr>
        <p:spPr bwMode="auto">
          <a:xfrm flipH="1" flipV="1">
            <a:off x="2489200" y="48768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828436" name="Text Box 20"/>
          <p:cNvSpPr txBox="1">
            <a:spLocks noChangeArrowheads="1"/>
          </p:cNvSpPr>
          <p:nvPr/>
        </p:nvSpPr>
        <p:spPr bwMode="auto">
          <a:xfrm>
            <a:off x="5334000" y="5502275"/>
            <a:ext cx="1600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Router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sp>
        <p:nvSpPr>
          <p:cNvPr id="828441" name="Line 25"/>
          <p:cNvSpPr>
            <a:spLocks noChangeShapeType="1"/>
          </p:cNvSpPr>
          <p:nvPr/>
        </p:nvSpPr>
        <p:spPr bwMode="auto">
          <a:xfrm flipV="1">
            <a:off x="2489200" y="45720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828442" name="Text Box 26"/>
          <p:cNvSpPr txBox="1">
            <a:spLocks noChangeArrowheads="1"/>
          </p:cNvSpPr>
          <p:nvPr/>
        </p:nvSpPr>
        <p:spPr bwMode="auto">
          <a:xfrm>
            <a:off x="2667000" y="4130675"/>
            <a:ext cx="2743200" cy="4000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JOIN MY NETWORK</a:t>
            </a:r>
          </a:p>
        </p:txBody>
      </p:sp>
      <p:sp>
        <p:nvSpPr>
          <p:cNvPr id="828443" name="Text Box 27"/>
          <p:cNvSpPr txBox="1">
            <a:spLocks noChangeArrowheads="1"/>
          </p:cNvSpPr>
          <p:nvPr/>
        </p:nvSpPr>
        <p:spPr bwMode="auto">
          <a:xfrm>
            <a:off x="3048000" y="4876800"/>
            <a:ext cx="1752600" cy="3968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Yes, SIR</a:t>
            </a:r>
          </a:p>
        </p:txBody>
      </p:sp>
    </p:spTree>
    <p:extLst>
      <p:ext uri="{BB962C8B-B14F-4D97-AF65-F5344CB8AC3E}">
        <p14:creationId xmlns:p14="http://schemas.microsoft.com/office/powerpoint/2010/main" val="27799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Router Advertisement Packet</a:t>
            </a:r>
          </a:p>
        </p:txBody>
      </p:sp>
      <p:pic>
        <p:nvPicPr>
          <p:cNvPr id="614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2" r="929"/>
          <a:stretch>
            <a:fillRect/>
          </a:stretch>
        </p:blipFill>
        <p:spPr>
          <a:xfrm>
            <a:off x="1066800" y="1752600"/>
            <a:ext cx="6353175" cy="4373563"/>
          </a:xfrm>
        </p:spPr>
      </p:pic>
    </p:spTree>
    <p:extLst>
      <p:ext uri="{BB962C8B-B14F-4D97-AF65-F5344CB8AC3E}">
        <p14:creationId xmlns:p14="http://schemas.microsoft.com/office/powerpoint/2010/main" val="3556736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RA </a:t>
            </a:r>
            <a:r>
              <a:rPr lang="en-US" dirty="0" smtClean="0">
                <a:latin typeface="Calibri" charset="0"/>
              </a:rPr>
              <a:t>Flood (from 2011)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flood_router6</a:t>
            </a:r>
            <a:endParaRPr lang="en-US" dirty="0">
              <a:latin typeface="Calibri" charset="0"/>
            </a:endParaRPr>
          </a:p>
        </p:txBody>
      </p:sp>
      <p:pic>
        <p:nvPicPr>
          <p:cNvPr id="6246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r="4840"/>
          <a:stretch>
            <a:fillRect/>
          </a:stretch>
        </p:blipFill>
        <p:spPr>
          <a:xfrm>
            <a:off x="990600" y="2484437"/>
            <a:ext cx="6508750" cy="4373563"/>
          </a:xfrm>
        </p:spPr>
      </p:pic>
    </p:spTree>
    <p:extLst>
      <p:ext uri="{BB962C8B-B14F-4D97-AF65-F5344CB8AC3E}">
        <p14:creationId xmlns:p14="http://schemas.microsoft.com/office/powerpoint/2010/main" val="210427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flood_router6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Drives Windows to 100% CPU</a:t>
            </a:r>
          </a:p>
          <a:p>
            <a:r>
              <a:rPr lang="en-US" dirty="0" smtClean="0"/>
              <a:t>Also affects FreeBSD</a:t>
            </a:r>
          </a:p>
          <a:p>
            <a:r>
              <a:rPr lang="en-US" dirty="0" smtClean="0"/>
              <a:t>No effect on Mac OS X or Ubuntu 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0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84600" cy="4525963"/>
          </a:xfrm>
        </p:spPr>
        <p:txBody>
          <a:bodyPr/>
          <a:lstStyle/>
          <a:p>
            <a:r>
              <a:rPr lang="en-US" dirty="0" smtClean="0"/>
              <a:t>On magnetic hard disks, data remains till it is overwritten</a:t>
            </a:r>
          </a:p>
          <a:p>
            <a:r>
              <a:rPr lang="en-US" sz="1800" dirty="0"/>
              <a:t>Image from </a:t>
            </a:r>
            <a:r>
              <a:rPr lang="en-US" sz="1800" dirty="0" err="1"/>
              <a:t>www.howstuffworks.com</a:t>
            </a:r>
            <a:endParaRPr lang="en-US" sz="1800" dirty="0"/>
          </a:p>
        </p:txBody>
      </p:sp>
      <p:pic>
        <p:nvPicPr>
          <p:cNvPr id="4" name="Picture 3" descr="adding-a-hard-disk-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511300"/>
            <a:ext cx="38354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28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571875"/>
            <a:ext cx="7772400" cy="1470025"/>
          </a:xfrm>
        </p:spPr>
        <p:txBody>
          <a:bodyPr/>
          <a:lstStyle/>
          <a:p>
            <a:r>
              <a:rPr lang="en-US" dirty="0" smtClean="0"/>
              <a:t>The New RA Flood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5023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Image from </a:t>
            </a:r>
            <a:r>
              <a:rPr lang="en-US" dirty="0" err="1" smtClean="0"/>
              <a:t>guntech.com</a:t>
            </a:r>
            <a:r>
              <a:rPr lang="en-US" dirty="0"/>
              <a:t>/</a:t>
            </a:r>
          </a:p>
        </p:txBody>
      </p:sp>
      <p:pic>
        <p:nvPicPr>
          <p:cNvPr id="6" name="Picture 5" descr="defender_muzz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89" y="258938"/>
            <a:ext cx="4140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4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IS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RA now contains</a:t>
            </a:r>
          </a:p>
          <a:p>
            <a:pPr lvl="1"/>
            <a:r>
              <a:rPr lang="en-US" dirty="0"/>
              <a:t>17 Route Information sections</a:t>
            </a:r>
          </a:p>
          <a:p>
            <a:pPr lvl="1"/>
            <a:r>
              <a:rPr lang="en-US" dirty="0"/>
              <a:t>18 Prefix Information sections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7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2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8" r="26883"/>
          <a:stretch/>
        </p:blipFill>
        <p:spPr>
          <a:xfrm>
            <a:off x="457200" y="1600200"/>
            <a:ext cx="8232599" cy="421922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75786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Does Not Work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flood, you must send some normal RA packets</a:t>
            </a:r>
          </a:p>
          <a:p>
            <a:r>
              <a:rPr lang="en-US" dirty="0" smtClean="0"/>
              <a:t>This puts Windows into a vulnerable state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41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Perform this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best results, use a gigabit Ethernet NIC on attacker and a gigabit switch</a:t>
            </a:r>
          </a:p>
          <a:p>
            <a:r>
              <a:rPr lang="en-US" dirty="0" smtClean="0"/>
              <a:t>Use thc-ipv6 2.1 on Linux</a:t>
            </a:r>
          </a:p>
          <a:p>
            <a:r>
              <a:rPr lang="en-US" dirty="0" smtClean="0"/>
              <a:t>Three Terminal windows: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./fake_router6 eth1 a::/64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./fake_router6 eth1 </a:t>
            </a:r>
            <a:r>
              <a:rPr lang="en-US" dirty="0" smtClean="0"/>
              <a:t>b:</a:t>
            </a:r>
            <a:r>
              <a:rPr lang="en-US" dirty="0"/>
              <a:t>:/64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./flood_router26 eth1</a:t>
            </a:r>
          </a:p>
          <a:p>
            <a:r>
              <a:rPr lang="en-US" dirty="0"/>
              <a:t>Windows dies within 30 seconds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88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New RA Flood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 8 &amp; Server 2012 die (BSOD)</a:t>
            </a:r>
          </a:p>
          <a:p>
            <a:r>
              <a:rPr lang="en-US" dirty="0" smtClean="0"/>
              <a:t>Microsoft Surface RT dies (BSOD)</a:t>
            </a:r>
          </a:p>
          <a:p>
            <a:r>
              <a:rPr lang="en-US" dirty="0" smtClean="0"/>
              <a:t>Mac OS X dies </a:t>
            </a:r>
          </a:p>
          <a:p>
            <a:r>
              <a:rPr lang="en-US" dirty="0" smtClean="0"/>
              <a:t>Win 7 &amp; Server 2008 R2, with the "IPv6 Readiness Update" freeze during attack</a:t>
            </a:r>
          </a:p>
          <a:p>
            <a:r>
              <a:rPr lang="en-US" dirty="0" smtClean="0"/>
              <a:t>iPad 3 slows and sometimes crashes</a:t>
            </a:r>
          </a:p>
          <a:p>
            <a:r>
              <a:rPr lang="en-US" dirty="0" smtClean="0"/>
              <a:t>Android phone slows and sometimes crashes</a:t>
            </a:r>
          </a:p>
          <a:p>
            <a:r>
              <a:rPr lang="en-US" dirty="0" smtClean="0"/>
              <a:t>Ubuntu Linux suffers no harm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99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2-07 at 7.2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21" y="1600200"/>
            <a:ext cx="6519333" cy="44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2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4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Disable IPv6</a:t>
            </a:r>
          </a:p>
          <a:p>
            <a:r>
              <a:rPr lang="en-US" dirty="0" smtClean="0"/>
              <a:t>Turn off Router Discovery with </a:t>
            </a:r>
            <a:r>
              <a:rPr lang="en-US" dirty="0" err="1" smtClean="0"/>
              <a:t>netsh</a:t>
            </a:r>
            <a:endParaRPr lang="en-US" dirty="0" smtClean="0"/>
          </a:p>
          <a:p>
            <a:r>
              <a:rPr lang="en-US" dirty="0" smtClean="0"/>
              <a:t>Use a firewall to block rogue RAs</a:t>
            </a:r>
          </a:p>
          <a:p>
            <a:r>
              <a:rPr lang="en-US" dirty="0" smtClean="0"/>
              <a:t>Get a switch with RA Guard</a:t>
            </a:r>
          </a:p>
          <a:p>
            <a:r>
              <a:rPr lang="en-US" dirty="0" smtClean="0"/>
              <a:t>Microsoft's "IPv6 Readiness Update" provides some protection for Win 7 &amp; Server 2008 R2</a:t>
            </a:r>
          </a:p>
          <a:p>
            <a:pPr lvl="1"/>
            <a:r>
              <a:rPr lang="en-US" dirty="0"/>
              <a:t>Released Nov. 13, 2012</a:t>
            </a:r>
          </a:p>
          <a:p>
            <a:pPr lvl="1"/>
            <a:r>
              <a:rPr lang="en-US" dirty="0"/>
              <a:t>KB 2750841</a:t>
            </a:r>
          </a:p>
          <a:p>
            <a:pPr lvl="1"/>
            <a:r>
              <a:rPr lang="en-US" b="1" i="1" dirty="0" smtClean="0"/>
              <a:t>But NOT for Win 8 or Server 2012!!</a:t>
            </a:r>
          </a:p>
        </p:txBody>
      </p:sp>
    </p:spTree>
    <p:extLst>
      <p:ext uri="{BB962C8B-B14F-4D97-AF65-F5344CB8AC3E}">
        <p14:creationId xmlns:p14="http://schemas.microsoft.com/office/powerpoint/2010/main" val="3000617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Slides, instructions for the attacks, and more at </a:t>
            </a:r>
          </a:p>
          <a:p>
            <a:r>
              <a:rPr lang="en-US" dirty="0" err="1" smtClean="0"/>
              <a:t>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0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on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Observing data on a magnetic hard disk after</a:t>
            </a:r>
          </a:p>
          <a:p>
            <a:pPr lvl="1"/>
            <a:r>
              <a:rPr lang="en-US" dirty="0" smtClean="0"/>
              <a:t>Moving to Recycle Bin</a:t>
            </a:r>
          </a:p>
          <a:p>
            <a:pPr lvl="1"/>
            <a:r>
              <a:rPr lang="en-US" dirty="0" smtClean="0"/>
              <a:t>Emptying Recycle Bin</a:t>
            </a:r>
          </a:p>
          <a:p>
            <a:pPr lvl="1"/>
            <a:r>
              <a:rPr lang="en-US" dirty="0" smtClean="0"/>
              <a:t>Formatting </a:t>
            </a:r>
            <a:r>
              <a:rPr lang="en-US" dirty="0" smtClean="0"/>
              <a:t>Drive (Quick)</a:t>
            </a:r>
            <a:endParaRPr lang="en-US" dirty="0" smtClean="0"/>
          </a:p>
          <a:p>
            <a:pPr lvl="1"/>
            <a:r>
              <a:rPr lang="en-US" dirty="0"/>
              <a:t>Formatting Drive </a:t>
            </a:r>
            <a:r>
              <a:rPr lang="en-US" dirty="0" smtClean="0"/>
              <a:t>(Slow)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3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Forensics &amp; Data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recover deleted data</a:t>
            </a:r>
          </a:p>
          <a:p>
            <a:r>
              <a:rPr lang="en-US" dirty="0" smtClean="0"/>
              <a:t>Find evidence of crimes</a:t>
            </a:r>
          </a:p>
          <a:p>
            <a:r>
              <a:rPr lang="en-US" dirty="0" smtClean="0"/>
              <a:t>Even after a format</a:t>
            </a:r>
          </a:p>
          <a:p>
            <a:r>
              <a:rPr lang="en-US" dirty="0" smtClean="0"/>
              <a:t>Very few criminals know enough to use encryption or forensic erasure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9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Free Data Recovery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Recuva</a:t>
            </a:r>
            <a:r>
              <a:rPr lang="en-US" dirty="0" smtClean="0"/>
              <a:t> for PC</a:t>
            </a:r>
          </a:p>
          <a:p>
            <a:r>
              <a:rPr lang="en-US" dirty="0" smtClean="0"/>
              <a:t>Disk Drill for Mac</a:t>
            </a:r>
            <a:endParaRPr lang="en-US" dirty="0"/>
          </a:p>
        </p:txBody>
      </p:sp>
      <p:pic>
        <p:nvPicPr>
          <p:cNvPr id="4" name="Picture 3" descr="Screen Shot 2013-05-22 at 8.4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390900"/>
            <a:ext cx="3835400" cy="1193800"/>
          </a:xfrm>
          <a:prstGeom prst="rect">
            <a:avLst/>
          </a:prstGeom>
        </p:spPr>
      </p:pic>
      <p:pic>
        <p:nvPicPr>
          <p:cNvPr id="6" name="Picture 5" descr="rc_pre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3909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rivesavers_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368300"/>
            <a:ext cx="2844800" cy="2844800"/>
          </a:xfrm>
          <a:prstGeom prst="rect">
            <a:avLst/>
          </a:prstGeom>
        </p:spPr>
      </p:pic>
      <p:pic>
        <p:nvPicPr>
          <p:cNvPr id="6" name="Picture 5" descr="Screen Shot 2013-05-23 at 2.26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549650"/>
            <a:ext cx="7708900" cy="3035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2900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SSDs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832</Words>
  <Application>Microsoft Macintosh PowerPoint</Application>
  <PresentationFormat>On-screen Show (4:3)</PresentationFormat>
  <Paragraphs>152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SSD Data Evaporation and DoS</vt:lpstr>
      <vt:lpstr>Bio</vt:lpstr>
      <vt:lpstr>Data Remanence</vt:lpstr>
      <vt:lpstr>Deleted Data</vt:lpstr>
      <vt:lpstr>DEMO on Windows</vt:lpstr>
      <vt:lpstr>Forensics &amp; Data Recovery</vt:lpstr>
      <vt:lpstr>Useful Free Data Recovery Tools</vt:lpstr>
      <vt:lpstr>PowerPoint Presentation</vt:lpstr>
      <vt:lpstr>SSDs</vt:lpstr>
      <vt:lpstr>PowerPoint Presentation</vt:lpstr>
      <vt:lpstr>How SSDs Work</vt:lpstr>
      <vt:lpstr>Garbage Collection</vt:lpstr>
      <vt:lpstr>Demo on Mac: Disk Drill</vt:lpstr>
      <vt:lpstr>PowerPoint Presentation</vt:lpstr>
      <vt:lpstr>Demo on PC</vt:lpstr>
      <vt:lpstr>When Does TRIM Work?</vt:lpstr>
      <vt:lpstr>When Does TRIM Work?</vt:lpstr>
      <vt:lpstr>Expert Witness Testimony</vt:lpstr>
      <vt:lpstr>Experience</vt:lpstr>
      <vt:lpstr>Summary</vt:lpstr>
      <vt:lpstr>The evap Tool</vt:lpstr>
      <vt:lpstr>Intro</vt:lpstr>
      <vt:lpstr>Evaporation on JHFS+</vt:lpstr>
      <vt:lpstr>No Evaporation on HFS+</vt:lpstr>
      <vt:lpstr>SockStress</vt:lpstr>
      <vt:lpstr>From 2008</vt:lpstr>
      <vt:lpstr>SockStress Demo</vt:lpstr>
      <vt:lpstr>PowerPoint Presentation</vt:lpstr>
      <vt:lpstr>IPv4 Exhaustion</vt:lpstr>
      <vt:lpstr>IPv4 Exhaustion</vt:lpstr>
      <vt:lpstr>One Year Left</vt:lpstr>
      <vt:lpstr>IPv6 Exhaustion</vt:lpstr>
      <vt:lpstr>Link-Local DoS</vt:lpstr>
      <vt:lpstr>Old Attack (from 2011)</vt:lpstr>
      <vt:lpstr>IPv4: DHCP</vt:lpstr>
      <vt:lpstr>IPv6: Router Advertisements</vt:lpstr>
      <vt:lpstr>Router Advertisement Packet</vt:lpstr>
      <vt:lpstr>RA Flood (from 2011) flood_router6</vt:lpstr>
      <vt:lpstr>Effects of flood_router6</vt:lpstr>
      <vt:lpstr>The New RA Flood</vt:lpstr>
      <vt:lpstr>MORE IS BETTER</vt:lpstr>
      <vt:lpstr>PowerPoint Presentation</vt:lpstr>
      <vt:lpstr>Flood Does Not Work Alone</vt:lpstr>
      <vt:lpstr>How to Perform this Attack</vt:lpstr>
      <vt:lpstr>Effects of New RA Flood</vt:lpstr>
      <vt:lpstr>Videos and Details</vt:lpstr>
      <vt:lpstr>Mitigation</vt:lpstr>
      <vt:lpstr>DEMO</vt:lpstr>
      <vt:lpstr>More Info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Stolen Data Dumped by TEAMGHOSTSHELL on Aug 25, 2012  </dc:title>
  <dc:creator>Sam Bowne</dc:creator>
  <cp:lastModifiedBy>Sam Bowne</cp:lastModifiedBy>
  <cp:revision>57</cp:revision>
  <dcterms:created xsi:type="dcterms:W3CDTF">2012-08-27T22:23:07Z</dcterms:created>
  <dcterms:modified xsi:type="dcterms:W3CDTF">2013-05-26T14:19:01Z</dcterms:modified>
</cp:coreProperties>
</file>