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</p:sldIdLst>
  <p:sldSz cx="13004800" cy="9753600"/>
  <p:notesSz cx="6858000" cy="9144000"/>
  <p:defaultTextStyle>
    <a:lvl1pPr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med" advClick="1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457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914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371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1828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22860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2743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3200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3657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4114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Real Hacking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1270000" y="54356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Sam Bowne</a:t>
            </a:r>
            <a:endParaRPr b="1" sz="32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City College San Francisco</a:t>
            </a:r>
          </a:p>
        </p:txBody>
      </p:sp>
      <p:sp>
        <p:nvSpPr>
          <p:cNvPr id="34" name="Shape 34"/>
          <p:cNvSpPr/>
          <p:nvPr/>
        </p:nvSpPr>
        <p:spPr>
          <a:xfrm>
            <a:off x="1844761" y="7556499"/>
            <a:ext cx="931527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</a:rPr>
              <a:t>All materials available at samsclass.info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6" name="Shape 6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67" name="Screen Shot 2016-01-05 at 8.32.36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7978" y="667533"/>
            <a:ext cx="10924551" cy="8651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0" name="Shape 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71" name="Screen Shot 2016-01-05 at 8.33.18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896" y="2263477"/>
            <a:ext cx="10041237" cy="628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April 2014: Heartbleed</a:t>
            </a:r>
          </a:p>
        </p:txBody>
      </p:sp>
      <p:sp>
        <p:nvSpPr>
          <p:cNvPr id="74" name="Shape 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75" name="Screen Shot 2016-01-05 at 8.06.01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6116" y="3760821"/>
            <a:ext cx="10096140" cy="4878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title"/>
          </p:nvPr>
        </p:nvSpPr>
        <p:spPr>
          <a:xfrm>
            <a:off x="927100" y="889000"/>
            <a:ext cx="4776391" cy="3318074"/>
          </a:xfrm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40">
                <a:solidFill>
                  <a:srgbClr val="FFFFFF"/>
                </a:solidFill>
              </a:rPr>
              <a:t>Vulnerable Android Devices</a:t>
            </a:r>
          </a:p>
        </p:txBody>
      </p:sp>
      <p:pic>
        <p:nvPicPr>
          <p:cNvPr id="78" name="and-hb1.png"/>
          <p:cNvPicPr/>
          <p:nvPr/>
        </p:nvPicPr>
        <p:blipFill>
          <a:blip r:embed="rId2">
            <a:extLst/>
          </a:blip>
          <a:srcRect l="0" t="0" r="54748" b="0"/>
          <a:stretch>
            <a:fillRect/>
          </a:stretch>
        </p:blipFill>
        <p:spPr>
          <a:xfrm>
            <a:off x="6650494" y="1027865"/>
            <a:ext cx="5192157" cy="7697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1" name="Shape 81"/>
          <p:cNvSpPr/>
          <p:nvPr>
            <p:ph type="body" idx="1"/>
          </p:nvPr>
        </p:nvSpPr>
        <p:spPr>
          <a:xfrm>
            <a:off x="1308100" y="2597150"/>
            <a:ext cx="11099800" cy="62865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82" name="Screen Shot 2016-01-05 at 8.13.04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896" y="512384"/>
            <a:ext cx="9421008" cy="4037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Screen Shot 2016-01-05 at 8.13.51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097" y="5749425"/>
            <a:ext cx="10595406" cy="1758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A Job from One Tweet</a:t>
            </a:r>
          </a:p>
        </p:txBody>
      </p:sp>
      <p:sp>
        <p:nvSpPr>
          <p:cNvPr id="86" name="Shape 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87" name="Screen Shot 2016-01-05 at 8.01.35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880" y="2364713"/>
            <a:ext cx="11413040" cy="2179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Screen Shot 2016-01-05 at 8.02.45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38797" y="4665659"/>
            <a:ext cx="6127207" cy="53108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title"/>
          </p:nvPr>
        </p:nvSpPr>
        <p:spPr>
          <a:xfrm>
            <a:off x="1155700" y="3816350"/>
            <a:ext cx="11099800" cy="2120900"/>
          </a:xfrm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Exploit Development Class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title"/>
          </p:nvPr>
        </p:nvSpPr>
        <p:spPr>
          <a:xfrm>
            <a:off x="952500" y="406400"/>
            <a:ext cx="7185125" cy="2120900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40">
                <a:solidFill>
                  <a:srgbClr val="FFFFFF"/>
                </a:solidFill>
              </a:rPr>
              <a:t>CNIT 127: Exploit Development</a:t>
            </a:r>
          </a:p>
        </p:txBody>
      </p:sp>
      <p:sp>
        <p:nvSpPr>
          <p:cNvPr id="93" name="Shape 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94" name="Screen Shot 2016-01-05 at 8.39.23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921" y="2800794"/>
            <a:ext cx="11866654" cy="628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sh-cove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07363" y="316805"/>
            <a:ext cx="3869575" cy="4882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98" name="Screen Shot 2016-01-05 at 8.42.31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055" y="418711"/>
            <a:ext cx="11621758" cy="2096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4-lbuf3-1a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8191" y="2908300"/>
            <a:ext cx="9528418" cy="6299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88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80">
                <a:solidFill>
                  <a:srgbClr val="FFFFFF"/>
                </a:solidFill>
              </a:rPr>
              <a:t>Buffer Overflow Vulnerability</a:t>
            </a:r>
          </a:p>
        </p:txBody>
      </p:sp>
      <p:sp>
        <p:nvSpPr>
          <p:cNvPr id="102" name="Shape 102"/>
          <p:cNvSpPr/>
          <p:nvPr>
            <p:ph type="body" idx="1"/>
          </p:nvPr>
        </p:nvSpPr>
        <p:spPr>
          <a:xfrm>
            <a:off x="952500" y="5336282"/>
            <a:ext cx="11099800" cy="1856185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</a:rPr>
              <a:t>Input more than 1024 bytes will overflow the buffer</a:t>
            </a:r>
          </a:p>
        </p:txBody>
      </p:sp>
      <p:pic>
        <p:nvPicPr>
          <p:cNvPr id="103" name="p4-lbuf3-29.png"/>
          <p:cNvPicPr/>
          <p:nvPr/>
        </p:nvPicPr>
        <p:blipFill>
          <a:blip r:embed="rId2">
            <a:extLst/>
          </a:blip>
          <a:srcRect l="0" t="0" r="0" b="54518"/>
          <a:stretch>
            <a:fillRect/>
          </a:stretch>
        </p:blipFill>
        <p:spPr>
          <a:xfrm>
            <a:off x="2287168" y="2769334"/>
            <a:ext cx="7737796" cy="1856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4-lbuf3-2.png"/>
          <p:cNvPicPr/>
          <p:nvPr/>
        </p:nvPicPr>
        <p:blipFill>
          <a:blip r:embed="rId3">
            <a:extLst/>
          </a:blip>
          <a:srcRect l="0" t="0" r="0" b="6493"/>
          <a:stretch>
            <a:fillRect/>
          </a:stretch>
        </p:blipFill>
        <p:spPr>
          <a:xfrm>
            <a:off x="3315493" y="7237710"/>
            <a:ext cx="7543801" cy="1828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7" name="Shape 37"/>
          <p:cNvSpPr/>
          <p:nvPr>
            <p:ph type="body" idx="1"/>
          </p:nvPr>
        </p:nvSpPr>
        <p:spPr>
          <a:xfrm>
            <a:off x="952500" y="4216400"/>
            <a:ext cx="7811691" cy="407640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Hacking is indeed a circus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Is that supposed to be a bad thing?</a:t>
            </a:r>
          </a:p>
        </p:txBody>
      </p:sp>
      <p:pic>
        <p:nvPicPr>
          <p:cNvPr id="38" name="Screen Shot 2016-01-06 at 4.25.48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035" y="511042"/>
            <a:ext cx="11848730" cy="304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linus_torvalds-100278654-orig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51985" y="4191000"/>
            <a:ext cx="2089215" cy="2686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DoS Exploit</a:t>
            </a:r>
          </a:p>
        </p:txBody>
      </p:sp>
      <p:sp>
        <p:nvSpPr>
          <p:cNvPr id="107" name="Shape 10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08" name="p4-lbuf3-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5902" y="2573735"/>
            <a:ext cx="7213380" cy="6739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xfrm>
            <a:off x="952500" y="406400"/>
            <a:ext cx="11099800" cy="145266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Nonrepeating Pattern</a:t>
            </a:r>
          </a:p>
        </p:txBody>
      </p:sp>
      <p:sp>
        <p:nvSpPr>
          <p:cNvPr id="111" name="Shape 1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12" name="p4-lbuf3-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7912" y="2283556"/>
            <a:ext cx="5328976" cy="2958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4-lbuf3-6.png"/>
          <p:cNvPicPr/>
          <p:nvPr/>
        </p:nvPicPr>
        <p:blipFill>
          <a:blip r:embed="rId3">
            <a:extLst/>
          </a:blip>
          <a:srcRect l="0" t="30904" r="0" b="0"/>
          <a:stretch>
            <a:fillRect/>
          </a:stretch>
        </p:blipFill>
        <p:spPr>
          <a:xfrm>
            <a:off x="1235471" y="5431834"/>
            <a:ext cx="10533875" cy="40257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title"/>
          </p:nvPr>
        </p:nvSpPr>
        <p:spPr>
          <a:xfrm>
            <a:off x="952500" y="406400"/>
            <a:ext cx="11099800" cy="1258590"/>
          </a:xfrm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FFFFFF"/>
                </a:solidFill>
              </a:rPr>
              <a:t>Gnu Debugger</a:t>
            </a:r>
          </a:p>
        </p:txBody>
      </p:sp>
      <p:pic>
        <p:nvPicPr>
          <p:cNvPr id="116" name="p4-lbuf3-8.png"/>
          <p:cNvPicPr/>
          <p:nvPr/>
        </p:nvPicPr>
        <p:blipFill>
          <a:blip r:embed="rId2">
            <a:extLst/>
          </a:blip>
          <a:srcRect l="0" t="49784" r="37202" b="9114"/>
          <a:stretch>
            <a:fillRect/>
          </a:stretch>
        </p:blipFill>
        <p:spPr>
          <a:xfrm>
            <a:off x="2526704" y="2273200"/>
            <a:ext cx="7951293" cy="3601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4-lbuf3-9.png"/>
          <p:cNvPicPr/>
          <p:nvPr/>
        </p:nvPicPr>
        <p:blipFill>
          <a:blip r:embed="rId3">
            <a:extLst/>
          </a:blip>
          <a:srcRect l="0" t="0" r="0" b="43929"/>
          <a:stretch>
            <a:fillRect/>
          </a:stretch>
        </p:blipFill>
        <p:spPr>
          <a:xfrm>
            <a:off x="3111500" y="6483052"/>
            <a:ext cx="6781800" cy="2698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40">
                <a:solidFill>
                  <a:srgbClr val="FFFFFF"/>
                </a:solidFill>
              </a:rPr>
              <a:t>Generate Shellcode with msfvenom</a:t>
            </a:r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21" name="p4-lbuf3-5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1605" y="2684550"/>
            <a:ext cx="8821995" cy="6982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Construct Exploit</a:t>
            </a:r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25" name="p4-lbuf3-5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5289" y="2815629"/>
            <a:ext cx="8648701" cy="3606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xfrm>
            <a:off x="952500" y="406400"/>
            <a:ext cx="11099800" cy="1223070"/>
          </a:xfrm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80">
                <a:solidFill>
                  <a:srgbClr val="FFFFFF"/>
                </a:solidFill>
              </a:rPr>
              <a:t>The Stack Frame</a:t>
            </a:r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xfrm>
            <a:off x="952500" y="7651224"/>
            <a:ext cx="11099800" cy="1530876"/>
          </a:xfrm>
          <a:prstGeom prst="rect">
            <a:avLst/>
          </a:prstGeom>
        </p:spPr>
        <p:txBody>
          <a:bodyPr/>
          <a:lstStyle/>
          <a:p>
            <a:pPr lvl="0" marL="388620" indent="-388620" defTabSz="496570">
              <a:spcBef>
                <a:spcPts val="3500"/>
              </a:spcBef>
              <a:defRPr sz="1800">
                <a:solidFill>
                  <a:srgbClr val="000000"/>
                </a:solidFill>
              </a:defRPr>
            </a:pPr>
            <a:r>
              <a:rPr b="1" sz="323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The last word is the return value</a:t>
            </a:r>
            <a:endParaRPr b="1" sz="323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388620" indent="-388620" defTabSz="496570">
              <a:spcBef>
                <a:spcPts val="3500"/>
              </a:spcBef>
              <a:defRPr sz="1800">
                <a:solidFill>
                  <a:srgbClr val="000000"/>
                </a:solidFill>
              </a:defRPr>
            </a:pPr>
            <a:r>
              <a:rPr b="1" sz="323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Must jump into the NOP sled</a:t>
            </a:r>
          </a:p>
        </p:txBody>
      </p:sp>
      <p:pic>
        <p:nvPicPr>
          <p:cNvPr id="129" name="p4-lbuf3-37.png"/>
          <p:cNvPicPr/>
          <p:nvPr/>
        </p:nvPicPr>
        <p:blipFill>
          <a:blip r:embed="rId2">
            <a:extLst/>
          </a:blip>
          <a:srcRect l="0" t="0" r="0" b="78373"/>
          <a:stretch>
            <a:fillRect/>
          </a:stretch>
        </p:blipFill>
        <p:spPr>
          <a:xfrm>
            <a:off x="2158007" y="2472097"/>
            <a:ext cx="8728513" cy="862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4-lbuf3-57.png"/>
          <p:cNvPicPr/>
          <p:nvPr/>
        </p:nvPicPr>
        <p:blipFill>
          <a:blip r:embed="rId3">
            <a:extLst/>
          </a:blip>
          <a:srcRect l="0" t="20599" r="809" b="43899"/>
          <a:stretch>
            <a:fillRect/>
          </a:stretch>
        </p:blipFill>
        <p:spPr>
          <a:xfrm>
            <a:off x="2215394" y="3704165"/>
            <a:ext cx="8573750" cy="1385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4-lbuf3-58.png"/>
          <p:cNvPicPr/>
          <p:nvPr/>
        </p:nvPicPr>
        <p:blipFill>
          <a:blip r:embed="rId4">
            <a:extLst/>
          </a:blip>
          <a:srcRect l="0" t="11843" r="2547" b="61390"/>
          <a:stretch>
            <a:fillRect/>
          </a:stretch>
        </p:blipFill>
        <p:spPr>
          <a:xfrm>
            <a:off x="2158007" y="5436626"/>
            <a:ext cx="8688786" cy="1067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4-lbuf3-59.png"/>
          <p:cNvPicPr/>
          <p:nvPr/>
        </p:nvPicPr>
        <p:blipFill>
          <a:blip r:embed="rId5">
            <a:extLst/>
          </a:blip>
          <a:srcRect l="492" t="31005" r="2111" b="0"/>
          <a:stretch>
            <a:fillRect/>
          </a:stretch>
        </p:blipFill>
        <p:spPr>
          <a:xfrm>
            <a:off x="2179439" y="6841978"/>
            <a:ext cx="8645922" cy="471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Listening Shell</a:t>
            </a:r>
          </a:p>
        </p:txBody>
      </p:sp>
      <p:sp>
        <p:nvSpPr>
          <p:cNvPr id="135" name="Shape 13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36" name="p4-lbuf3-63.png"/>
          <p:cNvPicPr/>
          <p:nvPr/>
        </p:nvPicPr>
        <p:blipFill>
          <a:blip r:embed="rId2">
            <a:extLst/>
          </a:blip>
          <a:srcRect l="0" t="0" r="0" b="14482"/>
          <a:stretch>
            <a:fillRect/>
          </a:stretch>
        </p:blipFill>
        <p:spPr>
          <a:xfrm>
            <a:off x="2227262" y="2692711"/>
            <a:ext cx="8550346" cy="67370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84886">
              <a:defRPr sz="1800">
                <a:solidFill>
                  <a:srgbClr val="000000"/>
                </a:solidFill>
              </a:defRPr>
            </a:pPr>
            <a:r>
              <a:rPr sz="6640">
                <a:solidFill>
                  <a:srgbClr val="FFFFFF"/>
                </a:solidFill>
              </a:rPr>
              <a:t>Pwnage</a:t>
            </a:r>
            <a:endParaRPr sz="6640">
              <a:solidFill>
                <a:srgbClr val="FFFFFF"/>
              </a:solidFill>
            </a:endParaRPr>
          </a:p>
          <a:p>
            <a:pPr lvl="0" defTabSz="484886">
              <a:defRPr sz="1800">
                <a:solidFill>
                  <a:srgbClr val="000000"/>
                </a:solidFill>
              </a:defRPr>
            </a:pPr>
            <a:r>
              <a:rPr sz="6640">
                <a:solidFill>
                  <a:srgbClr val="FFFFFF"/>
                </a:solidFill>
              </a:rPr>
              <a:t>Remote Code Execution</a:t>
            </a:r>
          </a:p>
        </p:txBody>
      </p:sp>
      <p:sp>
        <p:nvSpPr>
          <p:cNvPr id="139" name="Shape 13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40" name="p4-lbuf3-64.png"/>
          <p:cNvPicPr/>
          <p:nvPr/>
        </p:nvPicPr>
        <p:blipFill>
          <a:blip r:embed="rId2">
            <a:extLst/>
          </a:blip>
          <a:srcRect l="17208" t="0" r="0" b="0"/>
          <a:stretch>
            <a:fillRect/>
          </a:stretch>
        </p:blipFill>
        <p:spPr>
          <a:xfrm>
            <a:off x="1118989" y="3252787"/>
            <a:ext cx="10766922" cy="3248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3" name="Shape 1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44" name="Screen Shot 2016-01-05 at 9.25.14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0" y="1458853"/>
            <a:ext cx="11099800" cy="7213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7" name="Shape 1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48" name="Screen Shot 2016-01-05 at 9.25.28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5884" y="2674074"/>
            <a:ext cx="11153032" cy="5357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xfrm>
            <a:off x="1155700" y="381635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Challenging Students</a:t>
            </a:r>
          </a:p>
        </p:txBody>
      </p: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52" name="Screen Shot 2016-01-05 at 9.27.0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572" y="593369"/>
            <a:ext cx="11939656" cy="1081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4x-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500" y="3607388"/>
            <a:ext cx="11099800" cy="4253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57" name="Screen Shot 2016-01-05 at 9.30.46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2214" y="1196493"/>
            <a:ext cx="11520372" cy="7360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61" name="Screen Shot 2016-01-05 at 9.29.30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1722" y="709093"/>
            <a:ext cx="9801356" cy="8335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xfrm>
            <a:off x="1155700" y="381635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Vulnerability Disclosure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body" idx="1"/>
          </p:nvPr>
        </p:nvSpPr>
        <p:spPr>
          <a:xfrm>
            <a:off x="952500" y="7903522"/>
            <a:ext cx="11099800" cy="973778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</a:rPr>
              <a:t>ty @bugcrowd</a:t>
            </a:r>
          </a:p>
        </p:txBody>
      </p:sp>
      <p:pic>
        <p:nvPicPr>
          <p:cNvPr id="166" name="Screen Shot 2016-01-05 at 8.34.39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710" y="263147"/>
            <a:ext cx="12371576" cy="1586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Screen Shot 2016-01-05 at 8.34.56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823" y="2321546"/>
            <a:ext cx="11907351" cy="5110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xfrm>
            <a:off x="952500" y="406400"/>
            <a:ext cx="11099800" cy="1287860"/>
          </a:xfrm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679">
                <a:solidFill>
                  <a:srgbClr val="FFFFFF"/>
                </a:solidFill>
              </a:rPr>
              <a:t>Hacked by Anonsec</a:t>
            </a:r>
          </a:p>
        </p:txBody>
      </p:sp>
      <p:sp>
        <p:nvSpPr>
          <p:cNvPr id="170" name="Shape 1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71" name="Screen Shot 2016-01-05 at 10.58.37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9779" y="2143149"/>
            <a:ext cx="8874067" cy="7181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XSS</a:t>
            </a:r>
          </a:p>
        </p:txBody>
      </p:sp>
      <p:sp>
        <p:nvSpPr>
          <p:cNvPr id="174" name="Shape 1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75" name="Screen Shot 2016-01-05 at 10.59.21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4800" y="2725712"/>
            <a:ext cx="10315200" cy="6575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Rooted My Server</a:t>
            </a:r>
          </a:p>
        </p:txBody>
      </p:sp>
      <p:sp>
        <p:nvSpPr>
          <p:cNvPr id="178" name="Shape 17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79" name="Screen Shot 2016-01-05 at 11.03.11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361" y="2637307"/>
            <a:ext cx="11898078" cy="1927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creen Shot 2016-01-06 at 6.29.33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368" y="5118865"/>
            <a:ext cx="11930064" cy="3686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FFFFFF"/>
                </a:solidFill>
              </a:rPr>
              <a:t>Rooted Twice the Same Way</a:t>
            </a:r>
          </a:p>
        </p:txBody>
      </p:sp>
      <p:sp>
        <p:nvSpPr>
          <p:cNvPr id="183" name="Shape 183"/>
          <p:cNvSpPr/>
          <p:nvPr>
            <p:ph type="body" idx="1"/>
          </p:nvPr>
        </p:nvSpPr>
        <p:spPr>
          <a:xfrm>
            <a:off x="952500" y="4902200"/>
            <a:ext cx="11099800" cy="353119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My first attempt to patch the vulnerability failed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With the help of a student, I got my kernel updated after this</a:t>
            </a:r>
          </a:p>
        </p:txBody>
      </p:sp>
      <p:pic>
        <p:nvPicPr>
          <p:cNvPr id="184" name="Screen Shot 2016-01-05 at 11.00.06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555" y="2613392"/>
            <a:ext cx="11651690" cy="1779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Stealing My Password</a:t>
            </a:r>
          </a:p>
        </p:txBody>
      </p:sp>
      <p:sp>
        <p:nvSpPr>
          <p:cNvPr id="187" name="Shape 187"/>
          <p:cNvSpPr/>
          <p:nvPr>
            <p:ph type="body" idx="1"/>
          </p:nvPr>
        </p:nvSpPr>
        <p:spPr>
          <a:xfrm>
            <a:off x="952500" y="2590800"/>
            <a:ext cx="5864821" cy="6286500"/>
          </a:xfrm>
          <a:prstGeom prst="rect">
            <a:avLst/>
          </a:prstGeom>
        </p:spPr>
        <p:txBody>
          <a:bodyPr/>
          <a:lstStyle/>
          <a:p>
            <a:pPr lvl="0" marL="421105" indent="-421105">
              <a:defRPr sz="1800">
                <a:solidFill>
                  <a:srgbClr val="000000"/>
                </a:solidFill>
              </a:defRPr>
            </a:pPr>
            <a:r>
              <a:rPr b="1" sz="3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Shoulder surfing</a:t>
            </a:r>
            <a:endParaRPr b="1" sz="35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21105" indent="-421105">
              <a:defRPr sz="1800">
                <a:solidFill>
                  <a:srgbClr val="000000"/>
                </a:solidFill>
              </a:defRPr>
            </a:pPr>
            <a:r>
              <a:rPr b="1" sz="3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http://tinyurl.com/samspw</a:t>
            </a:r>
          </a:p>
        </p:txBody>
      </p:sp>
      <p:pic>
        <p:nvPicPr>
          <p:cNvPr id="188" name="sampassh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49852" y="2870200"/>
            <a:ext cx="4533901" cy="5727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Student Diversity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Beginners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Old-school mainframe programmers upgrading skills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Amateurs from hackerspaces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Professional IT workers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Professional infosec workers</a:t>
            </a:r>
          </a:p>
        </p:txBody>
      </p: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title"/>
          </p:nvPr>
        </p:nvSpPr>
        <p:spPr>
          <a:xfrm>
            <a:off x="1155700" y="381635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CTFs</a:t>
            </a:r>
          </a:p>
        </p:txBody>
      </p: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How to Start</a:t>
            </a:r>
          </a:p>
        </p:txBody>
      </p:sp>
      <p:sp>
        <p:nvSpPr>
          <p:cNvPr id="193" name="Shape 193"/>
          <p:cNvSpPr/>
          <p:nvPr>
            <p:ph type="body" idx="1"/>
          </p:nvPr>
        </p:nvSpPr>
        <p:spPr>
          <a:xfrm>
            <a:off x="952500" y="2903041"/>
            <a:ext cx="11099800" cy="3826570"/>
          </a:xfrm>
          <a:prstGeom prst="rect">
            <a:avLst/>
          </a:prstGeom>
        </p:spPr>
        <p:txBody>
          <a:bodyPr/>
          <a:lstStyle/>
          <a:p>
            <a:pPr lvl="0" marL="438911" indent="-438911" defTabSz="560831">
              <a:spcBef>
                <a:spcPts val="4000"/>
              </a:spcBef>
              <a:defRPr sz="1800">
                <a:solidFill>
                  <a:srgbClr val="000000"/>
                </a:solidFill>
              </a:defRPr>
            </a:pPr>
            <a:endParaRPr b="1" sz="3648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658367" indent="-658367" defTabSz="560831">
              <a:spcBef>
                <a:spcPts val="4000"/>
              </a:spcBef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b="1" sz="364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PicoCTF</a:t>
            </a:r>
            <a:endParaRPr b="1" sz="3648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658367" indent="-658367" defTabSz="560831">
              <a:spcBef>
                <a:spcPts val="4000"/>
              </a:spcBef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b="1" sz="364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EasyCTF</a:t>
            </a:r>
            <a:endParaRPr b="1" sz="3648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658367" indent="-658367" defTabSz="560831">
              <a:spcBef>
                <a:spcPts val="4000"/>
              </a:spcBef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b="1" sz="364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CTFTime</a:t>
            </a:r>
          </a:p>
        </p:txBody>
      </p:sp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body" idx="1"/>
          </p:nvPr>
        </p:nvSpPr>
        <p:spPr>
          <a:xfrm>
            <a:off x="952500" y="6429672"/>
            <a:ext cx="11099800" cy="2816524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Many levels, from very easy to very hard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Complete walkthroughs</a:t>
            </a:r>
          </a:p>
        </p:txBody>
      </p:sp>
      <p:pic>
        <p:nvPicPr>
          <p:cNvPr id="196" name="picofronthigh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2853" y="482798"/>
            <a:ext cx="10839094" cy="54195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Graphical Gameboard</a:t>
            </a:r>
          </a:p>
        </p:txBody>
      </p:sp>
      <p:sp>
        <p:nvSpPr>
          <p:cNvPr id="199" name="Shape 199"/>
          <p:cNvSpPr/>
          <p:nvPr>
            <p:ph type="body" idx="1"/>
          </p:nvPr>
        </p:nvSpPr>
        <p:spPr>
          <a:xfrm>
            <a:off x="952500" y="4902200"/>
            <a:ext cx="11099800" cy="3531196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00" name="Screen Shot 2016-01-06 at 6.45.27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5857" y="2503935"/>
            <a:ext cx="8773086" cy="6472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03" name="Shape 203"/>
          <p:cNvSpPr/>
          <p:nvPr>
            <p:ph type="body" idx="1"/>
          </p:nvPr>
        </p:nvSpPr>
        <p:spPr>
          <a:xfrm>
            <a:off x="952500" y="4902200"/>
            <a:ext cx="11099800" cy="3531196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04" name="Screen Shot 2016-01-06 at 6.58.4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109" y="1456862"/>
            <a:ext cx="11870582" cy="7562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07" name="Shape 207"/>
          <p:cNvSpPr/>
          <p:nvPr>
            <p:ph type="body" idx="1"/>
          </p:nvPr>
        </p:nvSpPr>
        <p:spPr>
          <a:xfrm>
            <a:off x="952500" y="6195119"/>
            <a:ext cx="11099800" cy="315267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1 week long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Many easy problems, but also hard ones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Sign up to hear about other easy CTFs</a:t>
            </a:r>
          </a:p>
        </p:txBody>
      </p:sp>
      <p:pic>
        <p:nvPicPr>
          <p:cNvPr id="208" name="Screen Shot 2016-01-06 at 7.00.21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2773" y="493653"/>
            <a:ext cx="8487924" cy="5403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Write-Ups</a:t>
            </a:r>
          </a:p>
        </p:txBody>
      </p:sp>
      <p:sp>
        <p:nvSpPr>
          <p:cNvPr id="211" name="Shape 211"/>
          <p:cNvSpPr/>
          <p:nvPr>
            <p:ph type="body" idx="1"/>
          </p:nvPr>
        </p:nvSpPr>
        <p:spPr>
          <a:xfrm>
            <a:off x="952500" y="4902200"/>
            <a:ext cx="11099800" cy="3531196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12" name="Screen Shot 2016-01-06 at 7.04.17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3315" y="2831647"/>
            <a:ext cx="11378170" cy="5817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creen Shot 2016-01-06 at 6.33.0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6471" y="923202"/>
            <a:ext cx="9371858" cy="8271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Find CTFs</a:t>
            </a:r>
          </a:p>
        </p:txBody>
      </p:sp>
      <p:sp>
        <p:nvSpPr>
          <p:cNvPr id="217" name="Shape 217"/>
          <p:cNvSpPr/>
          <p:nvPr>
            <p:ph type="body" idx="1"/>
          </p:nvPr>
        </p:nvSpPr>
        <p:spPr>
          <a:xfrm>
            <a:off x="952500" y="2903041"/>
            <a:ext cx="11099800" cy="5530355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18" name="Screen Shot 2016-01-06 at 6.33.23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223" y="3091430"/>
            <a:ext cx="12072354" cy="5153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Walk-Throughs!</a:t>
            </a:r>
          </a:p>
        </p:txBody>
      </p:sp>
      <p:sp>
        <p:nvSpPr>
          <p:cNvPr id="221" name="Shape 221"/>
          <p:cNvSpPr/>
          <p:nvPr>
            <p:ph type="body" idx="1"/>
          </p:nvPr>
        </p:nvSpPr>
        <p:spPr>
          <a:xfrm>
            <a:off x="952500" y="2903041"/>
            <a:ext cx="11099800" cy="5530355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22" name="Screen Shot 2016-01-06 at 6.33.45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865" y="3628323"/>
            <a:ext cx="11759070" cy="3692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Levels of Achievement</a:t>
            </a:r>
          </a:p>
        </p:txBody>
      </p:sp>
      <p:sp>
        <p:nvSpPr>
          <p:cNvPr id="47" name="Shape 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b="1" sz="3762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Memorize definitions of terms</a:t>
            </a:r>
            <a:endParaRPr b="1" sz="3762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b="1" sz="3762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Hands-on projects with step-by-step instructions</a:t>
            </a:r>
            <a:endParaRPr b="1" sz="3762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b="1" sz="3762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Challenges without instructions</a:t>
            </a:r>
            <a:endParaRPr b="1" sz="3762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b="1" sz="3762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Capture the Flag Competitions</a:t>
            </a:r>
            <a:endParaRPr b="1" sz="3762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52627" indent="-452627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b="1" sz="3762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Professional information security employment</a:t>
            </a:r>
          </a:p>
        </p:txBody>
      </p:sp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25" name="Shape 2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26" name="CTFs-201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250" y="1715889"/>
            <a:ext cx="9512300" cy="7099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title"/>
          </p:nvPr>
        </p:nvSpPr>
        <p:spPr>
          <a:xfrm>
            <a:off x="1155700" y="381635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CVEs</a:t>
            </a:r>
          </a:p>
        </p:txBody>
      </p:sp>
    </p:spTree>
  </p:cSld>
  <p:clrMapOvr>
    <a:masterClrMapping/>
  </p:clrMapOvr>
  <p:transition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Fuzzing</a:t>
            </a:r>
          </a:p>
        </p:txBody>
      </p:sp>
      <p:sp>
        <p:nvSpPr>
          <p:cNvPr id="231" name="Shape 231"/>
          <p:cNvSpPr/>
          <p:nvPr>
            <p:ph type="body" idx="1"/>
          </p:nvPr>
        </p:nvSpPr>
        <p:spPr>
          <a:xfrm>
            <a:off x="952500" y="3047404"/>
            <a:ext cx="11099800" cy="538599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Feeding randomly-mutated files to a program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Find crashes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Triage them for exploitability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https://samsclass.info/127/proj/p16-fuzz.htm</a:t>
            </a:r>
          </a:p>
        </p:txBody>
      </p:sp>
    </p:spTree>
  </p:cSld>
  <p:clrMapOvr>
    <a:masterClrMapping/>
  </p:clrMapOvr>
  <p:transition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119">
                <a:solidFill>
                  <a:srgbClr val="FFFFFF"/>
                </a:solidFill>
              </a:rPr>
              <a:t>Failure Observation Engine</a:t>
            </a:r>
          </a:p>
        </p:txBody>
      </p:sp>
      <p:sp>
        <p:nvSpPr>
          <p:cNvPr id="234" name="Shape 234"/>
          <p:cNvSpPr/>
          <p:nvPr>
            <p:ph type="body" idx="1"/>
          </p:nvPr>
        </p:nvSpPr>
        <p:spPr>
          <a:xfrm>
            <a:off x="952500" y="4902200"/>
            <a:ext cx="11099800" cy="3531196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35" name="p16-fuzz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1225" y="2847161"/>
            <a:ext cx="8665875" cy="6472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Written in Python :)</a:t>
            </a:r>
          </a:p>
        </p:txBody>
      </p:sp>
      <p:sp>
        <p:nvSpPr>
          <p:cNvPr id="238" name="Shape 238"/>
          <p:cNvSpPr/>
          <p:nvPr>
            <p:ph type="body" idx="1"/>
          </p:nvPr>
        </p:nvSpPr>
        <p:spPr>
          <a:xfrm>
            <a:off x="952500" y="7631013"/>
            <a:ext cx="11099800" cy="802383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39" name="p16-fuzz6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2638" y="2988256"/>
            <a:ext cx="10852637" cy="4401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A Slow Process</a:t>
            </a:r>
          </a:p>
        </p:txBody>
      </p:sp>
      <p:sp>
        <p:nvSpPr>
          <p:cNvPr id="242" name="Shape 242"/>
          <p:cNvSpPr/>
          <p:nvPr>
            <p:ph type="body" idx="1"/>
          </p:nvPr>
        </p:nvSpPr>
        <p:spPr>
          <a:xfrm>
            <a:off x="952500" y="2574528"/>
            <a:ext cx="11099800" cy="585886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One student has had the whole hacking lab fuzzing nights and weekends for a month or two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No new vulnerabilities found yet</a:t>
            </a:r>
          </a:p>
        </p:txBody>
      </p:sp>
    </p:spTree>
  </p:cSld>
  <p:clrMapOvr>
    <a:masterClrMapping/>
  </p:clrMapOvr>
  <p:transition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title"/>
          </p:nvPr>
        </p:nvSpPr>
        <p:spPr>
          <a:xfrm>
            <a:off x="1155700" y="381635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Hacking Club</a:t>
            </a:r>
          </a:p>
        </p:txBody>
      </p:sp>
    </p:spTree>
  </p:cSld>
  <p:clrMapOvr>
    <a:masterClrMapping/>
  </p:clrMapOvr>
  <p:transition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47" name="Shape 247"/>
          <p:cNvSpPr/>
          <p:nvPr>
            <p:ph type="body" idx="1"/>
          </p:nvPr>
        </p:nvSpPr>
        <p:spPr>
          <a:xfrm>
            <a:off x="952500" y="4902200"/>
            <a:ext cx="11099800" cy="3531196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48" name="CCSF_HACKERS_post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3287" y="447493"/>
            <a:ext cx="7020681" cy="8858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Remote Speakers</a:t>
            </a:r>
          </a:p>
        </p:txBody>
      </p:sp>
      <p:sp>
        <p:nvSpPr>
          <p:cNvPr id="251" name="Shape 251"/>
          <p:cNvSpPr/>
          <p:nvPr>
            <p:ph type="body" idx="1"/>
          </p:nvPr>
        </p:nvSpPr>
        <p:spPr>
          <a:xfrm>
            <a:off x="952500" y="2910780"/>
            <a:ext cx="11099800" cy="552261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Projector, webcam, Skype, speakers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Two talks from professional penetration testers</a:t>
            </a:r>
          </a:p>
        </p:txBody>
      </p:sp>
    </p:spTree>
  </p:cSld>
  <p:clrMapOvr>
    <a:masterClrMapping/>
  </p:clrMapOvr>
  <p:transition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Student Contributions</a:t>
            </a:r>
          </a:p>
        </p:txBody>
      </p:sp>
      <p:sp>
        <p:nvSpPr>
          <p:cNvPr id="254" name="Shape 254"/>
          <p:cNvSpPr/>
          <p:nvPr>
            <p:ph type="body" idx="1"/>
          </p:nvPr>
        </p:nvSpPr>
        <p:spPr>
          <a:xfrm>
            <a:off x="952500" y="2512814"/>
            <a:ext cx="11099800" cy="592058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Cleaning up the lab to make an inviting hangout space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Bridging to the CCSF_Coders club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Technical expertise from Google vuln labs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Hacker contacts from Defcon, etc. 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xfrm>
            <a:off x="952500" y="406400"/>
            <a:ext cx="11099800" cy="1242021"/>
          </a:xfrm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519">
                <a:solidFill>
                  <a:srgbClr val="FFFFFF"/>
                </a:solidFill>
              </a:rPr>
              <a:t>Violent Python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952500" y="2590800"/>
            <a:ext cx="5994698" cy="62865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Step-by-step project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Challenges 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No instructions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Increasing difficulty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ty @mqaissaunee</a:t>
            </a:r>
          </a:p>
        </p:txBody>
      </p:sp>
      <p:pic>
        <p:nvPicPr>
          <p:cNvPr id="51" name="violent-pytho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52328" y="3060454"/>
            <a:ext cx="4308406" cy="53471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title"/>
          </p:nvPr>
        </p:nvSpPr>
        <p:spPr>
          <a:xfrm>
            <a:off x="1155700" y="381635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 defTabSz="443991">
              <a:defRPr sz="1800">
                <a:solidFill>
                  <a:srgbClr val="000000"/>
                </a:solidFill>
              </a:defRPr>
            </a:pPr>
            <a:r>
              <a:rPr sz="6687">
                <a:solidFill>
                  <a:srgbClr val="FFFFFF"/>
                </a:solidFill>
              </a:rPr>
              <a:t>Hacking Lab</a:t>
            </a:r>
            <a:endParaRPr sz="6687">
              <a:solidFill>
                <a:srgbClr val="FFFFFF"/>
              </a:solidFill>
            </a:endParaRPr>
          </a:p>
          <a:p>
            <a:pPr lvl="0" defTabSz="443991">
              <a:defRPr sz="1800">
                <a:solidFill>
                  <a:srgbClr val="000000"/>
                </a:solidFill>
              </a:defRPr>
            </a:pPr>
            <a:r>
              <a:rPr sz="6687">
                <a:solidFill>
                  <a:srgbClr val="FFFFFF"/>
                </a:solidFill>
              </a:rPr>
              <a:t>Free Fire Zone</a:t>
            </a:r>
          </a:p>
        </p:txBody>
      </p:sp>
    </p:spTree>
  </p:cSld>
  <p:clrMapOvr>
    <a:masterClrMapping/>
  </p:clrMapOvr>
  <p:transition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59" name="Shape 259"/>
          <p:cNvSpPr/>
          <p:nvPr>
            <p:ph type="body" idx="1"/>
          </p:nvPr>
        </p:nvSpPr>
        <p:spPr>
          <a:xfrm>
            <a:off x="952500" y="2512814"/>
            <a:ext cx="11099800" cy="5920582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60" name="Screen Shot 2016-01-06 at 4.18.41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9865" y="425107"/>
            <a:ext cx="7563937" cy="8903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Signs on Wall</a:t>
            </a:r>
          </a:p>
        </p:txBody>
      </p:sp>
      <p:sp>
        <p:nvSpPr>
          <p:cNvPr id="263" name="Shape 263"/>
          <p:cNvSpPr/>
          <p:nvPr>
            <p:ph type="body" idx="1"/>
          </p:nvPr>
        </p:nvSpPr>
        <p:spPr>
          <a:xfrm>
            <a:off x="952500" y="2512814"/>
            <a:ext cx="11099800" cy="5920582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64" name="Screen Shot 2016-01-06 at 4.19.4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7243" y="2755030"/>
            <a:ext cx="11250314" cy="4243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Keylogger</a:t>
            </a:r>
          </a:p>
        </p:txBody>
      </p:sp>
      <p:sp>
        <p:nvSpPr>
          <p:cNvPr id="267" name="Shape 267"/>
          <p:cNvSpPr/>
          <p:nvPr>
            <p:ph type="body" idx="1"/>
          </p:nvPr>
        </p:nvSpPr>
        <p:spPr>
          <a:xfrm>
            <a:off x="952500" y="2512814"/>
            <a:ext cx="11099800" cy="5920582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</a:rPr>
              <a:t>One student wrote a Python keylogger  and installed it on  the lab machines</a:t>
            </a:r>
          </a:p>
        </p:txBody>
      </p:sp>
    </p:spTree>
  </p:cSld>
  <p:clrMapOvr>
    <a:masterClrMapping/>
  </p:clrMapOvr>
  <p:transition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70" name="Shape 270"/>
          <p:cNvSpPr/>
          <p:nvPr>
            <p:ph type="body" idx="1"/>
          </p:nvPr>
        </p:nvSpPr>
        <p:spPr>
          <a:xfrm>
            <a:off x="952500" y="2512814"/>
            <a:ext cx="11099800" cy="5920582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71" name="wos-1181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7158" y="596420"/>
            <a:ext cx="11461511" cy="8560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type="title"/>
          </p:nvPr>
        </p:nvSpPr>
        <p:spPr>
          <a:xfrm>
            <a:off x="1155700" y="381635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Lockpicking</a:t>
            </a:r>
          </a:p>
        </p:txBody>
      </p:sp>
    </p:spTree>
  </p:cSld>
  <p:clrMapOvr>
    <a:masterClrMapping/>
  </p:clrMapOvr>
  <p:transition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Make Easy Locks</a:t>
            </a:r>
          </a:p>
        </p:txBody>
      </p:sp>
      <p:sp>
        <p:nvSpPr>
          <p:cNvPr id="276" name="Shape 276"/>
          <p:cNvSpPr/>
          <p:nvPr>
            <p:ph type="body" idx="1"/>
          </p:nvPr>
        </p:nvSpPr>
        <p:spPr>
          <a:xfrm>
            <a:off x="952500" y="2945010"/>
            <a:ext cx="11099800" cy="548838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Get cheap locks at Home Depot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2 for $11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Normal lock has 5 pins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Remove pins to make locks with 1, 2, 3, 4 pins</a:t>
            </a:r>
          </a:p>
        </p:txBody>
      </p:sp>
    </p:spTree>
  </p:cSld>
  <p:clrMapOvr>
    <a:masterClrMapping/>
  </p:clrMapOvr>
  <p:transition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Cheap Locks are Fine</a:t>
            </a:r>
          </a:p>
        </p:txBody>
      </p:sp>
      <p:sp>
        <p:nvSpPr>
          <p:cNvPr id="279" name="Shape 279"/>
          <p:cNvSpPr/>
          <p:nvPr>
            <p:ph type="body" idx="1"/>
          </p:nvPr>
        </p:nvSpPr>
        <p:spPr>
          <a:xfrm>
            <a:off x="952500" y="4902200"/>
            <a:ext cx="11099800" cy="3531196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80" name="CBXqcyhUsAAMl8F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0330" y="3229867"/>
            <a:ext cx="7620001" cy="568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Re-Keying Kit ($11)</a:t>
            </a:r>
          </a:p>
        </p:txBody>
      </p:sp>
      <p:sp>
        <p:nvSpPr>
          <p:cNvPr id="283" name="Shape 283"/>
          <p:cNvSpPr/>
          <p:nvPr>
            <p:ph type="body" idx="1"/>
          </p:nvPr>
        </p:nvSpPr>
        <p:spPr>
          <a:xfrm>
            <a:off x="952500" y="4902200"/>
            <a:ext cx="11099800" cy="3531196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84" name="Screen Shot 2016-01-06 at 7.34.33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8700" y="2781300"/>
            <a:ext cx="10947400" cy="419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Remove the Clip</a:t>
            </a:r>
          </a:p>
        </p:txBody>
      </p:sp>
      <p:sp>
        <p:nvSpPr>
          <p:cNvPr id="287" name="Shape 287"/>
          <p:cNvSpPr/>
          <p:nvPr>
            <p:ph type="body" idx="1"/>
          </p:nvPr>
        </p:nvSpPr>
        <p:spPr>
          <a:xfrm>
            <a:off x="952500" y="4902200"/>
            <a:ext cx="11099800" cy="3531196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88" name="Screen Shot 2016-01-06 at 7.36.25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400" y="3441700"/>
            <a:ext cx="11684000" cy="459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4" name="Shape 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55" name="Screen Shot 2016-01-05 at 8.31.2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2218" y="1495159"/>
            <a:ext cx="11212520" cy="5933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Insert Key, Turn to 45°</a:t>
            </a:r>
          </a:p>
        </p:txBody>
      </p:sp>
      <p:sp>
        <p:nvSpPr>
          <p:cNvPr id="291" name="Shape 291"/>
          <p:cNvSpPr/>
          <p:nvPr>
            <p:ph type="body" idx="1"/>
          </p:nvPr>
        </p:nvSpPr>
        <p:spPr>
          <a:xfrm>
            <a:off x="952500" y="4902200"/>
            <a:ext cx="11099800" cy="3531196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92" name="Screen Shot 2016-01-06 at 7.37.19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4100" y="3539430"/>
            <a:ext cx="8356600" cy="3911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type="title"/>
          </p:nvPr>
        </p:nvSpPr>
        <p:spPr>
          <a:xfrm>
            <a:off x="952500" y="406400"/>
            <a:ext cx="11099800" cy="164554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Slide Cylinder Out</a:t>
            </a:r>
          </a:p>
        </p:txBody>
      </p:sp>
      <p:sp>
        <p:nvSpPr>
          <p:cNvPr id="295" name="Shape 295"/>
          <p:cNvSpPr/>
          <p:nvPr>
            <p:ph type="body" idx="1"/>
          </p:nvPr>
        </p:nvSpPr>
        <p:spPr>
          <a:xfrm>
            <a:off x="952500" y="4902200"/>
            <a:ext cx="11099800" cy="3531196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96" name="Screen Shot 2016-01-06 at 7.37.50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4541" y="2662108"/>
            <a:ext cx="10055718" cy="6837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Root Canal</a:t>
            </a:r>
          </a:p>
        </p:txBody>
      </p:sp>
      <p:sp>
        <p:nvSpPr>
          <p:cNvPr id="299" name="Shape 299"/>
          <p:cNvSpPr/>
          <p:nvPr>
            <p:ph type="body" idx="1"/>
          </p:nvPr>
        </p:nvSpPr>
        <p:spPr>
          <a:xfrm>
            <a:off x="952500" y="2945110"/>
            <a:ext cx="11099800" cy="548828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Actual re-keying involves carefully removing pins and replacing them with pins of different length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But all we need is to remove pins &amp; springs entirely, making the lock easier to pick</a:t>
            </a:r>
          </a:p>
        </p:txBody>
      </p:sp>
    </p:spTree>
  </p:cSld>
  <p:clrMapOvr>
    <a:masterClrMapping/>
  </p:clrMapOvr>
  <p:transition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Lockpick Training Set</a:t>
            </a:r>
          </a:p>
        </p:txBody>
      </p:sp>
      <p:sp>
        <p:nvSpPr>
          <p:cNvPr id="302" name="Shape 302"/>
          <p:cNvSpPr/>
          <p:nvPr>
            <p:ph type="body" idx="1"/>
          </p:nvPr>
        </p:nvSpPr>
        <p:spPr>
          <a:xfrm>
            <a:off x="952500" y="4902200"/>
            <a:ext cx="11099800" cy="3531196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03" name="CBtMTRiUIAEjjVu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7103" y="2895600"/>
            <a:ext cx="7620001" cy="568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6" name="Shape 306"/>
          <p:cNvSpPr/>
          <p:nvPr>
            <p:ph type="body" idx="1"/>
          </p:nvPr>
        </p:nvSpPr>
        <p:spPr>
          <a:xfrm>
            <a:off x="952500" y="2945010"/>
            <a:ext cx="11099800" cy="5488386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07" name="Screen Shot 2016-01-06 at 7.54.3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2318" y="342403"/>
            <a:ext cx="6860164" cy="2894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Screen Shot 2016-01-06 at 7.56.33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1400" y="3597076"/>
            <a:ext cx="5842000" cy="586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type="title"/>
          </p:nvPr>
        </p:nvSpPr>
        <p:spPr>
          <a:xfrm>
            <a:off x="1155700" y="3816350"/>
            <a:ext cx="11099800" cy="2120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Internships</a:t>
            </a:r>
          </a:p>
        </p:txBody>
      </p:sp>
    </p:spTree>
  </p:cSld>
  <p:clrMapOvr>
    <a:masterClrMapping/>
  </p:clrMapOvr>
  <p:transition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Employers</a:t>
            </a:r>
          </a:p>
        </p:txBody>
      </p:sp>
      <p:sp>
        <p:nvSpPr>
          <p:cNvPr id="313" name="Shape 313"/>
          <p:cNvSpPr/>
          <p:nvPr>
            <p:ph type="body" idx="1"/>
          </p:nvPr>
        </p:nvSpPr>
        <p:spPr>
          <a:xfrm>
            <a:off x="952500" y="2945010"/>
            <a:ext cx="11099800" cy="548838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OpenDNS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NASA Ames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Lawrence Berkeley Lab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San Francisco Housing Authority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UCSF Medical Center</a:t>
            </a:r>
          </a:p>
        </p:txBody>
      </p:sp>
    </p:spTree>
  </p:cSld>
  <p:clrMapOvr>
    <a:masterClrMapping/>
  </p:clrMapOvr>
  <p:transition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Job Fair</a:t>
            </a:r>
          </a:p>
        </p:txBody>
      </p:sp>
      <p:sp>
        <p:nvSpPr>
          <p:cNvPr id="316" name="Shape 316"/>
          <p:cNvSpPr/>
          <p:nvPr>
            <p:ph type="body" idx="1"/>
          </p:nvPr>
        </p:nvSpPr>
        <p:spPr>
          <a:xfrm>
            <a:off x="952500" y="2945010"/>
            <a:ext cx="11099800" cy="5488386"/>
          </a:xfrm>
          <a:prstGeom prst="rect">
            <a:avLst/>
          </a:prstGeom>
        </p:spPr>
        <p:txBody>
          <a:bodyPr/>
          <a:lstStyle/>
          <a:p>
            <a:pPr lvl="0" marL="434340" indent="-434340" defTabSz="554990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b="1" sz="3609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Students bring resumes at first (and only) class meeting</a:t>
            </a:r>
            <a:endParaRPr b="1" sz="3609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34340" indent="-434340" defTabSz="554990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b="1" sz="3609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Employers describe jobs and grab applicants on the spot</a:t>
            </a:r>
            <a:endParaRPr b="1" sz="3609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marL="434340" indent="-434340" defTabSz="554990">
              <a:spcBef>
                <a:spcPts val="3900"/>
              </a:spcBef>
              <a:defRPr sz="1800">
                <a:solidFill>
                  <a:srgbClr val="000000"/>
                </a:solidFill>
              </a:defRPr>
            </a:pPr>
            <a:r>
              <a:rPr b="1" sz="3609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Everyone welcome, including ex-students, students from the Computer Science department, students not enrolled in the internship class </a:t>
            </a:r>
          </a:p>
        </p:txBody>
      </p:sp>
    </p:spTree>
  </p:cSld>
  <p:clrMapOvr>
    <a:masterClrMapping/>
  </p:clrMapOvr>
  <p:transition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440">
                <a:solidFill>
                  <a:srgbClr val="FFFFFF"/>
                </a:solidFill>
              </a:rPr>
              <a:t>Administrative Resistance</a:t>
            </a:r>
          </a:p>
        </p:txBody>
      </p:sp>
      <p:sp>
        <p:nvSpPr>
          <p:cNvPr id="319" name="Shape 319"/>
          <p:cNvSpPr/>
          <p:nvPr>
            <p:ph type="body" idx="1"/>
          </p:nvPr>
        </p:nvSpPr>
        <p:spPr>
          <a:xfrm>
            <a:off x="952500" y="2945010"/>
            <a:ext cx="11099800" cy="548838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CCSF administrators cancelled the entire program in Spring 2015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I only saved it by appealing directly to the Chancellor and threatening to resign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However, the person who cancelled it is now the Chancellor</a:t>
            </a:r>
          </a:p>
        </p:txBody>
      </p:sp>
    </p:spTree>
  </p:cSld>
  <p:clrMapOvr>
    <a:masterClrMapping/>
  </p:clrMapOvr>
  <p:transition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440">
                <a:solidFill>
                  <a:srgbClr val="FFFFFF"/>
                </a:solidFill>
              </a:rPr>
              <a:t>Administrative Resistance</a:t>
            </a:r>
          </a:p>
        </p:txBody>
      </p:sp>
      <p:sp>
        <p:nvSpPr>
          <p:cNvPr id="322" name="Shape 322"/>
          <p:cNvSpPr/>
          <p:nvPr>
            <p:ph type="body" idx="1"/>
          </p:nvPr>
        </p:nvSpPr>
        <p:spPr>
          <a:xfrm>
            <a:off x="952500" y="2996207"/>
            <a:ext cx="11099800" cy="548838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The new curriculum review process doesn't allow any class without lectures, textbook, final exam, etc.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This blocks seminar classes and Internship classes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The solution is to just break the rules--this is what tenure is for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59" name="p5-ht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8700" y="2871886"/>
            <a:ext cx="8407400" cy="500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Guest Speakers</a:t>
            </a:r>
          </a:p>
        </p:txBody>
      </p:sp>
      <p:sp>
        <p:nvSpPr>
          <p:cNvPr id="325" name="Shape 325"/>
          <p:cNvSpPr/>
          <p:nvPr>
            <p:ph type="body" idx="1"/>
          </p:nvPr>
        </p:nvSpPr>
        <p:spPr>
          <a:xfrm>
            <a:off x="952500" y="2945010"/>
            <a:ext cx="11099800" cy="548838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At least one per class per semester</a:t>
            </a:r>
            <a:endParaRPr b="1" sz="38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"Careers" class consisting of visiting industry speakers</a:t>
            </a:r>
          </a:p>
        </p:txBody>
      </p:sp>
    </p:spTree>
  </p:cSld>
  <p:clrMapOvr>
    <a:masterClrMapping/>
  </p:clrMapOvr>
  <p:transition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28" name="Shape 328"/>
          <p:cNvSpPr/>
          <p:nvPr>
            <p:ph type="body" idx="1"/>
          </p:nvPr>
        </p:nvSpPr>
        <p:spPr>
          <a:xfrm>
            <a:off x="952500" y="2945010"/>
            <a:ext cx="11099800" cy="5488386"/>
          </a:xfrm>
          <a:prstGeom prst="rect">
            <a:avLst/>
          </a:prstGeom>
        </p:spPr>
        <p:txBody>
          <a:bodyPr/>
          <a:lstStyle/>
          <a:p>
            <a:pPr lvl="0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29" name="Screen Shot 2016-01-06 at 9.44.44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5579" y="366786"/>
            <a:ext cx="5167314" cy="2163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Screen Shot 2016-01-06 at 9.44.53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5579" y="2700853"/>
            <a:ext cx="5167314" cy="2031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Screen Shot 2016-01-06 at 9.45.01 A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65579" y="4902764"/>
            <a:ext cx="5167314" cy="2235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Screen Shot 2016-01-06 at 9.45.08 A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77284" y="7278228"/>
            <a:ext cx="5143904" cy="2120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5358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2" name="Shape 6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63" name="p5-ht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1794" y="2114550"/>
            <a:ext cx="9131301" cy="5524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